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sldIdLst>
    <p:sldId id="257" r:id="rId2"/>
    <p:sldId id="314" r:id="rId3"/>
    <p:sldId id="385" r:id="rId4"/>
    <p:sldId id="419" r:id="rId5"/>
    <p:sldId id="421" r:id="rId6"/>
    <p:sldId id="444" r:id="rId7"/>
    <p:sldId id="261" r:id="rId8"/>
    <p:sldId id="445" r:id="rId9"/>
    <p:sldId id="446" r:id="rId10"/>
    <p:sldId id="447" r:id="rId11"/>
    <p:sldId id="448" r:id="rId12"/>
    <p:sldId id="449" r:id="rId13"/>
    <p:sldId id="451" r:id="rId14"/>
    <p:sldId id="453" r:id="rId15"/>
    <p:sldId id="458" r:id="rId16"/>
    <p:sldId id="574" r:id="rId17"/>
    <p:sldId id="575" r:id="rId18"/>
    <p:sldId id="576" r:id="rId19"/>
    <p:sldId id="476" r:id="rId20"/>
    <p:sldId id="578" r:id="rId21"/>
    <p:sldId id="580" r:id="rId22"/>
    <p:sldId id="581" r:id="rId23"/>
    <p:sldId id="591" r:id="rId24"/>
    <p:sldId id="592" r:id="rId25"/>
    <p:sldId id="593" r:id="rId26"/>
    <p:sldId id="558" r:id="rId27"/>
    <p:sldId id="557" r:id="rId28"/>
    <p:sldId id="462" r:id="rId29"/>
    <p:sldId id="463" r:id="rId30"/>
    <p:sldId id="464" r:id="rId31"/>
    <p:sldId id="497" r:id="rId32"/>
    <p:sldId id="555" r:id="rId33"/>
    <p:sldId id="471" r:id="rId34"/>
    <p:sldId id="556" r:id="rId35"/>
    <p:sldId id="472" r:id="rId36"/>
    <p:sldId id="596" r:id="rId37"/>
    <p:sldId id="467" r:id="rId38"/>
    <p:sldId id="468" r:id="rId39"/>
    <p:sldId id="469" r:id="rId40"/>
    <p:sldId id="498" r:id="rId41"/>
    <p:sldId id="470" r:id="rId42"/>
    <p:sldId id="503" r:id="rId43"/>
    <p:sldId id="590" r:id="rId44"/>
    <p:sldId id="600" r:id="rId45"/>
    <p:sldId id="601" r:id="rId46"/>
    <p:sldId id="602" r:id="rId47"/>
    <p:sldId id="603" r:id="rId48"/>
    <p:sldId id="604" r:id="rId49"/>
    <p:sldId id="605" r:id="rId50"/>
    <p:sldId id="606" r:id="rId51"/>
    <p:sldId id="607" r:id="rId52"/>
    <p:sldId id="610" r:id="rId53"/>
    <p:sldId id="598" r:id="rId54"/>
    <p:sldId id="599" r:id="rId55"/>
    <p:sldId id="608" r:id="rId56"/>
    <p:sldId id="609" r:id="rId57"/>
    <p:sldId id="597" r:id="rId58"/>
    <p:sldId id="380" r:id="rId59"/>
    <p:sldId id="480" r:id="rId60"/>
    <p:sldId id="504" r:id="rId61"/>
    <p:sldId id="482" r:id="rId62"/>
    <p:sldId id="505" r:id="rId63"/>
    <p:sldId id="483" r:id="rId64"/>
    <p:sldId id="506" r:id="rId65"/>
    <p:sldId id="484" r:id="rId66"/>
    <p:sldId id="502" r:id="rId67"/>
    <p:sldId id="594" r:id="rId68"/>
    <p:sldId id="595" r:id="rId69"/>
    <p:sldId id="560" r:id="rId70"/>
    <p:sldId id="582" r:id="rId71"/>
    <p:sldId id="488" r:id="rId72"/>
    <p:sldId id="507" r:id="rId73"/>
    <p:sldId id="489" r:id="rId74"/>
    <p:sldId id="490" r:id="rId75"/>
    <p:sldId id="493" r:id="rId76"/>
    <p:sldId id="585" r:id="rId77"/>
    <p:sldId id="491" r:id="rId78"/>
    <p:sldId id="383" r:id="rId79"/>
    <p:sldId id="494" r:id="rId80"/>
    <p:sldId id="492" r:id="rId81"/>
    <p:sldId id="613" r:id="rId82"/>
    <p:sldId id="614" r:id="rId83"/>
    <p:sldId id="615" r:id="rId84"/>
    <p:sldId id="616" r:id="rId85"/>
    <p:sldId id="617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C386A5-0968-4BF8-89F0-04996E19CD1E}">
          <p14:sldIdLst>
            <p14:sldId id="257"/>
            <p14:sldId id="314"/>
            <p14:sldId id="385"/>
            <p14:sldId id="419"/>
            <p14:sldId id="421"/>
            <p14:sldId id="444"/>
            <p14:sldId id="261"/>
            <p14:sldId id="445"/>
            <p14:sldId id="446"/>
            <p14:sldId id="447"/>
            <p14:sldId id="448"/>
            <p14:sldId id="449"/>
            <p14:sldId id="451"/>
            <p14:sldId id="453"/>
            <p14:sldId id="458"/>
            <p14:sldId id="574"/>
            <p14:sldId id="575"/>
            <p14:sldId id="576"/>
            <p14:sldId id="476"/>
            <p14:sldId id="578"/>
            <p14:sldId id="580"/>
            <p14:sldId id="581"/>
            <p14:sldId id="591"/>
            <p14:sldId id="592"/>
            <p14:sldId id="593"/>
            <p14:sldId id="558"/>
            <p14:sldId id="557"/>
            <p14:sldId id="462"/>
            <p14:sldId id="463"/>
            <p14:sldId id="464"/>
            <p14:sldId id="497"/>
            <p14:sldId id="555"/>
            <p14:sldId id="471"/>
            <p14:sldId id="556"/>
            <p14:sldId id="472"/>
            <p14:sldId id="596"/>
            <p14:sldId id="467"/>
            <p14:sldId id="468"/>
            <p14:sldId id="469"/>
            <p14:sldId id="498"/>
            <p14:sldId id="470"/>
            <p14:sldId id="503"/>
            <p14:sldId id="590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10"/>
            <p14:sldId id="598"/>
            <p14:sldId id="599"/>
            <p14:sldId id="608"/>
            <p14:sldId id="609"/>
            <p14:sldId id="597"/>
            <p14:sldId id="380"/>
            <p14:sldId id="480"/>
            <p14:sldId id="504"/>
            <p14:sldId id="482"/>
            <p14:sldId id="505"/>
            <p14:sldId id="483"/>
            <p14:sldId id="506"/>
            <p14:sldId id="484"/>
            <p14:sldId id="502"/>
            <p14:sldId id="594"/>
            <p14:sldId id="595"/>
            <p14:sldId id="560"/>
            <p14:sldId id="582"/>
            <p14:sldId id="488"/>
            <p14:sldId id="507"/>
            <p14:sldId id="489"/>
            <p14:sldId id="490"/>
            <p14:sldId id="493"/>
            <p14:sldId id="585"/>
            <p14:sldId id="491"/>
            <p14:sldId id="383"/>
            <p14:sldId id="494"/>
            <p14:sldId id="492"/>
            <p14:sldId id="613"/>
            <p14:sldId id="614"/>
            <p14:sldId id="615"/>
            <p14:sldId id="616"/>
            <p14:sldId id="6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9D18E"/>
    <a:srgbClr val="FFB3B3"/>
    <a:srgbClr val="948BC1"/>
    <a:srgbClr val="E2EFD9"/>
    <a:srgbClr val="0033CC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4" autoAdjust="0"/>
    <p:restoredTop sz="96370" autoAdjust="0"/>
  </p:normalViewPr>
  <p:slideViewPr>
    <p:cSldViewPr snapToGrid="0">
      <p:cViewPr varScale="1">
        <p:scale>
          <a:sx n="109" d="100"/>
          <a:sy n="109" d="100"/>
        </p:scale>
        <p:origin x="1740" y="-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ustomXml" Target="../customXml/item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46192-F637-4243-8374-D56BDFC60122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EB6B1-20F9-4D0A-A632-62203B06AC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84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9pPr>
          </a:lstStyle>
          <a:p>
            <a:pPr eaLnBrk="1" hangingPunct="1"/>
            <a:fld id="{C07EADD3-D4F7-4EE6-B840-E0795A6569E9}" type="slidenum">
              <a:rPr lang="en-GB" altLang="en-US" smtClean="0">
                <a:solidFill>
                  <a:schemeClr val="tx1"/>
                </a:solidFill>
                <a:latin typeface="Arial" charset="0"/>
              </a:rPr>
              <a:pPr eaLnBrk="1" hangingPunct="1"/>
              <a:t>1</a:t>
            </a:fld>
            <a:endParaRPr lang="en-GB" alt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885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picture…?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EB6B1-20F9-4D0A-A632-62203B06ACE6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401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demo tracking lineages would be good…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EB6B1-20F9-4D0A-A632-62203B06ACE6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591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EB6B1-20F9-4D0A-A632-62203B06ACE6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12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more curves for different values of 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EB6B1-20F9-4D0A-A632-62203B06ACE6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374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9pPr>
          </a:lstStyle>
          <a:p>
            <a:pPr eaLnBrk="1" hangingPunct="1"/>
            <a:fld id="{69977BE1-E364-4D52-AD02-515DC2F31EB8}" type="slidenum">
              <a:rPr lang="en-GB" altLang="en-US" smtClean="0">
                <a:solidFill>
                  <a:schemeClr val="tx1"/>
                </a:solidFill>
                <a:latin typeface="Arial" charset="0"/>
              </a:rPr>
              <a:pPr eaLnBrk="1" hangingPunct="1"/>
              <a:t>2</a:t>
            </a:fld>
            <a:endParaRPr lang="en-GB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782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Comment on physics definition of drift. And in actuality that it can be shown that genetic drift should really be called genetic flux, as discussed in my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EB6B1-20F9-4D0A-A632-62203B06ACE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979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is exact discrete and the other is ODE solution!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EB6B1-20F9-4D0A-A632-62203B06ACE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897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board?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EB6B1-20F9-4D0A-A632-62203B06ACE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045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board?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EB6B1-20F9-4D0A-A632-62203B06ACE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739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Will focus on monomorphic weak mutation regime for rest of lectures – mutations enter but don’t affect dynamics in frequency.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EB6B1-20F9-4D0A-A632-62203B06ACE6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149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comes from binomial Wright-Fisher transition probability, </a:t>
            </a:r>
            <a:r>
              <a:rPr lang="en-GB" dirty="0" err="1"/>
              <a:t>i.e</a:t>
            </a:r>
            <a:r>
              <a:rPr lang="en-GB" dirty="0"/>
              <a:t> from a pool of 1 mutant &amp; N-1 </a:t>
            </a:r>
            <a:r>
              <a:rPr lang="en-GB" dirty="0" err="1"/>
              <a:t>wt</a:t>
            </a:r>
            <a:r>
              <a:rPr lang="en-GB" dirty="0"/>
              <a:t>, then probability of zero mutants in next generation is probability of drawing the </a:t>
            </a:r>
            <a:r>
              <a:rPr lang="en-GB" dirty="0" err="1"/>
              <a:t>wt</a:t>
            </a:r>
            <a:r>
              <a:rPr lang="en-GB" dirty="0"/>
              <a:t> N times = (1-1/N)^N-&gt; exp(-1)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EB6B1-20F9-4D0A-A632-62203B06ACE6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916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EB6B1-20F9-4D0A-A632-62203B06ACE6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48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574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207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629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50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419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813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425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46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406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634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89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962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ti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7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81.png"/><Relationship Id="rId7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image" Target="../media/image82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9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40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3.png"/><Relationship Id="rId7" Type="http://schemas.openxmlformats.org/officeDocument/2006/relationships/image" Target="../media/image2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40.png"/><Relationship Id="rId10" Type="http://schemas.openxmlformats.org/officeDocument/2006/relationships/image" Target="../media/image34.png"/><Relationship Id="rId4" Type="http://schemas.openxmlformats.org/officeDocument/2006/relationships/image" Target="../media/image397.png"/><Relationship Id="rId9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4.png"/><Relationship Id="rId7" Type="http://schemas.openxmlformats.org/officeDocument/2006/relationships/image" Target="../media/image5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0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1.png"/><Relationship Id="rId7" Type="http://schemas.openxmlformats.org/officeDocument/2006/relationships/image" Target="../media/image61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51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188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80.png"/><Relationship Id="rId3" Type="http://schemas.openxmlformats.org/officeDocument/2006/relationships/image" Target="../media/image420.png"/><Relationship Id="rId7" Type="http://schemas.openxmlformats.org/officeDocument/2006/relationships/image" Target="../media/image21.png"/><Relationship Id="rId12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44.png"/><Relationship Id="rId5" Type="http://schemas.openxmlformats.org/officeDocument/2006/relationships/image" Target="../media/image83.png"/><Relationship Id="rId15" Type="http://schemas.openxmlformats.org/officeDocument/2006/relationships/image" Target="../media/image85.png"/><Relationship Id="rId10" Type="http://schemas.openxmlformats.org/officeDocument/2006/relationships/image" Target="../media/image24.svg"/><Relationship Id="rId4" Type="http://schemas.openxmlformats.org/officeDocument/2006/relationships/image" Target="../media/image43.png"/><Relationship Id="rId9" Type="http://schemas.openxmlformats.org/officeDocument/2006/relationships/image" Target="../media/image23.png"/><Relationship Id="rId1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23.png"/><Relationship Id="rId12" Type="http://schemas.openxmlformats.org/officeDocument/2006/relationships/image" Target="../media/image91.png"/><Relationship Id="rId2" Type="http://schemas.openxmlformats.org/officeDocument/2006/relationships/image" Target="../media/image50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74.png"/><Relationship Id="rId5" Type="http://schemas.openxmlformats.org/officeDocument/2006/relationships/image" Target="../media/image21.png"/><Relationship Id="rId15" Type="http://schemas.openxmlformats.org/officeDocument/2006/relationships/image" Target="../media/image94.png"/><Relationship Id="rId10" Type="http://schemas.openxmlformats.org/officeDocument/2006/relationships/image" Target="../media/image90.png"/><Relationship Id="rId4" Type="http://schemas.openxmlformats.org/officeDocument/2006/relationships/image" Target="../media/image88.png"/><Relationship Id="rId9" Type="http://schemas.openxmlformats.org/officeDocument/2006/relationships/image" Target="../media/image89.png"/><Relationship Id="rId1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104.png"/><Relationship Id="rId3" Type="http://schemas.openxmlformats.org/officeDocument/2006/relationships/image" Target="../media/image69.jpeg"/><Relationship Id="rId7" Type="http://schemas.openxmlformats.org/officeDocument/2006/relationships/image" Target="../media/image22.svg"/><Relationship Id="rId12" Type="http://schemas.openxmlformats.org/officeDocument/2006/relationships/image" Target="../media/image103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74.svg"/><Relationship Id="rId5" Type="http://schemas.openxmlformats.org/officeDocument/2006/relationships/image" Target="../media/image24.svg"/><Relationship Id="rId10" Type="http://schemas.openxmlformats.org/officeDocument/2006/relationships/image" Target="../media/image73.png"/><Relationship Id="rId4" Type="http://schemas.openxmlformats.org/officeDocument/2006/relationships/image" Target="../media/image23.png"/><Relationship Id="rId9" Type="http://schemas.openxmlformats.org/officeDocument/2006/relationships/image" Target="../media/image580.png"/><Relationship Id="rId14" Type="http://schemas.openxmlformats.org/officeDocument/2006/relationships/image" Target="../media/image6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1.png"/><Relationship Id="rId13" Type="http://schemas.openxmlformats.org/officeDocument/2006/relationships/image" Target="../media/image24.svg"/><Relationship Id="rId18" Type="http://schemas.openxmlformats.org/officeDocument/2006/relationships/image" Target="../media/image1090.png"/><Relationship Id="rId3" Type="http://schemas.openxmlformats.org/officeDocument/2006/relationships/image" Target="../media/image69.jpeg"/><Relationship Id="rId7" Type="http://schemas.openxmlformats.org/officeDocument/2006/relationships/image" Target="../media/image1070.png"/><Relationship Id="rId12" Type="http://schemas.openxmlformats.org/officeDocument/2006/relationships/image" Target="../media/image23.png"/><Relationship Id="rId17" Type="http://schemas.openxmlformats.org/officeDocument/2006/relationships/image" Target="../media/image1080.png"/><Relationship Id="rId2" Type="http://schemas.openxmlformats.org/officeDocument/2006/relationships/image" Target="../media/image68.gif"/><Relationship Id="rId16" Type="http://schemas.openxmlformats.org/officeDocument/2006/relationships/image" Target="../media/image10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11" Type="http://schemas.openxmlformats.org/officeDocument/2006/relationships/image" Target="../media/image22.svg"/><Relationship Id="rId5" Type="http://schemas.openxmlformats.org/officeDocument/2006/relationships/image" Target="../media/image1051.png"/><Relationship Id="rId15" Type="http://schemas.openxmlformats.org/officeDocument/2006/relationships/image" Target="../media/image1061.png"/><Relationship Id="rId10" Type="http://schemas.openxmlformats.org/officeDocument/2006/relationships/image" Target="../media/image21.png"/><Relationship Id="rId19" Type="http://schemas.openxmlformats.org/officeDocument/2006/relationships/image" Target="../media/image760.png"/><Relationship Id="rId4" Type="http://schemas.openxmlformats.org/officeDocument/2006/relationships/image" Target="../media/image75.png"/><Relationship Id="rId9" Type="http://schemas.openxmlformats.org/officeDocument/2006/relationships/image" Target="../media/image1020.png"/><Relationship Id="rId14" Type="http://schemas.openxmlformats.org/officeDocument/2006/relationships/image" Target="../media/image10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13" Type="http://schemas.openxmlformats.org/officeDocument/2006/relationships/image" Target="../media/image24.svg"/><Relationship Id="rId18" Type="http://schemas.openxmlformats.org/officeDocument/2006/relationships/image" Target="../media/image1180.png"/><Relationship Id="rId3" Type="http://schemas.openxmlformats.org/officeDocument/2006/relationships/image" Target="../media/image68.gif"/><Relationship Id="rId7" Type="http://schemas.openxmlformats.org/officeDocument/2006/relationships/image" Target="../media/image1120.png"/><Relationship Id="rId12" Type="http://schemas.openxmlformats.org/officeDocument/2006/relationships/image" Target="../media/image23.png"/><Relationship Id="rId17" Type="http://schemas.openxmlformats.org/officeDocument/2006/relationships/image" Target="../media/image1170.png"/><Relationship Id="rId2" Type="http://schemas.openxmlformats.org/officeDocument/2006/relationships/image" Target="../media/image76.png"/><Relationship Id="rId16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1" Type="http://schemas.openxmlformats.org/officeDocument/2006/relationships/image" Target="../media/image22.svg"/><Relationship Id="rId5" Type="http://schemas.openxmlformats.org/officeDocument/2006/relationships/image" Target="../media/image1031.png"/><Relationship Id="rId15" Type="http://schemas.openxmlformats.org/officeDocument/2006/relationships/image" Target="../media/image1150.png"/><Relationship Id="rId10" Type="http://schemas.openxmlformats.org/officeDocument/2006/relationships/image" Target="../media/image21.png"/><Relationship Id="rId4" Type="http://schemas.openxmlformats.org/officeDocument/2006/relationships/image" Target="../media/image69.jpeg"/><Relationship Id="rId9" Type="http://schemas.openxmlformats.org/officeDocument/2006/relationships/image" Target="../media/image1140.png"/><Relationship Id="rId14" Type="http://schemas.openxmlformats.org/officeDocument/2006/relationships/image" Target="../media/image10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150.png"/><Relationship Id="rId3" Type="http://schemas.openxmlformats.org/officeDocument/2006/relationships/image" Target="../media/image68.gif"/><Relationship Id="rId7" Type="http://schemas.openxmlformats.org/officeDocument/2006/relationships/image" Target="../media/image1130.png"/><Relationship Id="rId12" Type="http://schemas.openxmlformats.org/officeDocument/2006/relationships/image" Target="../media/image1050.png"/><Relationship Id="rId2" Type="http://schemas.openxmlformats.org/officeDocument/2006/relationships/image" Target="../media/image86.png"/><Relationship Id="rId16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1" Type="http://schemas.openxmlformats.org/officeDocument/2006/relationships/image" Target="../media/image24.svg"/><Relationship Id="rId5" Type="http://schemas.openxmlformats.org/officeDocument/2006/relationships/image" Target="../media/image1200.png"/><Relationship Id="rId15" Type="http://schemas.openxmlformats.org/officeDocument/2006/relationships/image" Target="../media/image1170.png"/><Relationship Id="rId10" Type="http://schemas.openxmlformats.org/officeDocument/2006/relationships/image" Target="../media/image23.png"/><Relationship Id="rId4" Type="http://schemas.openxmlformats.org/officeDocument/2006/relationships/image" Target="../media/image69.jpeg"/><Relationship Id="rId9" Type="http://schemas.openxmlformats.org/officeDocument/2006/relationships/image" Target="../media/image22.svg"/><Relationship Id="rId14" Type="http://schemas.openxmlformats.org/officeDocument/2006/relationships/image" Target="../media/image11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150.png"/><Relationship Id="rId3" Type="http://schemas.openxmlformats.org/officeDocument/2006/relationships/image" Target="../media/image68.gif"/><Relationship Id="rId7" Type="http://schemas.openxmlformats.org/officeDocument/2006/relationships/image" Target="../media/image1130.png"/><Relationship Id="rId12" Type="http://schemas.openxmlformats.org/officeDocument/2006/relationships/image" Target="../media/image1050.png"/><Relationship Id="rId17" Type="http://schemas.openxmlformats.org/officeDocument/2006/relationships/image" Target="../media/image1230.png"/><Relationship Id="rId2" Type="http://schemas.openxmlformats.org/officeDocument/2006/relationships/image" Target="../media/image96.png"/><Relationship Id="rId16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1" Type="http://schemas.openxmlformats.org/officeDocument/2006/relationships/image" Target="../media/image24.svg"/><Relationship Id="rId5" Type="http://schemas.openxmlformats.org/officeDocument/2006/relationships/image" Target="../media/image1220.png"/><Relationship Id="rId15" Type="http://schemas.openxmlformats.org/officeDocument/2006/relationships/image" Target="../media/image1170.png"/><Relationship Id="rId10" Type="http://schemas.openxmlformats.org/officeDocument/2006/relationships/image" Target="../media/image23.png"/><Relationship Id="rId4" Type="http://schemas.openxmlformats.org/officeDocument/2006/relationships/image" Target="../media/image69.jpeg"/><Relationship Id="rId9" Type="http://schemas.openxmlformats.org/officeDocument/2006/relationships/image" Target="../media/image22.svg"/><Relationship Id="rId14" Type="http://schemas.openxmlformats.org/officeDocument/2006/relationships/image" Target="../media/image11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1.png"/><Relationship Id="rId3" Type="http://schemas.openxmlformats.org/officeDocument/2006/relationships/image" Target="../media/image352.png"/><Relationship Id="rId7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374.png"/><Relationship Id="rId4" Type="http://schemas.openxmlformats.org/officeDocument/2006/relationships/image" Target="../media/image36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0.png"/><Relationship Id="rId13" Type="http://schemas.openxmlformats.org/officeDocument/2006/relationships/image" Target="../media/image1610.png"/><Relationship Id="rId3" Type="http://schemas.openxmlformats.org/officeDocument/2006/relationships/image" Target="../media/image1513.png"/><Relationship Id="rId7" Type="http://schemas.openxmlformats.org/officeDocument/2006/relationships/image" Target="../media/image1550.png"/><Relationship Id="rId12" Type="http://schemas.openxmlformats.org/officeDocument/2006/relationships/image" Target="../media/image160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0.png"/><Relationship Id="rId11" Type="http://schemas.openxmlformats.org/officeDocument/2006/relationships/image" Target="../media/image1590.png"/><Relationship Id="rId5" Type="http://schemas.openxmlformats.org/officeDocument/2006/relationships/image" Target="../media/image1530.png"/><Relationship Id="rId15" Type="http://schemas.openxmlformats.org/officeDocument/2006/relationships/image" Target="../media/image1630.png"/><Relationship Id="rId10" Type="http://schemas.openxmlformats.org/officeDocument/2006/relationships/image" Target="../media/image1580.png"/><Relationship Id="rId4" Type="http://schemas.openxmlformats.org/officeDocument/2006/relationships/image" Target="../media/image1520.png"/><Relationship Id="rId9" Type="http://schemas.openxmlformats.org/officeDocument/2006/relationships/image" Target="../media/image1570.png"/><Relationship Id="rId14" Type="http://schemas.openxmlformats.org/officeDocument/2006/relationships/image" Target="../media/image16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0.png"/><Relationship Id="rId3" Type="http://schemas.openxmlformats.org/officeDocument/2006/relationships/image" Target="../media/image352.png"/><Relationship Id="rId7" Type="http://schemas.openxmlformats.org/officeDocument/2006/relationships/image" Target="../media/image1011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0.png"/><Relationship Id="rId5" Type="http://schemas.openxmlformats.org/officeDocument/2006/relationships/image" Target="../media/image374.png"/><Relationship Id="rId4" Type="http://schemas.openxmlformats.org/officeDocument/2006/relationships/image" Target="../media/image364.png"/><Relationship Id="rId9" Type="http://schemas.openxmlformats.org/officeDocument/2006/relationships/image" Target="../media/image110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13" Type="http://schemas.openxmlformats.org/officeDocument/2006/relationships/image" Target="../media/image1190.png"/><Relationship Id="rId3" Type="http://schemas.openxmlformats.org/officeDocument/2006/relationships/image" Target="../media/image22.svg"/><Relationship Id="rId7" Type="http://schemas.openxmlformats.org/officeDocument/2006/relationships/image" Target="../media/image68.gif"/><Relationship Id="rId12" Type="http://schemas.openxmlformats.org/officeDocument/2006/relationships/image" Target="../media/image11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11" Type="http://schemas.openxmlformats.org/officeDocument/2006/relationships/image" Target="../media/image1270.png"/><Relationship Id="rId5" Type="http://schemas.openxmlformats.org/officeDocument/2006/relationships/image" Target="../media/image24.svg"/><Relationship Id="rId10" Type="http://schemas.openxmlformats.org/officeDocument/2006/relationships/image" Target="../media/image1260.png"/><Relationship Id="rId4" Type="http://schemas.openxmlformats.org/officeDocument/2006/relationships/image" Target="../media/image23.png"/><Relationship Id="rId9" Type="http://schemas.openxmlformats.org/officeDocument/2006/relationships/image" Target="../media/image1250.png"/><Relationship Id="rId14" Type="http://schemas.openxmlformats.org/officeDocument/2006/relationships/image" Target="../media/image12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0.png"/><Relationship Id="rId13" Type="http://schemas.openxmlformats.org/officeDocument/2006/relationships/image" Target="../media/image1390.png"/><Relationship Id="rId3" Type="http://schemas.openxmlformats.org/officeDocument/2006/relationships/image" Target="../media/image69.jpeg"/><Relationship Id="rId7" Type="http://schemas.openxmlformats.org/officeDocument/2006/relationships/image" Target="../media/image24.svg"/><Relationship Id="rId12" Type="http://schemas.openxmlformats.org/officeDocument/2006/relationships/image" Target="../media/image97.png"/><Relationship Id="rId2" Type="http://schemas.openxmlformats.org/officeDocument/2006/relationships/image" Target="../media/image68.gif"/><Relationship Id="rId16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370.png"/><Relationship Id="rId5" Type="http://schemas.openxmlformats.org/officeDocument/2006/relationships/image" Target="../media/image22.svg"/><Relationship Id="rId15" Type="http://schemas.openxmlformats.org/officeDocument/2006/relationships/image" Target="../media/image1410.png"/><Relationship Id="rId10" Type="http://schemas.openxmlformats.org/officeDocument/2006/relationships/image" Target="../media/image1360.png"/><Relationship Id="rId4" Type="http://schemas.openxmlformats.org/officeDocument/2006/relationships/image" Target="../media/image21.png"/><Relationship Id="rId9" Type="http://schemas.openxmlformats.org/officeDocument/2006/relationships/image" Target="../media/image1350.png"/><Relationship Id="rId14" Type="http://schemas.openxmlformats.org/officeDocument/2006/relationships/image" Target="../media/image14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440.png"/><Relationship Id="rId3" Type="http://schemas.openxmlformats.org/officeDocument/2006/relationships/image" Target="../media/image68.gif"/><Relationship Id="rId7" Type="http://schemas.openxmlformats.org/officeDocument/2006/relationships/image" Target="../media/image23.png"/><Relationship Id="rId12" Type="http://schemas.openxmlformats.org/officeDocument/2006/relationships/image" Target="../media/image1370.png"/><Relationship Id="rId2" Type="http://schemas.openxmlformats.org/officeDocument/2006/relationships/image" Target="../media/image98.png"/><Relationship Id="rId16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1360.png"/><Relationship Id="rId5" Type="http://schemas.openxmlformats.org/officeDocument/2006/relationships/image" Target="../media/image21.png"/><Relationship Id="rId15" Type="http://schemas.openxmlformats.org/officeDocument/2006/relationships/image" Target="../media/image1410.png"/><Relationship Id="rId10" Type="http://schemas.openxmlformats.org/officeDocument/2006/relationships/image" Target="../media/image1350.png"/><Relationship Id="rId4" Type="http://schemas.openxmlformats.org/officeDocument/2006/relationships/image" Target="../media/image69.jpeg"/><Relationship Id="rId9" Type="http://schemas.openxmlformats.org/officeDocument/2006/relationships/image" Target="../media/image1340.png"/><Relationship Id="rId14" Type="http://schemas.openxmlformats.org/officeDocument/2006/relationships/image" Target="../media/image14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0.png"/><Relationship Id="rId13" Type="http://schemas.openxmlformats.org/officeDocument/2006/relationships/image" Target="../media/image1480.png"/><Relationship Id="rId3" Type="http://schemas.openxmlformats.org/officeDocument/2006/relationships/image" Target="../media/image69.jpeg"/><Relationship Id="rId7" Type="http://schemas.openxmlformats.org/officeDocument/2006/relationships/image" Target="../media/image24.svg"/><Relationship Id="rId12" Type="http://schemas.openxmlformats.org/officeDocument/2006/relationships/image" Target="../media/image1270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260.png"/><Relationship Id="rId5" Type="http://schemas.openxmlformats.org/officeDocument/2006/relationships/image" Target="../media/image22.svg"/><Relationship Id="rId15" Type="http://schemas.openxmlformats.org/officeDocument/2006/relationships/image" Target="../media/image1500.png"/><Relationship Id="rId10" Type="http://schemas.openxmlformats.org/officeDocument/2006/relationships/image" Target="../media/image1470.png"/><Relationship Id="rId4" Type="http://schemas.openxmlformats.org/officeDocument/2006/relationships/image" Target="../media/image21.png"/><Relationship Id="rId9" Type="http://schemas.openxmlformats.org/officeDocument/2006/relationships/image" Target="../media/image1460.png"/><Relationship Id="rId14" Type="http://schemas.openxmlformats.org/officeDocument/2006/relationships/image" Target="../media/image149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7" Type="http://schemas.openxmlformats.org/officeDocument/2006/relationships/image" Target="../media/image100.sv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7" Type="http://schemas.openxmlformats.org/officeDocument/2006/relationships/image" Target="../media/image100.sv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9.jpeg"/><Relationship Id="rId7" Type="http://schemas.openxmlformats.org/officeDocument/2006/relationships/image" Target="../media/image100.sv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10" Type="http://schemas.openxmlformats.org/officeDocument/2006/relationships/image" Target="../media/image1300.png"/><Relationship Id="rId4" Type="http://schemas.openxmlformats.org/officeDocument/2006/relationships/image" Target="../media/image23.png"/><Relationship Id="rId9" Type="http://schemas.openxmlformats.org/officeDocument/2006/relationships/image" Target="../media/image10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7" Type="http://schemas.openxmlformats.org/officeDocument/2006/relationships/image" Target="../media/image100.sv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3" Type="http://schemas.openxmlformats.org/officeDocument/2006/relationships/image" Target="../media/image99.jpeg"/><Relationship Id="rId7" Type="http://schemas.openxmlformats.org/officeDocument/2006/relationships/image" Target="../media/image100.sv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7" Type="http://schemas.openxmlformats.org/officeDocument/2006/relationships/image" Target="../media/image100.sv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0.png"/><Relationship Id="rId3" Type="http://schemas.openxmlformats.org/officeDocument/2006/relationships/image" Target="../media/image99.jpeg"/><Relationship Id="rId7" Type="http://schemas.openxmlformats.org/officeDocument/2006/relationships/image" Target="../media/image100.sv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.png"/><Relationship Id="rId7" Type="http://schemas.openxmlformats.org/officeDocument/2006/relationships/image" Target="../media/image18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10" Type="http://schemas.openxmlformats.org/officeDocument/2006/relationships/image" Target="../media/image13.jpeg"/><Relationship Id="rId4" Type="http://schemas.openxmlformats.org/officeDocument/2006/relationships/image" Target="../media/image18.png"/><Relationship Id="rId9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7" Type="http://schemas.openxmlformats.org/officeDocument/2006/relationships/image" Target="../media/image100.sv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0.png"/><Relationship Id="rId3" Type="http://schemas.openxmlformats.org/officeDocument/2006/relationships/image" Target="../media/image99.jpeg"/><Relationship Id="rId7" Type="http://schemas.openxmlformats.org/officeDocument/2006/relationships/image" Target="../media/image100.sv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1.png"/><Relationship Id="rId3" Type="http://schemas.openxmlformats.org/officeDocument/2006/relationships/image" Target="../media/image99.jpeg"/><Relationship Id="rId7" Type="http://schemas.openxmlformats.org/officeDocument/2006/relationships/image" Target="../media/image100.sv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0.png"/><Relationship Id="rId4" Type="http://schemas.openxmlformats.org/officeDocument/2006/relationships/image" Target="../media/image138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1.png"/><Relationship Id="rId3" Type="http://schemas.openxmlformats.org/officeDocument/2006/relationships/image" Target="../media/image1452.png"/><Relationship Id="rId7" Type="http://schemas.openxmlformats.org/officeDocument/2006/relationships/image" Target="../media/image1711.png"/><Relationship Id="rId12" Type="http://schemas.openxmlformats.org/officeDocument/2006/relationships/image" Target="../media/image176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0.png"/><Relationship Id="rId11" Type="http://schemas.openxmlformats.org/officeDocument/2006/relationships/image" Target="../media/image1750.png"/><Relationship Id="rId5" Type="http://schemas.openxmlformats.org/officeDocument/2006/relationships/image" Target="../media/image1691.png"/><Relationship Id="rId10" Type="http://schemas.openxmlformats.org/officeDocument/2006/relationships/image" Target="../media/image1741.png"/><Relationship Id="rId4" Type="http://schemas.openxmlformats.org/officeDocument/2006/relationships/image" Target="../media/image1681.png"/><Relationship Id="rId9" Type="http://schemas.openxmlformats.org/officeDocument/2006/relationships/image" Target="../media/image17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1.png"/><Relationship Id="rId3" Type="http://schemas.openxmlformats.org/officeDocument/2006/relationships/image" Target="../media/image242.png"/><Relationship Id="rId7" Type="http://schemas.openxmlformats.org/officeDocument/2006/relationships/image" Target="../media/image18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0.png"/><Relationship Id="rId5" Type="http://schemas.openxmlformats.org/officeDocument/2006/relationships/image" Target="../media/image107.emf"/><Relationship Id="rId4" Type="http://schemas.openxmlformats.org/officeDocument/2006/relationships/image" Target="../media/image251.png"/><Relationship Id="rId9" Type="http://schemas.openxmlformats.org/officeDocument/2006/relationships/image" Target="../media/image18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7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7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7" Type="http://schemas.openxmlformats.org/officeDocument/2006/relationships/image" Target="../media/image10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1.png"/><Relationship Id="rId13" Type="http://schemas.openxmlformats.org/officeDocument/2006/relationships/image" Target="../media/image24.svg"/><Relationship Id="rId18" Type="http://schemas.openxmlformats.org/officeDocument/2006/relationships/image" Target="../media/image1090.png"/><Relationship Id="rId3" Type="http://schemas.openxmlformats.org/officeDocument/2006/relationships/image" Target="../media/image69.jpeg"/><Relationship Id="rId7" Type="http://schemas.openxmlformats.org/officeDocument/2006/relationships/image" Target="../media/image1070.png"/><Relationship Id="rId12" Type="http://schemas.openxmlformats.org/officeDocument/2006/relationships/image" Target="../media/image23.png"/><Relationship Id="rId17" Type="http://schemas.openxmlformats.org/officeDocument/2006/relationships/image" Target="../media/image1080.png"/><Relationship Id="rId2" Type="http://schemas.openxmlformats.org/officeDocument/2006/relationships/image" Target="../media/image68.gif"/><Relationship Id="rId16" Type="http://schemas.openxmlformats.org/officeDocument/2006/relationships/image" Target="../media/image10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11" Type="http://schemas.openxmlformats.org/officeDocument/2006/relationships/image" Target="../media/image22.svg"/><Relationship Id="rId5" Type="http://schemas.openxmlformats.org/officeDocument/2006/relationships/image" Target="../media/image1051.png"/><Relationship Id="rId15" Type="http://schemas.openxmlformats.org/officeDocument/2006/relationships/image" Target="../media/image1061.png"/><Relationship Id="rId10" Type="http://schemas.openxmlformats.org/officeDocument/2006/relationships/image" Target="../media/image21.png"/><Relationship Id="rId4" Type="http://schemas.openxmlformats.org/officeDocument/2006/relationships/image" Target="../media/image75.png"/><Relationship Id="rId9" Type="http://schemas.openxmlformats.org/officeDocument/2006/relationships/image" Target="../media/image1020.png"/><Relationship Id="rId14" Type="http://schemas.openxmlformats.org/officeDocument/2006/relationships/image" Target="../media/image105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0.png"/><Relationship Id="rId3" Type="http://schemas.openxmlformats.org/officeDocument/2006/relationships/image" Target="../media/image1810.png"/><Relationship Id="rId7" Type="http://schemas.openxmlformats.org/officeDocument/2006/relationships/image" Target="../media/image1870.png"/><Relationship Id="rId2" Type="http://schemas.openxmlformats.org/officeDocument/2006/relationships/image" Target="../media/image18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0.png"/><Relationship Id="rId5" Type="http://schemas.openxmlformats.org/officeDocument/2006/relationships/image" Target="../media/image1850.png"/><Relationship Id="rId4" Type="http://schemas.openxmlformats.org/officeDocument/2006/relationships/image" Target="../media/image182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0.png"/><Relationship Id="rId3" Type="http://schemas.openxmlformats.org/officeDocument/2006/relationships/image" Target="../media/image110.png"/><Relationship Id="rId7" Type="http://schemas.openxmlformats.org/officeDocument/2006/relationships/image" Target="../media/image1930.png"/><Relationship Id="rId2" Type="http://schemas.openxmlformats.org/officeDocument/2006/relationships/image" Target="../media/image2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0.png"/><Relationship Id="rId5" Type="http://schemas.openxmlformats.org/officeDocument/2006/relationships/image" Target="../media/image1920.png"/><Relationship Id="rId4" Type="http://schemas.openxmlformats.org/officeDocument/2006/relationships/image" Target="../media/image1910.png"/><Relationship Id="rId9" Type="http://schemas.openxmlformats.org/officeDocument/2006/relationships/image" Target="../media/image19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7" Type="http://schemas.openxmlformats.org/officeDocument/2006/relationships/image" Target="../media/image236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1980.png"/><Relationship Id="rId4" Type="http://schemas.openxmlformats.org/officeDocument/2006/relationships/image" Target="../media/image197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0.png"/><Relationship Id="rId3" Type="http://schemas.openxmlformats.org/officeDocument/2006/relationships/image" Target="../media/image1451.png"/><Relationship Id="rId7" Type="http://schemas.openxmlformats.org/officeDocument/2006/relationships/image" Target="../media/image1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11" Type="http://schemas.openxmlformats.org/officeDocument/2006/relationships/image" Target="../media/image2050.png"/><Relationship Id="rId5" Type="http://schemas.openxmlformats.org/officeDocument/2006/relationships/image" Target="../media/image2000.png"/><Relationship Id="rId10" Type="http://schemas.openxmlformats.org/officeDocument/2006/relationships/image" Target="../media/image2040.png"/><Relationship Id="rId4" Type="http://schemas.openxmlformats.org/officeDocument/2006/relationships/image" Target="../media/image1990.png"/><Relationship Id="rId9" Type="http://schemas.openxmlformats.org/officeDocument/2006/relationships/image" Target="../media/image203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1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3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17.svg"/><Relationship Id="rId5" Type="http://schemas.openxmlformats.org/officeDocument/2006/relationships/image" Target="../media/image1740.png"/><Relationship Id="rId10" Type="http://schemas.openxmlformats.org/officeDocument/2006/relationships/image" Target="../media/image116.png"/><Relationship Id="rId4" Type="http://schemas.openxmlformats.org/officeDocument/2006/relationships/image" Target="../media/image1730.png"/><Relationship Id="rId9" Type="http://schemas.openxmlformats.org/officeDocument/2006/relationships/image" Target="../media/image27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0.png"/><Relationship Id="rId18" Type="http://schemas.openxmlformats.org/officeDocument/2006/relationships/image" Target="../media/image2480.png"/><Relationship Id="rId3" Type="http://schemas.openxmlformats.org/officeDocument/2006/relationships/image" Target="../media/image238.png"/><Relationship Id="rId7" Type="http://schemas.openxmlformats.org/officeDocument/2006/relationships/image" Target="../media/image2460.png"/><Relationship Id="rId17" Type="http://schemas.openxmlformats.org/officeDocument/2006/relationships/image" Target="../media/image12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emf"/><Relationship Id="rId5" Type="http://schemas.openxmlformats.org/officeDocument/2006/relationships/image" Target="../media/image2440.png"/><Relationship Id="rId19" Type="http://schemas.openxmlformats.org/officeDocument/2006/relationships/image" Target="../media/image119.jpeg"/><Relationship Id="rId4" Type="http://schemas.openxmlformats.org/officeDocument/2006/relationships/image" Target="../media/image243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361.png"/><Relationship Id="rId7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120.emf"/><Relationship Id="rId4" Type="http://schemas.openxmlformats.org/officeDocument/2006/relationships/image" Target="../media/image371.png"/><Relationship Id="rId9" Type="http://schemas.openxmlformats.org/officeDocument/2006/relationships/image" Target="../media/image42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361.png"/><Relationship Id="rId7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120.emf"/><Relationship Id="rId10" Type="http://schemas.openxmlformats.org/officeDocument/2006/relationships/image" Target="../media/image121.emf"/><Relationship Id="rId4" Type="http://schemas.openxmlformats.org/officeDocument/2006/relationships/image" Target="../media/image371.png"/><Relationship Id="rId9" Type="http://schemas.openxmlformats.org/officeDocument/2006/relationships/image" Target="../media/image4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0.png"/><Relationship Id="rId5" Type="http://schemas.openxmlformats.org/officeDocument/2006/relationships/image" Target="../media/image2560.png"/><Relationship Id="rId4" Type="http://schemas.openxmlformats.org/officeDocument/2006/relationships/image" Target="../media/image255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0.png"/><Relationship Id="rId3" Type="http://schemas.openxmlformats.org/officeDocument/2006/relationships/image" Target="../media/image2160.png"/><Relationship Id="rId7" Type="http://schemas.openxmlformats.org/officeDocument/2006/relationships/image" Target="../media/image2200.png"/><Relationship Id="rId2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0.png"/><Relationship Id="rId11" Type="http://schemas.openxmlformats.org/officeDocument/2006/relationships/image" Target="../media/image2250.png"/><Relationship Id="rId5" Type="http://schemas.openxmlformats.org/officeDocument/2006/relationships/image" Target="../media/image2180.png"/><Relationship Id="rId10" Type="http://schemas.openxmlformats.org/officeDocument/2006/relationships/image" Target="../media/image2240.png"/><Relationship Id="rId4" Type="http://schemas.openxmlformats.org/officeDocument/2006/relationships/image" Target="../media/image2170.png"/><Relationship Id="rId9" Type="http://schemas.openxmlformats.org/officeDocument/2006/relationships/image" Target="../media/image223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0.png"/><Relationship Id="rId2" Type="http://schemas.openxmlformats.org/officeDocument/2006/relationships/image" Target="../media/image22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image" Target="../media/image229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8DF42B23-7F9D-4BEA-A9FC-72D500CCE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89" y="0"/>
            <a:ext cx="65563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4602" y="695479"/>
                <a:ext cx="5855769" cy="120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400" b="0" dirty="0">
                  <a:solidFill>
                    <a:schemeClr val="tx1">
                      <a:lumMod val="40000"/>
                      <a:lumOff val="60000"/>
                    </a:schemeClr>
                  </a:solidFill>
                </a:endParaRPr>
              </a:p>
              <a:p>
                <a:endParaRPr lang="en-GB" sz="2400" dirty="0">
                  <a:solidFill>
                    <a:schemeClr val="tx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2" y="695479"/>
                <a:ext cx="5855769" cy="1202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50498" y="244532"/>
                <a:ext cx="316093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800" b="0" i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a:rPr lang="en-GB" sz="28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800" b="0" dirty="0">
                  <a:solidFill>
                    <a:schemeClr val="tx1">
                      <a:lumMod val="40000"/>
                      <a:lumOff val="60000"/>
                    </a:schemeClr>
                  </a:solidFill>
                </a:endParaRPr>
              </a:p>
              <a:p>
                <a:endParaRPr lang="en-GB" sz="2800" dirty="0">
                  <a:solidFill>
                    <a:schemeClr val="tx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98" y="244532"/>
                <a:ext cx="3160930" cy="954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06660" y="5635229"/>
                <a:ext cx="4615751" cy="1038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400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400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GB" sz="2400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chemeClr val="tx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tx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tx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〈"/>
                                          <m:endChr m:val="〉"/>
                                          <m:ctrlPr>
                                            <a:rPr lang="en-GB" sz="2400" i="1">
                                              <a:solidFill>
                                                <a:schemeClr val="tx1">
                                                  <a:lumMod val="40000"/>
                                                  <a:lumOff val="6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solidFill>
                                                <a:schemeClr val="tx1">
                                                  <a:lumMod val="40000"/>
                                                  <a:lumOff val="6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2400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</m:sup>
                      </m:sSup>
                    </m:oMath>
                  </m:oMathPara>
                </a14:m>
                <a:endParaRPr lang="en-GB" sz="2400" dirty="0">
                  <a:solidFill>
                    <a:schemeClr val="tx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60" y="5635229"/>
                <a:ext cx="4615751" cy="10386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4280" y="3112976"/>
                <a:ext cx="5833135" cy="997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GB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𝜕𝜃</m:t>
                              </m:r>
                            </m:den>
                          </m:f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cot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GB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b="0" dirty="0">
                  <a:solidFill>
                    <a:schemeClr val="tx1">
                      <a:lumMod val="40000"/>
                      <a:lumOff val="60000"/>
                    </a:schemeClr>
                  </a:solidFill>
                </a:endParaRPr>
              </a:p>
              <a:p>
                <a:endParaRPr lang="en-GB" dirty="0">
                  <a:solidFill>
                    <a:schemeClr val="tx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80" y="3112976"/>
                <a:ext cx="5833135" cy="9973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00911" y="5056755"/>
                <a:ext cx="2526589" cy="100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0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0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000" b="0" i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0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GB" sz="2000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2000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  <m:r>
                        <a:rPr lang="en-GB" sz="2000" b="0" i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GB" sz="2000" b="0" i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000" b="0" i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>
                  <a:solidFill>
                    <a:schemeClr val="tx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1" y="5056755"/>
                <a:ext cx="2526589" cy="10016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370440" y="3904058"/>
                <a:ext cx="2560637" cy="6701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i="1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r>
                                <a:rPr lang="en-GB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en-GB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r>
                        <a:rPr lang="en-GB" i="1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GB" i="1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440" y="3904058"/>
                <a:ext cx="2560637" cy="670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408" y="1978136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737" y="640736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920" y="3857087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762" y="4574241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052" y="2808895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287" y="4973127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812" y="5589900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8" y="-373994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323" y="-314515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9054" y="6058439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372" y="6293330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424" y="1978136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21" y="640736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04" y="3857087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746" y="4574241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036" y="2808895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271" y="4973127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796" y="5589900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" y="-373994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307" y="-314515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070" y="6058439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356" y="6293330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B89373-BE46-4250-BC2C-DB10B4869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rmAutofit/>
          </a:bodyPr>
          <a:lstStyle/>
          <a:p>
            <a:r>
              <a:rPr lang="en-GB" dirty="0"/>
              <a:t>Evolutionary modelling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EC6A3B-AC15-4105-BF5C-328F12C33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/>
          <a:p>
            <a:r>
              <a:rPr lang="en-GB" dirty="0"/>
              <a:t>Bhavin S Khatri</a:t>
            </a:r>
          </a:p>
          <a:p>
            <a:r>
              <a:rPr lang="en-GB" dirty="0"/>
              <a:t>bkhatri@imperial.ac.uk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5694CFB-B972-4B8C-AE0B-3F6431831B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545" y="5835164"/>
            <a:ext cx="2427472" cy="63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0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evolutionary </a:t>
            </a:r>
            <a:r>
              <a:rPr lang="en-GB" i="1" dirty="0"/>
              <a:t>force</a:t>
            </a:r>
            <a:r>
              <a:rPr lang="en-GB" dirty="0"/>
              <a:t>: Mutation</a:t>
            </a:r>
            <a:endParaRPr lang="en-GB" i="1" dirty="0"/>
          </a:p>
        </p:txBody>
      </p:sp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6C145BBA-0C21-4FFD-BB0F-FB141A749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7020" y="4797447"/>
            <a:ext cx="765753" cy="765753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8B17BB60-2642-4D98-96CB-0DAD6350E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9100" y="2626319"/>
            <a:ext cx="765753" cy="765753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E13B748A-C010-4722-A873-A07840A60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3941" y="5248583"/>
            <a:ext cx="765753" cy="765753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3BA6B841-1B3C-402D-AF5F-7916ACB48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2904" y="2265008"/>
            <a:ext cx="765753" cy="765753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84ACC56B-E9CF-4D47-8C51-DA6DE5703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505" y="3898778"/>
            <a:ext cx="765753" cy="765753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58389F7A-CB27-4D45-BCEB-F826B34C5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7889" y="3285232"/>
            <a:ext cx="765753" cy="765753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EDF55216-28EE-451A-BE9B-1F2D1AA5A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221" y="2617246"/>
            <a:ext cx="765753" cy="765753"/>
          </a:xfrm>
          <a:prstGeom prst="rect">
            <a:avLst/>
          </a:prstGeom>
        </p:spPr>
      </p:pic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62E931C2-C0A8-45D6-84DF-5BD8E0AD8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193" y="3647633"/>
            <a:ext cx="765753" cy="765753"/>
          </a:xfrm>
          <a:prstGeom prst="rect">
            <a:avLst/>
          </a:prstGeom>
        </p:spPr>
      </p:pic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96720DD1-F96D-4887-88DF-2259D4E24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0752" y="5062465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24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evolutionary </a:t>
            </a:r>
            <a:r>
              <a:rPr lang="en-GB" i="1" dirty="0"/>
              <a:t>force</a:t>
            </a:r>
            <a:r>
              <a:rPr lang="en-GB" dirty="0"/>
              <a:t>: Mutation</a:t>
            </a:r>
            <a:endParaRPr lang="en-GB" i="1" dirty="0"/>
          </a:p>
        </p:txBody>
      </p:sp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6C145BBA-0C21-4FFD-BB0F-FB141A749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7020" y="4797447"/>
            <a:ext cx="765753" cy="765753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8B17BB60-2642-4D98-96CB-0DAD6350E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9100" y="2626319"/>
            <a:ext cx="765753" cy="765753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E13B748A-C010-4722-A873-A07840A60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3941" y="5248583"/>
            <a:ext cx="765753" cy="765753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3BA6B841-1B3C-402D-AF5F-7916ACB48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2904" y="2265008"/>
            <a:ext cx="765753" cy="765753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84ACC56B-E9CF-4D47-8C51-DA6DE5703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505" y="3898778"/>
            <a:ext cx="765753" cy="765753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58389F7A-CB27-4D45-BCEB-F826B34C5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7889" y="3285232"/>
            <a:ext cx="765753" cy="765753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EDF55216-28EE-451A-BE9B-1F2D1AA5A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221" y="2617246"/>
            <a:ext cx="765753" cy="765753"/>
          </a:xfrm>
          <a:prstGeom prst="rect">
            <a:avLst/>
          </a:prstGeom>
        </p:spPr>
      </p:pic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62E931C2-C0A8-45D6-84DF-5BD8E0AD8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193" y="3647633"/>
            <a:ext cx="765753" cy="765753"/>
          </a:xfrm>
          <a:prstGeom prst="rect">
            <a:avLst/>
          </a:prstGeom>
        </p:spPr>
      </p:pic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96720DD1-F96D-4887-88DF-2259D4E24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0752" y="5062465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94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evolutionary </a:t>
            </a:r>
            <a:r>
              <a:rPr lang="en-GB" i="1" dirty="0"/>
              <a:t>force</a:t>
            </a:r>
            <a:r>
              <a:rPr lang="en-GB" dirty="0"/>
              <a:t>: Mutation</a:t>
            </a:r>
            <a:endParaRPr lang="en-GB" i="1" dirty="0"/>
          </a:p>
        </p:txBody>
      </p:sp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6C145BBA-0C21-4FFD-BB0F-FB141A749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7020" y="4797447"/>
            <a:ext cx="765753" cy="765753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8B17BB60-2642-4D98-96CB-0DAD6350E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9100" y="2626319"/>
            <a:ext cx="765753" cy="765753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E13B748A-C010-4722-A873-A07840A60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3941" y="5248583"/>
            <a:ext cx="765753" cy="765753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3BA6B841-1B3C-402D-AF5F-7916ACB48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2904" y="2265008"/>
            <a:ext cx="765753" cy="765753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84ACC56B-E9CF-4D47-8C51-DA6DE5703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505" y="3898778"/>
            <a:ext cx="765753" cy="765753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58389F7A-CB27-4D45-BCEB-F826B34C5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7889" y="3285232"/>
            <a:ext cx="765753" cy="765753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EDF55216-28EE-451A-BE9B-1F2D1AA5A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221" y="2617246"/>
            <a:ext cx="765753" cy="765753"/>
          </a:xfrm>
          <a:prstGeom prst="rect">
            <a:avLst/>
          </a:prstGeom>
        </p:spPr>
      </p:pic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62E931C2-C0A8-45D6-84DF-5BD8E0AD8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193" y="3647633"/>
            <a:ext cx="765753" cy="765753"/>
          </a:xfrm>
          <a:prstGeom prst="rect">
            <a:avLst/>
          </a:prstGeom>
        </p:spPr>
      </p:pic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96720DD1-F96D-4887-88DF-2259D4E24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0752" y="5062465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2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evolutionary </a:t>
            </a:r>
            <a:r>
              <a:rPr lang="en-GB" i="1" dirty="0"/>
              <a:t>force</a:t>
            </a:r>
            <a:r>
              <a:rPr lang="en-GB" dirty="0"/>
              <a:t>: Mutation</a:t>
            </a:r>
            <a:endParaRPr lang="en-GB" i="1" dirty="0"/>
          </a:p>
        </p:txBody>
      </p:sp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58389F7A-CB27-4D45-BCEB-F826B34C5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9276" y="2899468"/>
            <a:ext cx="1371600" cy="1371600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EDF55216-28EE-451A-BE9B-1F2D1AA5A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6520" y="2899467"/>
            <a:ext cx="1371600" cy="13716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796D61-8D12-4648-B42E-934BC24D08AF}"/>
              </a:ext>
            </a:extLst>
          </p:cNvPr>
          <p:cNvCxnSpPr/>
          <p:nvPr/>
        </p:nvCxnSpPr>
        <p:spPr bwMode="auto">
          <a:xfrm>
            <a:off x="4340867" y="3588830"/>
            <a:ext cx="47548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FEF2AD-486C-4A30-B943-B6B0647A0AB4}"/>
              </a:ext>
            </a:extLst>
          </p:cNvPr>
          <p:cNvCxnSpPr/>
          <p:nvPr/>
        </p:nvCxnSpPr>
        <p:spPr bwMode="auto">
          <a:xfrm flipH="1">
            <a:off x="4340867" y="3741230"/>
            <a:ext cx="47548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CEB9C8-8316-4BAE-A447-3273B5586D6D}"/>
                  </a:ext>
                </a:extLst>
              </p:cNvPr>
              <p:cNvSpPr txBox="1"/>
              <p:nvPr/>
            </p:nvSpPr>
            <p:spPr>
              <a:xfrm>
                <a:off x="4353278" y="3004258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CEB9C8-8316-4BAE-A447-3273B558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278" y="3004258"/>
                <a:ext cx="49084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5511DD-B197-4430-BFEC-5EC02EBD9CC3}"/>
                  </a:ext>
                </a:extLst>
              </p:cNvPr>
              <p:cNvSpPr txBox="1"/>
              <p:nvPr/>
            </p:nvSpPr>
            <p:spPr>
              <a:xfrm>
                <a:off x="4353278" y="3713238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5511DD-B197-4430-BFEC-5EC02EBD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278" y="3713238"/>
                <a:ext cx="4908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736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evolutionary </a:t>
            </a:r>
            <a:r>
              <a:rPr lang="en-GB" i="1" dirty="0"/>
              <a:t>force: </a:t>
            </a:r>
            <a:br>
              <a:rPr lang="en-GB" i="1" dirty="0"/>
            </a:br>
            <a:r>
              <a:rPr lang="en-GB" dirty="0"/>
              <a:t>Random </a:t>
            </a:r>
            <a:r>
              <a:rPr lang="en-GB" i="1" dirty="0"/>
              <a:t>genetic drift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r>
                  <a:rPr lang="en-GB" dirty="0"/>
                  <a:t>Key parameter: effective population size,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b="-33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 bwMode="auto">
          <a:xfrm>
            <a:off x="1644384" y="2562445"/>
            <a:ext cx="1939529" cy="2492602"/>
          </a:xfrm>
          <a:custGeom>
            <a:avLst/>
            <a:gdLst>
              <a:gd name="connsiteX0" fmla="*/ 127266 w 1939529"/>
              <a:gd name="connsiteY0" fmla="*/ 180755 h 2492602"/>
              <a:gd name="connsiteX1" fmla="*/ 324116 w 1939529"/>
              <a:gd name="connsiteY1" fmla="*/ 47405 h 2492602"/>
              <a:gd name="connsiteX2" fmla="*/ 559066 w 1939529"/>
              <a:gd name="connsiteY2" fmla="*/ 123605 h 2492602"/>
              <a:gd name="connsiteX3" fmla="*/ 578116 w 1939529"/>
              <a:gd name="connsiteY3" fmla="*/ 625255 h 2492602"/>
              <a:gd name="connsiteX4" fmla="*/ 203466 w 1939529"/>
              <a:gd name="connsiteY4" fmla="*/ 1057055 h 2492602"/>
              <a:gd name="connsiteX5" fmla="*/ 266 w 1939529"/>
              <a:gd name="connsiteY5" fmla="*/ 1704755 h 2492602"/>
              <a:gd name="connsiteX6" fmla="*/ 171716 w 1939529"/>
              <a:gd name="connsiteY6" fmla="*/ 2181005 h 2492602"/>
              <a:gd name="connsiteX7" fmla="*/ 616216 w 1939529"/>
              <a:gd name="connsiteY7" fmla="*/ 2435005 h 2492602"/>
              <a:gd name="connsiteX8" fmla="*/ 1124216 w 1939529"/>
              <a:gd name="connsiteY8" fmla="*/ 2485805 h 2492602"/>
              <a:gd name="connsiteX9" fmla="*/ 1524266 w 1939529"/>
              <a:gd name="connsiteY9" fmla="*/ 2327055 h 2492602"/>
              <a:gd name="connsiteX10" fmla="*/ 1854466 w 1939529"/>
              <a:gd name="connsiteY10" fmla="*/ 1996855 h 2492602"/>
              <a:gd name="connsiteX11" fmla="*/ 1930666 w 1939529"/>
              <a:gd name="connsiteY11" fmla="*/ 1425355 h 2492602"/>
              <a:gd name="connsiteX12" fmla="*/ 1695716 w 1939529"/>
              <a:gd name="connsiteY12" fmla="*/ 917355 h 2492602"/>
              <a:gd name="connsiteX13" fmla="*/ 1352816 w 1939529"/>
              <a:gd name="connsiteY13" fmla="*/ 676055 h 2492602"/>
              <a:gd name="connsiteX14" fmla="*/ 1149616 w 1939529"/>
              <a:gd name="connsiteY14" fmla="*/ 574455 h 2492602"/>
              <a:gd name="connsiteX15" fmla="*/ 1092466 w 1939529"/>
              <a:gd name="connsiteY15" fmla="*/ 250605 h 2492602"/>
              <a:gd name="connsiteX16" fmla="*/ 1194066 w 1939529"/>
              <a:gd name="connsiteY16" fmla="*/ 9305 h 2492602"/>
              <a:gd name="connsiteX17" fmla="*/ 1352816 w 1939529"/>
              <a:gd name="connsiteY17" fmla="*/ 72805 h 249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39529" h="2492602">
                <a:moveTo>
                  <a:pt x="127266" y="180755"/>
                </a:moveTo>
                <a:cubicBezTo>
                  <a:pt x="189707" y="118842"/>
                  <a:pt x="252149" y="56930"/>
                  <a:pt x="324116" y="47405"/>
                </a:cubicBezTo>
                <a:cubicBezTo>
                  <a:pt x="396083" y="37880"/>
                  <a:pt x="516733" y="27297"/>
                  <a:pt x="559066" y="123605"/>
                </a:cubicBezTo>
                <a:cubicBezTo>
                  <a:pt x="601399" y="219913"/>
                  <a:pt x="637383" y="469680"/>
                  <a:pt x="578116" y="625255"/>
                </a:cubicBezTo>
                <a:cubicBezTo>
                  <a:pt x="518849" y="780830"/>
                  <a:pt x="299774" y="877138"/>
                  <a:pt x="203466" y="1057055"/>
                </a:cubicBezTo>
                <a:cubicBezTo>
                  <a:pt x="107158" y="1236972"/>
                  <a:pt x="5558" y="1517430"/>
                  <a:pt x="266" y="1704755"/>
                </a:cubicBezTo>
                <a:cubicBezTo>
                  <a:pt x="-5026" y="1892080"/>
                  <a:pt x="69058" y="2059297"/>
                  <a:pt x="171716" y="2181005"/>
                </a:cubicBezTo>
                <a:cubicBezTo>
                  <a:pt x="274374" y="2302713"/>
                  <a:pt x="457466" y="2384205"/>
                  <a:pt x="616216" y="2435005"/>
                </a:cubicBezTo>
                <a:cubicBezTo>
                  <a:pt x="774966" y="2485805"/>
                  <a:pt x="972874" y="2503797"/>
                  <a:pt x="1124216" y="2485805"/>
                </a:cubicBezTo>
                <a:cubicBezTo>
                  <a:pt x="1275558" y="2467813"/>
                  <a:pt x="1402558" y="2408547"/>
                  <a:pt x="1524266" y="2327055"/>
                </a:cubicBezTo>
                <a:cubicBezTo>
                  <a:pt x="1645974" y="2245563"/>
                  <a:pt x="1786733" y="2147138"/>
                  <a:pt x="1854466" y="1996855"/>
                </a:cubicBezTo>
                <a:cubicBezTo>
                  <a:pt x="1922199" y="1846572"/>
                  <a:pt x="1957124" y="1605272"/>
                  <a:pt x="1930666" y="1425355"/>
                </a:cubicBezTo>
                <a:cubicBezTo>
                  <a:pt x="1904208" y="1245438"/>
                  <a:pt x="1792024" y="1042238"/>
                  <a:pt x="1695716" y="917355"/>
                </a:cubicBezTo>
                <a:cubicBezTo>
                  <a:pt x="1599408" y="792472"/>
                  <a:pt x="1443833" y="733205"/>
                  <a:pt x="1352816" y="676055"/>
                </a:cubicBezTo>
                <a:cubicBezTo>
                  <a:pt x="1261799" y="618905"/>
                  <a:pt x="1193008" y="645363"/>
                  <a:pt x="1149616" y="574455"/>
                </a:cubicBezTo>
                <a:cubicBezTo>
                  <a:pt x="1106224" y="503547"/>
                  <a:pt x="1085058" y="344797"/>
                  <a:pt x="1092466" y="250605"/>
                </a:cubicBezTo>
                <a:cubicBezTo>
                  <a:pt x="1099874" y="156413"/>
                  <a:pt x="1150674" y="38938"/>
                  <a:pt x="1194066" y="9305"/>
                </a:cubicBezTo>
                <a:cubicBezTo>
                  <a:pt x="1237458" y="-20328"/>
                  <a:pt x="1295137" y="26238"/>
                  <a:pt x="1352816" y="7280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45" name="Freeform 44"/>
          <p:cNvSpPr/>
          <p:nvPr/>
        </p:nvSpPr>
        <p:spPr bwMode="auto">
          <a:xfrm>
            <a:off x="5390884" y="2536108"/>
            <a:ext cx="1939529" cy="2492602"/>
          </a:xfrm>
          <a:custGeom>
            <a:avLst/>
            <a:gdLst>
              <a:gd name="connsiteX0" fmla="*/ 127266 w 1939529"/>
              <a:gd name="connsiteY0" fmla="*/ 180755 h 2492602"/>
              <a:gd name="connsiteX1" fmla="*/ 324116 w 1939529"/>
              <a:gd name="connsiteY1" fmla="*/ 47405 h 2492602"/>
              <a:gd name="connsiteX2" fmla="*/ 559066 w 1939529"/>
              <a:gd name="connsiteY2" fmla="*/ 123605 h 2492602"/>
              <a:gd name="connsiteX3" fmla="*/ 578116 w 1939529"/>
              <a:gd name="connsiteY3" fmla="*/ 625255 h 2492602"/>
              <a:gd name="connsiteX4" fmla="*/ 203466 w 1939529"/>
              <a:gd name="connsiteY4" fmla="*/ 1057055 h 2492602"/>
              <a:gd name="connsiteX5" fmla="*/ 266 w 1939529"/>
              <a:gd name="connsiteY5" fmla="*/ 1704755 h 2492602"/>
              <a:gd name="connsiteX6" fmla="*/ 171716 w 1939529"/>
              <a:gd name="connsiteY6" fmla="*/ 2181005 h 2492602"/>
              <a:gd name="connsiteX7" fmla="*/ 616216 w 1939529"/>
              <a:gd name="connsiteY7" fmla="*/ 2435005 h 2492602"/>
              <a:gd name="connsiteX8" fmla="*/ 1124216 w 1939529"/>
              <a:gd name="connsiteY8" fmla="*/ 2485805 h 2492602"/>
              <a:gd name="connsiteX9" fmla="*/ 1524266 w 1939529"/>
              <a:gd name="connsiteY9" fmla="*/ 2327055 h 2492602"/>
              <a:gd name="connsiteX10" fmla="*/ 1854466 w 1939529"/>
              <a:gd name="connsiteY10" fmla="*/ 1996855 h 2492602"/>
              <a:gd name="connsiteX11" fmla="*/ 1930666 w 1939529"/>
              <a:gd name="connsiteY11" fmla="*/ 1425355 h 2492602"/>
              <a:gd name="connsiteX12" fmla="*/ 1695716 w 1939529"/>
              <a:gd name="connsiteY12" fmla="*/ 917355 h 2492602"/>
              <a:gd name="connsiteX13" fmla="*/ 1352816 w 1939529"/>
              <a:gd name="connsiteY13" fmla="*/ 676055 h 2492602"/>
              <a:gd name="connsiteX14" fmla="*/ 1149616 w 1939529"/>
              <a:gd name="connsiteY14" fmla="*/ 574455 h 2492602"/>
              <a:gd name="connsiteX15" fmla="*/ 1092466 w 1939529"/>
              <a:gd name="connsiteY15" fmla="*/ 250605 h 2492602"/>
              <a:gd name="connsiteX16" fmla="*/ 1194066 w 1939529"/>
              <a:gd name="connsiteY16" fmla="*/ 9305 h 2492602"/>
              <a:gd name="connsiteX17" fmla="*/ 1352816 w 1939529"/>
              <a:gd name="connsiteY17" fmla="*/ 72805 h 249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39529" h="2492602">
                <a:moveTo>
                  <a:pt x="127266" y="180755"/>
                </a:moveTo>
                <a:cubicBezTo>
                  <a:pt x="189707" y="118842"/>
                  <a:pt x="252149" y="56930"/>
                  <a:pt x="324116" y="47405"/>
                </a:cubicBezTo>
                <a:cubicBezTo>
                  <a:pt x="396083" y="37880"/>
                  <a:pt x="516733" y="27297"/>
                  <a:pt x="559066" y="123605"/>
                </a:cubicBezTo>
                <a:cubicBezTo>
                  <a:pt x="601399" y="219913"/>
                  <a:pt x="637383" y="469680"/>
                  <a:pt x="578116" y="625255"/>
                </a:cubicBezTo>
                <a:cubicBezTo>
                  <a:pt x="518849" y="780830"/>
                  <a:pt x="299774" y="877138"/>
                  <a:pt x="203466" y="1057055"/>
                </a:cubicBezTo>
                <a:cubicBezTo>
                  <a:pt x="107158" y="1236972"/>
                  <a:pt x="5558" y="1517430"/>
                  <a:pt x="266" y="1704755"/>
                </a:cubicBezTo>
                <a:cubicBezTo>
                  <a:pt x="-5026" y="1892080"/>
                  <a:pt x="69058" y="2059297"/>
                  <a:pt x="171716" y="2181005"/>
                </a:cubicBezTo>
                <a:cubicBezTo>
                  <a:pt x="274374" y="2302713"/>
                  <a:pt x="457466" y="2384205"/>
                  <a:pt x="616216" y="2435005"/>
                </a:cubicBezTo>
                <a:cubicBezTo>
                  <a:pt x="774966" y="2485805"/>
                  <a:pt x="972874" y="2503797"/>
                  <a:pt x="1124216" y="2485805"/>
                </a:cubicBezTo>
                <a:cubicBezTo>
                  <a:pt x="1275558" y="2467813"/>
                  <a:pt x="1402558" y="2408547"/>
                  <a:pt x="1524266" y="2327055"/>
                </a:cubicBezTo>
                <a:cubicBezTo>
                  <a:pt x="1645974" y="2245563"/>
                  <a:pt x="1786733" y="2147138"/>
                  <a:pt x="1854466" y="1996855"/>
                </a:cubicBezTo>
                <a:cubicBezTo>
                  <a:pt x="1922199" y="1846572"/>
                  <a:pt x="1957124" y="1605272"/>
                  <a:pt x="1930666" y="1425355"/>
                </a:cubicBezTo>
                <a:cubicBezTo>
                  <a:pt x="1904208" y="1245438"/>
                  <a:pt x="1792024" y="1042238"/>
                  <a:pt x="1695716" y="917355"/>
                </a:cubicBezTo>
                <a:cubicBezTo>
                  <a:pt x="1599408" y="792472"/>
                  <a:pt x="1443833" y="733205"/>
                  <a:pt x="1352816" y="676055"/>
                </a:cubicBezTo>
                <a:cubicBezTo>
                  <a:pt x="1261799" y="618905"/>
                  <a:pt x="1193008" y="645363"/>
                  <a:pt x="1149616" y="574455"/>
                </a:cubicBezTo>
                <a:cubicBezTo>
                  <a:pt x="1106224" y="503547"/>
                  <a:pt x="1085058" y="344797"/>
                  <a:pt x="1092466" y="250605"/>
                </a:cubicBezTo>
                <a:cubicBezTo>
                  <a:pt x="1099874" y="156413"/>
                  <a:pt x="1150674" y="38938"/>
                  <a:pt x="1194066" y="9305"/>
                </a:cubicBezTo>
                <a:cubicBezTo>
                  <a:pt x="1237458" y="-20328"/>
                  <a:pt x="1295137" y="26238"/>
                  <a:pt x="1352816" y="7280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 MT" pitchFamily="34" charset="0"/>
              <a:cs typeface="Arial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3854450" y="3810000"/>
            <a:ext cx="122555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5F81975C-5086-471F-B09E-09AD1C39B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626828">
            <a:off x="2593600" y="4135565"/>
            <a:ext cx="765753" cy="765753"/>
          </a:xfrm>
          <a:prstGeom prst="rect">
            <a:avLst/>
          </a:prstGeom>
        </p:spPr>
      </p:pic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C90228CD-94B6-4BDC-9FB2-75B68729F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320404">
            <a:off x="2394645" y="3786087"/>
            <a:ext cx="765753" cy="765753"/>
          </a:xfrm>
          <a:prstGeom prst="rect">
            <a:avLst/>
          </a:prstGeom>
        </p:spPr>
      </p:pic>
      <p:pic>
        <p:nvPicPr>
          <p:cNvPr id="27" name="Content Placeholder 6" descr="Man">
            <a:extLst>
              <a:ext uri="{FF2B5EF4-FFF2-40B4-BE49-F238E27FC236}">
                <a16:creationId xmlns:a16="http://schemas.microsoft.com/office/drawing/2014/main" id="{3D4C3CD3-E11B-47A4-8AB7-CE624A1AC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94672">
            <a:off x="1665506" y="4117045"/>
            <a:ext cx="765753" cy="765753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0FE89D49-D4FC-4FA9-BFC0-25490DFB6E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685977">
            <a:off x="2474294" y="3429000"/>
            <a:ext cx="765753" cy="765753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FCBCCC35-CDE8-4A34-9DC8-6A3C2D9C9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22034">
            <a:off x="2172546" y="4204210"/>
            <a:ext cx="765753" cy="765753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8009DA48-4977-4534-8793-81591C3EB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901476">
            <a:off x="2009352" y="3209299"/>
            <a:ext cx="765753" cy="765753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C43FBB8F-2FEF-4D18-B8D8-CC485B2E3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418768">
            <a:off x="2435012" y="3101771"/>
            <a:ext cx="765753" cy="765753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10CD8A79-4650-4393-806F-9CACBC46B0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29241">
            <a:off x="1758293" y="3728041"/>
            <a:ext cx="765753" cy="765753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F392FD4C-D103-4324-AF95-F09067955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626828">
            <a:off x="6402047" y="4090529"/>
            <a:ext cx="765753" cy="765753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75CB1DB0-2DAF-4988-B165-42783D077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320404">
            <a:off x="6203092" y="3741051"/>
            <a:ext cx="765753" cy="765753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18DC6AFF-6B25-42A6-BAD0-6A8B03AE7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94672">
            <a:off x="5473953" y="4072009"/>
            <a:ext cx="765753" cy="765753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FB4DA0E2-F557-475B-A40E-A338D05D4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685977">
            <a:off x="6282741" y="3383964"/>
            <a:ext cx="765753" cy="765753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0F13CD4E-8425-49B5-92D3-AB3E2BF2D7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22034">
            <a:off x="5980993" y="4159174"/>
            <a:ext cx="765753" cy="765753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4CEC248C-875B-4A66-AD45-5B2EE0C5E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901476">
            <a:off x="5817799" y="3164263"/>
            <a:ext cx="765753" cy="765753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E8AF52AE-DF47-4A76-A91E-24E438C31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129241">
            <a:off x="5566740" y="3683005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18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basic evolutionary </a:t>
            </a:r>
            <a:r>
              <a:rPr lang="en-GB" i="1" dirty="0"/>
              <a:t>forces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0258" y="1573245"/>
                <a:ext cx="7886700" cy="5330352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Selection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)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Mutation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dirty="0"/>
                  <a:t>)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Genetic/Neutral Drift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)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sz="2000" dirty="0"/>
                  <a:t>+ Recombination &amp; linkage – focus on single locus unlinked sites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0258" y="1573245"/>
                <a:ext cx="7886700" cy="5330352"/>
              </a:xfrm>
              <a:blipFill>
                <a:blip r:embed="rId2"/>
                <a:stretch>
                  <a:fillRect l="-1391" t="-19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/>
          <p:nvPr/>
        </p:nvCxnSpPr>
        <p:spPr bwMode="auto">
          <a:xfrm>
            <a:off x="5059692" y="3609246"/>
            <a:ext cx="47548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 flipH="1">
            <a:off x="5059692" y="3761646"/>
            <a:ext cx="47548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072103" y="3024674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103" y="3024674"/>
                <a:ext cx="49084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072103" y="3733653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103" y="3733653"/>
                <a:ext cx="4908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EB6B3B1-C2F6-48E0-9F51-F9E805B4238F}"/>
              </a:ext>
            </a:extLst>
          </p:cNvPr>
          <p:cNvCxnSpPr>
            <a:cxnSpLocks noChangeAspect="1"/>
          </p:cNvCxnSpPr>
          <p:nvPr/>
        </p:nvCxnSpPr>
        <p:spPr bwMode="auto">
          <a:xfrm>
            <a:off x="3992011" y="2184033"/>
            <a:ext cx="391087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6A94050-DF53-488C-B914-1AD355480C44}"/>
              </a:ext>
            </a:extLst>
          </p:cNvPr>
          <p:cNvCxnSpPr>
            <a:cxnSpLocks noChangeAspect="1"/>
          </p:cNvCxnSpPr>
          <p:nvPr/>
        </p:nvCxnSpPr>
        <p:spPr bwMode="auto">
          <a:xfrm>
            <a:off x="6889247" y="2286105"/>
            <a:ext cx="391087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9672A4-EF00-4894-8EF7-E38623896BD0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939986" y="1772554"/>
                <a:ext cx="4951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9672A4-EF00-4894-8EF7-E38623896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86" y="1772554"/>
                <a:ext cx="49513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14BD91-0284-480B-B2E0-A319FF5FD65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534269" y="1860278"/>
                <a:ext cx="1279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14BD91-0284-480B-B2E0-A319FF5FD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269" y="1860278"/>
                <a:ext cx="1279646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Content Placeholder 6" descr="Man">
            <a:extLst>
              <a:ext uri="{FF2B5EF4-FFF2-40B4-BE49-F238E27FC236}">
                <a16:creationId xmlns:a16="http://schemas.microsoft.com/office/drawing/2014/main" id="{420DCD12-8F1A-4526-B4EB-4E26563516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36024" y="1932542"/>
            <a:ext cx="549714" cy="549714"/>
          </a:xfrm>
          <a:prstGeom prst="rect">
            <a:avLst/>
          </a:prstGeom>
        </p:spPr>
      </p:pic>
      <p:pic>
        <p:nvPicPr>
          <p:cNvPr id="67" name="Content Placeholder 6" descr="Man">
            <a:extLst>
              <a:ext uri="{FF2B5EF4-FFF2-40B4-BE49-F238E27FC236}">
                <a16:creationId xmlns:a16="http://schemas.microsoft.com/office/drawing/2014/main" id="{F9E69727-FECD-4B64-8CFF-3EAC5D2F07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9346" y="1909176"/>
            <a:ext cx="549714" cy="549714"/>
          </a:xfrm>
          <a:prstGeom prst="rect">
            <a:avLst/>
          </a:prstGeom>
        </p:spPr>
      </p:pic>
      <p:pic>
        <p:nvPicPr>
          <p:cNvPr id="68" name="Content Placeholder 6" descr="Man">
            <a:extLst>
              <a:ext uri="{FF2B5EF4-FFF2-40B4-BE49-F238E27FC236}">
                <a16:creationId xmlns:a16="http://schemas.microsoft.com/office/drawing/2014/main" id="{C40E995B-E2F7-4FB4-9945-58B0C5C149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81468" y="1574048"/>
            <a:ext cx="549714" cy="549714"/>
          </a:xfrm>
          <a:prstGeom prst="rect">
            <a:avLst/>
          </a:prstGeom>
        </p:spPr>
      </p:pic>
      <p:pic>
        <p:nvPicPr>
          <p:cNvPr id="69" name="Content Placeholder 6" descr="Man">
            <a:extLst>
              <a:ext uri="{FF2B5EF4-FFF2-40B4-BE49-F238E27FC236}">
                <a16:creationId xmlns:a16="http://schemas.microsoft.com/office/drawing/2014/main" id="{47C56ABF-55EB-4B2F-9A0E-32467ABE21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2455" y="2276161"/>
            <a:ext cx="549714" cy="549714"/>
          </a:xfrm>
          <a:prstGeom prst="rect">
            <a:avLst/>
          </a:prstGeom>
        </p:spPr>
      </p:pic>
      <p:pic>
        <p:nvPicPr>
          <p:cNvPr id="70" name="Content Placeholder 6" descr="Man">
            <a:extLst>
              <a:ext uri="{FF2B5EF4-FFF2-40B4-BE49-F238E27FC236}">
                <a16:creationId xmlns:a16="http://schemas.microsoft.com/office/drawing/2014/main" id="{D5C2825A-803D-4249-ACA3-5E697F8C2F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96568" y="1281913"/>
            <a:ext cx="549714" cy="549714"/>
          </a:xfrm>
          <a:prstGeom prst="rect">
            <a:avLst/>
          </a:prstGeom>
        </p:spPr>
      </p:pic>
      <p:pic>
        <p:nvPicPr>
          <p:cNvPr id="71" name="Content Placeholder 6" descr="Man">
            <a:extLst>
              <a:ext uri="{FF2B5EF4-FFF2-40B4-BE49-F238E27FC236}">
                <a16:creationId xmlns:a16="http://schemas.microsoft.com/office/drawing/2014/main" id="{B3420442-B8F1-4C54-B838-BC40A4A6B8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74434" y="1714422"/>
            <a:ext cx="549714" cy="549714"/>
          </a:xfrm>
          <a:prstGeom prst="rect">
            <a:avLst/>
          </a:prstGeom>
        </p:spPr>
      </p:pic>
      <p:pic>
        <p:nvPicPr>
          <p:cNvPr id="72" name="Content Placeholder 6" descr="Man">
            <a:extLst>
              <a:ext uri="{FF2B5EF4-FFF2-40B4-BE49-F238E27FC236}">
                <a16:creationId xmlns:a16="http://schemas.microsoft.com/office/drawing/2014/main" id="{0C3E82A1-ABE1-496E-AADE-1BF6FCD416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66552" y="2342320"/>
            <a:ext cx="549714" cy="549714"/>
          </a:xfrm>
          <a:prstGeom prst="rect">
            <a:avLst/>
          </a:prstGeom>
        </p:spPr>
      </p:pic>
      <p:pic>
        <p:nvPicPr>
          <p:cNvPr id="73" name="Content Placeholder 6" descr="Man">
            <a:extLst>
              <a:ext uri="{FF2B5EF4-FFF2-40B4-BE49-F238E27FC236}">
                <a16:creationId xmlns:a16="http://schemas.microsoft.com/office/drawing/2014/main" id="{DC7BAE47-0C85-4FB5-A610-5ADEE3313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13404" y="3140407"/>
            <a:ext cx="978408" cy="978408"/>
          </a:xfrm>
          <a:prstGeom prst="rect">
            <a:avLst/>
          </a:prstGeom>
        </p:spPr>
      </p:pic>
      <p:pic>
        <p:nvPicPr>
          <p:cNvPr id="74" name="Content Placeholder 6" descr="Man">
            <a:extLst>
              <a:ext uri="{FF2B5EF4-FFF2-40B4-BE49-F238E27FC236}">
                <a16:creationId xmlns:a16="http://schemas.microsoft.com/office/drawing/2014/main" id="{ECF8E926-7C17-4F44-AFE9-A356665548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03060" y="3147984"/>
            <a:ext cx="978408" cy="9784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0FB4B0-61D1-44A8-8983-52CEB0883AFE}"/>
              </a:ext>
            </a:extLst>
          </p:cNvPr>
          <p:cNvGrpSpPr>
            <a:grpSpLocks noChangeAspect="1"/>
          </p:cNvGrpSpPr>
          <p:nvPr/>
        </p:nvGrpSpPr>
        <p:grpSpPr>
          <a:xfrm>
            <a:off x="5124388" y="4603411"/>
            <a:ext cx="3299760" cy="1461809"/>
            <a:chOff x="4501884" y="4224461"/>
            <a:chExt cx="5686029" cy="2518939"/>
          </a:xfrm>
        </p:grpSpPr>
        <p:sp>
          <p:nvSpPr>
            <p:cNvPr id="75" name="Freeform 3">
              <a:extLst>
                <a:ext uri="{FF2B5EF4-FFF2-40B4-BE49-F238E27FC236}">
                  <a16:creationId xmlns:a16="http://schemas.microsoft.com/office/drawing/2014/main" id="{A7B546F1-5EA5-4BF4-B32E-C801F1F365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01884" y="4250798"/>
              <a:ext cx="1939529" cy="2492602"/>
            </a:xfrm>
            <a:custGeom>
              <a:avLst/>
              <a:gdLst>
                <a:gd name="connsiteX0" fmla="*/ 127266 w 1939529"/>
                <a:gd name="connsiteY0" fmla="*/ 180755 h 2492602"/>
                <a:gd name="connsiteX1" fmla="*/ 324116 w 1939529"/>
                <a:gd name="connsiteY1" fmla="*/ 47405 h 2492602"/>
                <a:gd name="connsiteX2" fmla="*/ 559066 w 1939529"/>
                <a:gd name="connsiteY2" fmla="*/ 123605 h 2492602"/>
                <a:gd name="connsiteX3" fmla="*/ 578116 w 1939529"/>
                <a:gd name="connsiteY3" fmla="*/ 625255 h 2492602"/>
                <a:gd name="connsiteX4" fmla="*/ 203466 w 1939529"/>
                <a:gd name="connsiteY4" fmla="*/ 1057055 h 2492602"/>
                <a:gd name="connsiteX5" fmla="*/ 266 w 1939529"/>
                <a:gd name="connsiteY5" fmla="*/ 1704755 h 2492602"/>
                <a:gd name="connsiteX6" fmla="*/ 171716 w 1939529"/>
                <a:gd name="connsiteY6" fmla="*/ 2181005 h 2492602"/>
                <a:gd name="connsiteX7" fmla="*/ 616216 w 1939529"/>
                <a:gd name="connsiteY7" fmla="*/ 2435005 h 2492602"/>
                <a:gd name="connsiteX8" fmla="*/ 1124216 w 1939529"/>
                <a:gd name="connsiteY8" fmla="*/ 2485805 h 2492602"/>
                <a:gd name="connsiteX9" fmla="*/ 1524266 w 1939529"/>
                <a:gd name="connsiteY9" fmla="*/ 2327055 h 2492602"/>
                <a:gd name="connsiteX10" fmla="*/ 1854466 w 1939529"/>
                <a:gd name="connsiteY10" fmla="*/ 1996855 h 2492602"/>
                <a:gd name="connsiteX11" fmla="*/ 1930666 w 1939529"/>
                <a:gd name="connsiteY11" fmla="*/ 1425355 h 2492602"/>
                <a:gd name="connsiteX12" fmla="*/ 1695716 w 1939529"/>
                <a:gd name="connsiteY12" fmla="*/ 917355 h 2492602"/>
                <a:gd name="connsiteX13" fmla="*/ 1352816 w 1939529"/>
                <a:gd name="connsiteY13" fmla="*/ 676055 h 2492602"/>
                <a:gd name="connsiteX14" fmla="*/ 1149616 w 1939529"/>
                <a:gd name="connsiteY14" fmla="*/ 574455 h 2492602"/>
                <a:gd name="connsiteX15" fmla="*/ 1092466 w 1939529"/>
                <a:gd name="connsiteY15" fmla="*/ 250605 h 2492602"/>
                <a:gd name="connsiteX16" fmla="*/ 1194066 w 1939529"/>
                <a:gd name="connsiteY16" fmla="*/ 9305 h 2492602"/>
                <a:gd name="connsiteX17" fmla="*/ 1352816 w 1939529"/>
                <a:gd name="connsiteY17" fmla="*/ 72805 h 24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9529" h="2492602">
                  <a:moveTo>
                    <a:pt x="127266" y="180755"/>
                  </a:moveTo>
                  <a:cubicBezTo>
                    <a:pt x="189707" y="118842"/>
                    <a:pt x="252149" y="56930"/>
                    <a:pt x="324116" y="47405"/>
                  </a:cubicBezTo>
                  <a:cubicBezTo>
                    <a:pt x="396083" y="37880"/>
                    <a:pt x="516733" y="27297"/>
                    <a:pt x="559066" y="123605"/>
                  </a:cubicBezTo>
                  <a:cubicBezTo>
                    <a:pt x="601399" y="219913"/>
                    <a:pt x="637383" y="469680"/>
                    <a:pt x="578116" y="625255"/>
                  </a:cubicBezTo>
                  <a:cubicBezTo>
                    <a:pt x="518849" y="780830"/>
                    <a:pt x="299774" y="877138"/>
                    <a:pt x="203466" y="1057055"/>
                  </a:cubicBezTo>
                  <a:cubicBezTo>
                    <a:pt x="107158" y="1236972"/>
                    <a:pt x="5558" y="1517430"/>
                    <a:pt x="266" y="1704755"/>
                  </a:cubicBezTo>
                  <a:cubicBezTo>
                    <a:pt x="-5026" y="1892080"/>
                    <a:pt x="69058" y="2059297"/>
                    <a:pt x="171716" y="2181005"/>
                  </a:cubicBezTo>
                  <a:cubicBezTo>
                    <a:pt x="274374" y="2302713"/>
                    <a:pt x="457466" y="2384205"/>
                    <a:pt x="616216" y="2435005"/>
                  </a:cubicBezTo>
                  <a:cubicBezTo>
                    <a:pt x="774966" y="2485805"/>
                    <a:pt x="972874" y="2503797"/>
                    <a:pt x="1124216" y="2485805"/>
                  </a:cubicBezTo>
                  <a:cubicBezTo>
                    <a:pt x="1275558" y="2467813"/>
                    <a:pt x="1402558" y="2408547"/>
                    <a:pt x="1524266" y="2327055"/>
                  </a:cubicBezTo>
                  <a:cubicBezTo>
                    <a:pt x="1645974" y="2245563"/>
                    <a:pt x="1786733" y="2147138"/>
                    <a:pt x="1854466" y="1996855"/>
                  </a:cubicBezTo>
                  <a:cubicBezTo>
                    <a:pt x="1922199" y="1846572"/>
                    <a:pt x="1957124" y="1605272"/>
                    <a:pt x="1930666" y="1425355"/>
                  </a:cubicBezTo>
                  <a:cubicBezTo>
                    <a:pt x="1904208" y="1245438"/>
                    <a:pt x="1792024" y="1042238"/>
                    <a:pt x="1695716" y="917355"/>
                  </a:cubicBezTo>
                  <a:cubicBezTo>
                    <a:pt x="1599408" y="792472"/>
                    <a:pt x="1443833" y="733205"/>
                    <a:pt x="1352816" y="676055"/>
                  </a:cubicBezTo>
                  <a:cubicBezTo>
                    <a:pt x="1261799" y="618905"/>
                    <a:pt x="1193008" y="645363"/>
                    <a:pt x="1149616" y="574455"/>
                  </a:cubicBezTo>
                  <a:cubicBezTo>
                    <a:pt x="1106224" y="503547"/>
                    <a:pt x="1085058" y="344797"/>
                    <a:pt x="1092466" y="250605"/>
                  </a:cubicBezTo>
                  <a:cubicBezTo>
                    <a:pt x="1099874" y="156413"/>
                    <a:pt x="1150674" y="38938"/>
                    <a:pt x="1194066" y="9305"/>
                  </a:cubicBezTo>
                  <a:cubicBezTo>
                    <a:pt x="1237458" y="-20328"/>
                    <a:pt x="1295137" y="26238"/>
                    <a:pt x="1352816" y="7280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 MT" pitchFamily="34" charset="0"/>
                <a:cs typeface="Arial" pitchFamily="34" charset="0"/>
              </a:endParaRPr>
            </a:p>
          </p:txBody>
        </p:sp>
        <p:sp>
          <p:nvSpPr>
            <p:cNvPr id="76" name="Freeform 44">
              <a:extLst>
                <a:ext uri="{FF2B5EF4-FFF2-40B4-BE49-F238E27FC236}">
                  <a16:creationId xmlns:a16="http://schemas.microsoft.com/office/drawing/2014/main" id="{064020A8-8ECB-4033-9C10-1F260857836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48384" y="4224461"/>
              <a:ext cx="1939529" cy="2492602"/>
            </a:xfrm>
            <a:custGeom>
              <a:avLst/>
              <a:gdLst>
                <a:gd name="connsiteX0" fmla="*/ 127266 w 1939529"/>
                <a:gd name="connsiteY0" fmla="*/ 180755 h 2492602"/>
                <a:gd name="connsiteX1" fmla="*/ 324116 w 1939529"/>
                <a:gd name="connsiteY1" fmla="*/ 47405 h 2492602"/>
                <a:gd name="connsiteX2" fmla="*/ 559066 w 1939529"/>
                <a:gd name="connsiteY2" fmla="*/ 123605 h 2492602"/>
                <a:gd name="connsiteX3" fmla="*/ 578116 w 1939529"/>
                <a:gd name="connsiteY3" fmla="*/ 625255 h 2492602"/>
                <a:gd name="connsiteX4" fmla="*/ 203466 w 1939529"/>
                <a:gd name="connsiteY4" fmla="*/ 1057055 h 2492602"/>
                <a:gd name="connsiteX5" fmla="*/ 266 w 1939529"/>
                <a:gd name="connsiteY5" fmla="*/ 1704755 h 2492602"/>
                <a:gd name="connsiteX6" fmla="*/ 171716 w 1939529"/>
                <a:gd name="connsiteY6" fmla="*/ 2181005 h 2492602"/>
                <a:gd name="connsiteX7" fmla="*/ 616216 w 1939529"/>
                <a:gd name="connsiteY7" fmla="*/ 2435005 h 2492602"/>
                <a:gd name="connsiteX8" fmla="*/ 1124216 w 1939529"/>
                <a:gd name="connsiteY8" fmla="*/ 2485805 h 2492602"/>
                <a:gd name="connsiteX9" fmla="*/ 1524266 w 1939529"/>
                <a:gd name="connsiteY9" fmla="*/ 2327055 h 2492602"/>
                <a:gd name="connsiteX10" fmla="*/ 1854466 w 1939529"/>
                <a:gd name="connsiteY10" fmla="*/ 1996855 h 2492602"/>
                <a:gd name="connsiteX11" fmla="*/ 1930666 w 1939529"/>
                <a:gd name="connsiteY11" fmla="*/ 1425355 h 2492602"/>
                <a:gd name="connsiteX12" fmla="*/ 1695716 w 1939529"/>
                <a:gd name="connsiteY12" fmla="*/ 917355 h 2492602"/>
                <a:gd name="connsiteX13" fmla="*/ 1352816 w 1939529"/>
                <a:gd name="connsiteY13" fmla="*/ 676055 h 2492602"/>
                <a:gd name="connsiteX14" fmla="*/ 1149616 w 1939529"/>
                <a:gd name="connsiteY14" fmla="*/ 574455 h 2492602"/>
                <a:gd name="connsiteX15" fmla="*/ 1092466 w 1939529"/>
                <a:gd name="connsiteY15" fmla="*/ 250605 h 2492602"/>
                <a:gd name="connsiteX16" fmla="*/ 1194066 w 1939529"/>
                <a:gd name="connsiteY16" fmla="*/ 9305 h 2492602"/>
                <a:gd name="connsiteX17" fmla="*/ 1352816 w 1939529"/>
                <a:gd name="connsiteY17" fmla="*/ 72805 h 24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9529" h="2492602">
                  <a:moveTo>
                    <a:pt x="127266" y="180755"/>
                  </a:moveTo>
                  <a:cubicBezTo>
                    <a:pt x="189707" y="118842"/>
                    <a:pt x="252149" y="56930"/>
                    <a:pt x="324116" y="47405"/>
                  </a:cubicBezTo>
                  <a:cubicBezTo>
                    <a:pt x="396083" y="37880"/>
                    <a:pt x="516733" y="27297"/>
                    <a:pt x="559066" y="123605"/>
                  </a:cubicBezTo>
                  <a:cubicBezTo>
                    <a:pt x="601399" y="219913"/>
                    <a:pt x="637383" y="469680"/>
                    <a:pt x="578116" y="625255"/>
                  </a:cubicBezTo>
                  <a:cubicBezTo>
                    <a:pt x="518849" y="780830"/>
                    <a:pt x="299774" y="877138"/>
                    <a:pt x="203466" y="1057055"/>
                  </a:cubicBezTo>
                  <a:cubicBezTo>
                    <a:pt x="107158" y="1236972"/>
                    <a:pt x="5558" y="1517430"/>
                    <a:pt x="266" y="1704755"/>
                  </a:cubicBezTo>
                  <a:cubicBezTo>
                    <a:pt x="-5026" y="1892080"/>
                    <a:pt x="69058" y="2059297"/>
                    <a:pt x="171716" y="2181005"/>
                  </a:cubicBezTo>
                  <a:cubicBezTo>
                    <a:pt x="274374" y="2302713"/>
                    <a:pt x="457466" y="2384205"/>
                    <a:pt x="616216" y="2435005"/>
                  </a:cubicBezTo>
                  <a:cubicBezTo>
                    <a:pt x="774966" y="2485805"/>
                    <a:pt x="972874" y="2503797"/>
                    <a:pt x="1124216" y="2485805"/>
                  </a:cubicBezTo>
                  <a:cubicBezTo>
                    <a:pt x="1275558" y="2467813"/>
                    <a:pt x="1402558" y="2408547"/>
                    <a:pt x="1524266" y="2327055"/>
                  </a:cubicBezTo>
                  <a:cubicBezTo>
                    <a:pt x="1645974" y="2245563"/>
                    <a:pt x="1786733" y="2147138"/>
                    <a:pt x="1854466" y="1996855"/>
                  </a:cubicBezTo>
                  <a:cubicBezTo>
                    <a:pt x="1922199" y="1846572"/>
                    <a:pt x="1957124" y="1605272"/>
                    <a:pt x="1930666" y="1425355"/>
                  </a:cubicBezTo>
                  <a:cubicBezTo>
                    <a:pt x="1904208" y="1245438"/>
                    <a:pt x="1792024" y="1042238"/>
                    <a:pt x="1695716" y="917355"/>
                  </a:cubicBezTo>
                  <a:cubicBezTo>
                    <a:pt x="1599408" y="792472"/>
                    <a:pt x="1443833" y="733205"/>
                    <a:pt x="1352816" y="676055"/>
                  </a:cubicBezTo>
                  <a:cubicBezTo>
                    <a:pt x="1261799" y="618905"/>
                    <a:pt x="1193008" y="645363"/>
                    <a:pt x="1149616" y="574455"/>
                  </a:cubicBezTo>
                  <a:cubicBezTo>
                    <a:pt x="1106224" y="503547"/>
                    <a:pt x="1085058" y="344797"/>
                    <a:pt x="1092466" y="250605"/>
                  </a:cubicBezTo>
                  <a:cubicBezTo>
                    <a:pt x="1099874" y="156413"/>
                    <a:pt x="1150674" y="38938"/>
                    <a:pt x="1194066" y="9305"/>
                  </a:cubicBezTo>
                  <a:cubicBezTo>
                    <a:pt x="1237458" y="-20328"/>
                    <a:pt x="1295137" y="26238"/>
                    <a:pt x="1352816" y="7280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 MT" pitchFamily="34" charset="0"/>
                <a:cs typeface="Arial" pitchFamily="34" charset="0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A23D9FF-E72F-4D65-A6CC-76DB48B0F2EA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>
              <a:off x="6711950" y="5498353"/>
              <a:ext cx="122555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78" name="Content Placeholder 6" descr="Man">
              <a:extLst>
                <a:ext uri="{FF2B5EF4-FFF2-40B4-BE49-F238E27FC236}">
                  <a16:creationId xmlns:a16="http://schemas.microsoft.com/office/drawing/2014/main" id="{1D402395-902F-4D0D-8BE5-D9ADB9B2C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2626828">
              <a:off x="5451100" y="5823918"/>
              <a:ext cx="765753" cy="765753"/>
            </a:xfrm>
            <a:prstGeom prst="rect">
              <a:avLst/>
            </a:prstGeom>
          </p:spPr>
        </p:pic>
        <p:pic>
          <p:nvPicPr>
            <p:cNvPr id="79" name="Content Placeholder 6" descr="Man">
              <a:extLst>
                <a:ext uri="{FF2B5EF4-FFF2-40B4-BE49-F238E27FC236}">
                  <a16:creationId xmlns:a16="http://schemas.microsoft.com/office/drawing/2014/main" id="{3DA6FCD4-E7C8-4360-BAEC-C0452FFE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5320404">
              <a:off x="5252145" y="5474440"/>
              <a:ext cx="765753" cy="765753"/>
            </a:xfrm>
            <a:prstGeom prst="rect">
              <a:avLst/>
            </a:prstGeom>
          </p:spPr>
        </p:pic>
        <p:pic>
          <p:nvPicPr>
            <p:cNvPr id="80" name="Content Placeholder 6" descr="Man">
              <a:extLst>
                <a:ext uri="{FF2B5EF4-FFF2-40B4-BE49-F238E27FC236}">
                  <a16:creationId xmlns:a16="http://schemas.microsoft.com/office/drawing/2014/main" id="{C7FE4AB8-22F9-46B2-80F9-A394AFE70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8594672">
              <a:off x="4523006" y="5805398"/>
              <a:ext cx="765753" cy="765753"/>
            </a:xfrm>
            <a:prstGeom prst="rect">
              <a:avLst/>
            </a:prstGeom>
          </p:spPr>
        </p:pic>
        <p:pic>
          <p:nvPicPr>
            <p:cNvPr id="81" name="Content Placeholder 6" descr="Man">
              <a:extLst>
                <a:ext uri="{FF2B5EF4-FFF2-40B4-BE49-F238E27FC236}">
                  <a16:creationId xmlns:a16="http://schemas.microsoft.com/office/drawing/2014/main" id="{D4FDC07D-5415-44C9-A98E-3F179793A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4685977">
              <a:off x="5331794" y="5117353"/>
              <a:ext cx="765753" cy="765753"/>
            </a:xfrm>
            <a:prstGeom prst="rect">
              <a:avLst/>
            </a:prstGeom>
          </p:spPr>
        </p:pic>
        <p:pic>
          <p:nvPicPr>
            <p:cNvPr id="82" name="Content Placeholder 6" descr="Man">
              <a:extLst>
                <a:ext uri="{FF2B5EF4-FFF2-40B4-BE49-F238E27FC236}">
                  <a16:creationId xmlns:a16="http://schemas.microsoft.com/office/drawing/2014/main" id="{3CCBA1E4-CF3D-4EE2-8081-D0BE5EA6C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22034">
              <a:off x="5030046" y="5892563"/>
              <a:ext cx="765753" cy="765753"/>
            </a:xfrm>
            <a:prstGeom prst="rect">
              <a:avLst/>
            </a:prstGeom>
          </p:spPr>
        </p:pic>
        <p:pic>
          <p:nvPicPr>
            <p:cNvPr id="83" name="Content Placeholder 6" descr="Man">
              <a:extLst>
                <a:ext uri="{FF2B5EF4-FFF2-40B4-BE49-F238E27FC236}">
                  <a16:creationId xmlns:a16="http://schemas.microsoft.com/office/drawing/2014/main" id="{0F127ED8-5729-4410-9A83-2DF33AFF7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1901476">
              <a:off x="4866852" y="4897652"/>
              <a:ext cx="765753" cy="765753"/>
            </a:xfrm>
            <a:prstGeom prst="rect">
              <a:avLst/>
            </a:prstGeom>
          </p:spPr>
        </p:pic>
        <p:pic>
          <p:nvPicPr>
            <p:cNvPr id="84" name="Content Placeholder 6" descr="Man">
              <a:extLst>
                <a:ext uri="{FF2B5EF4-FFF2-40B4-BE49-F238E27FC236}">
                  <a16:creationId xmlns:a16="http://schemas.microsoft.com/office/drawing/2014/main" id="{8F9B7E2B-A85C-467E-A3B8-21B34E041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418768">
              <a:off x="5292512" y="4790124"/>
              <a:ext cx="765753" cy="765753"/>
            </a:xfrm>
            <a:prstGeom prst="rect">
              <a:avLst/>
            </a:prstGeom>
          </p:spPr>
        </p:pic>
        <p:pic>
          <p:nvPicPr>
            <p:cNvPr id="85" name="Content Placeholder 6" descr="Man">
              <a:extLst>
                <a:ext uri="{FF2B5EF4-FFF2-40B4-BE49-F238E27FC236}">
                  <a16:creationId xmlns:a16="http://schemas.microsoft.com/office/drawing/2014/main" id="{343E7E62-A9D6-427A-919A-0172DB701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8129241">
              <a:off x="4615793" y="5416394"/>
              <a:ext cx="765753" cy="765753"/>
            </a:xfrm>
            <a:prstGeom prst="rect">
              <a:avLst/>
            </a:prstGeom>
          </p:spPr>
        </p:pic>
        <p:pic>
          <p:nvPicPr>
            <p:cNvPr id="86" name="Content Placeholder 6" descr="Man">
              <a:extLst>
                <a:ext uri="{FF2B5EF4-FFF2-40B4-BE49-F238E27FC236}">
                  <a16:creationId xmlns:a16="http://schemas.microsoft.com/office/drawing/2014/main" id="{30CFA374-9826-475E-98FE-B18C641A5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2626828">
              <a:off x="9259547" y="5778882"/>
              <a:ext cx="765753" cy="765753"/>
            </a:xfrm>
            <a:prstGeom prst="rect">
              <a:avLst/>
            </a:prstGeom>
          </p:spPr>
        </p:pic>
        <p:pic>
          <p:nvPicPr>
            <p:cNvPr id="87" name="Content Placeholder 6" descr="Man">
              <a:extLst>
                <a:ext uri="{FF2B5EF4-FFF2-40B4-BE49-F238E27FC236}">
                  <a16:creationId xmlns:a16="http://schemas.microsoft.com/office/drawing/2014/main" id="{719C5769-CD8D-4F24-9263-D2F9A4D2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5320404">
              <a:off x="9060592" y="5429404"/>
              <a:ext cx="765753" cy="765753"/>
            </a:xfrm>
            <a:prstGeom prst="rect">
              <a:avLst/>
            </a:prstGeom>
          </p:spPr>
        </p:pic>
        <p:pic>
          <p:nvPicPr>
            <p:cNvPr id="88" name="Content Placeholder 6" descr="Man">
              <a:extLst>
                <a:ext uri="{FF2B5EF4-FFF2-40B4-BE49-F238E27FC236}">
                  <a16:creationId xmlns:a16="http://schemas.microsoft.com/office/drawing/2014/main" id="{B79F6463-CD99-4010-BAE5-46035032D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8594672">
              <a:off x="8331453" y="5760362"/>
              <a:ext cx="765753" cy="765753"/>
            </a:xfrm>
            <a:prstGeom prst="rect">
              <a:avLst/>
            </a:prstGeom>
          </p:spPr>
        </p:pic>
        <p:pic>
          <p:nvPicPr>
            <p:cNvPr id="89" name="Content Placeholder 6" descr="Man">
              <a:extLst>
                <a:ext uri="{FF2B5EF4-FFF2-40B4-BE49-F238E27FC236}">
                  <a16:creationId xmlns:a16="http://schemas.microsoft.com/office/drawing/2014/main" id="{D911751B-AD6E-406B-90F3-B3A324370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685977">
              <a:off x="9140241" y="5072317"/>
              <a:ext cx="765753" cy="765753"/>
            </a:xfrm>
            <a:prstGeom prst="rect">
              <a:avLst/>
            </a:prstGeom>
          </p:spPr>
        </p:pic>
        <p:pic>
          <p:nvPicPr>
            <p:cNvPr id="90" name="Content Placeholder 6" descr="Man">
              <a:extLst>
                <a:ext uri="{FF2B5EF4-FFF2-40B4-BE49-F238E27FC236}">
                  <a16:creationId xmlns:a16="http://schemas.microsoft.com/office/drawing/2014/main" id="{2C818384-2F4A-471A-B6B2-A6764FEF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22034">
              <a:off x="8838493" y="5847527"/>
              <a:ext cx="765753" cy="765753"/>
            </a:xfrm>
            <a:prstGeom prst="rect">
              <a:avLst/>
            </a:prstGeom>
          </p:spPr>
        </p:pic>
        <p:pic>
          <p:nvPicPr>
            <p:cNvPr id="91" name="Content Placeholder 6" descr="Man">
              <a:extLst>
                <a:ext uri="{FF2B5EF4-FFF2-40B4-BE49-F238E27FC236}">
                  <a16:creationId xmlns:a16="http://schemas.microsoft.com/office/drawing/2014/main" id="{AF09CEC2-AA82-43FE-9C87-CE7211AF1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1901476">
              <a:off x="8675299" y="4852616"/>
              <a:ext cx="765753" cy="765753"/>
            </a:xfrm>
            <a:prstGeom prst="rect">
              <a:avLst/>
            </a:prstGeom>
          </p:spPr>
        </p:pic>
        <p:pic>
          <p:nvPicPr>
            <p:cNvPr id="92" name="Content Placeholder 6" descr="Man">
              <a:extLst>
                <a:ext uri="{FF2B5EF4-FFF2-40B4-BE49-F238E27FC236}">
                  <a16:creationId xmlns:a16="http://schemas.microsoft.com/office/drawing/2014/main" id="{489D0EDE-57C5-4CF5-BD9B-8CA27F8E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8129241">
              <a:off x="8424240" y="5371358"/>
              <a:ext cx="765753" cy="765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43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7085-C85F-4DD3-A6CE-E95F8A37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Selection: two alleles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AB42F-3D06-4834-8633-597670F4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33118"/>
                <a:ext cx="78867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sz="2400" i="1" dirty="0"/>
                  <a:t>Discrete-time</a:t>
                </a:r>
                <a:r>
                  <a:rPr lang="en-GB" sz="2400" dirty="0"/>
                  <a:t> description: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400" dirty="0"/>
                  <a:t> mutant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400" dirty="0"/>
                  <a:t> wild type</a:t>
                </a:r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AB42F-3D06-4834-8633-597670F4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33118"/>
                <a:ext cx="7886700" cy="5032375"/>
              </a:xfrm>
              <a:blipFill>
                <a:blip r:embed="rId2"/>
                <a:stretch>
                  <a:fillRect l="-1005" t="-1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0D434D5-B25B-46FD-BF29-3FB8E3A44890}"/>
              </a:ext>
            </a:extLst>
          </p:cNvPr>
          <p:cNvGrpSpPr>
            <a:grpSpLocks noChangeAspect="1"/>
          </p:cNvGrpSpPr>
          <p:nvPr/>
        </p:nvGrpSpPr>
        <p:grpSpPr>
          <a:xfrm>
            <a:off x="5175903" y="365126"/>
            <a:ext cx="3781762" cy="1188162"/>
            <a:chOff x="3299346" y="1281913"/>
            <a:chExt cx="5124802" cy="161012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E4622B0-B52C-4DC4-B7FE-403CF2812227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>
              <a:off x="3992011" y="2184033"/>
              <a:ext cx="391087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D985EEB-4836-437F-9887-CD652B1E3826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>
              <a:off x="6889247" y="2286105"/>
              <a:ext cx="391087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48CB398-0EFD-48B2-B9C1-3113882441CC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3939987" y="1772554"/>
                  <a:ext cx="546288" cy="4170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48CB398-0EFD-48B2-B9C1-311388244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9987" y="1772554"/>
                  <a:ext cx="546288" cy="417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F0C4CEF-8B6F-4044-9637-BE954DA9EA06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6534268" y="1860278"/>
                  <a:ext cx="1289295" cy="4170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F0C4CEF-8B6F-4044-9637-BE954DA9EA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4268" y="1860278"/>
                  <a:ext cx="1289295" cy="417080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Content Placeholder 6" descr="Man">
              <a:extLst>
                <a:ext uri="{FF2B5EF4-FFF2-40B4-BE49-F238E27FC236}">
                  <a16:creationId xmlns:a16="http://schemas.microsoft.com/office/drawing/2014/main" id="{BC694E00-419D-45AF-B920-68002314A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36024" y="1932542"/>
              <a:ext cx="549714" cy="549714"/>
            </a:xfrm>
            <a:prstGeom prst="rect">
              <a:avLst/>
            </a:prstGeom>
          </p:spPr>
        </p:pic>
        <p:pic>
          <p:nvPicPr>
            <p:cNvPr id="11" name="Content Placeholder 6" descr="Man">
              <a:extLst>
                <a:ext uri="{FF2B5EF4-FFF2-40B4-BE49-F238E27FC236}">
                  <a16:creationId xmlns:a16="http://schemas.microsoft.com/office/drawing/2014/main" id="{F51B66D2-C28F-438C-BECC-D788FE7C8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99346" y="1909176"/>
              <a:ext cx="549714" cy="549714"/>
            </a:xfrm>
            <a:prstGeom prst="rect">
              <a:avLst/>
            </a:prstGeom>
          </p:spPr>
        </p:pic>
        <p:pic>
          <p:nvPicPr>
            <p:cNvPr id="12" name="Content Placeholder 6" descr="Man">
              <a:extLst>
                <a:ext uri="{FF2B5EF4-FFF2-40B4-BE49-F238E27FC236}">
                  <a16:creationId xmlns:a16="http://schemas.microsoft.com/office/drawing/2014/main" id="{D9E6BD0A-E62B-416A-887E-46FA0A6EA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81468" y="1574048"/>
              <a:ext cx="549714" cy="549714"/>
            </a:xfrm>
            <a:prstGeom prst="rect">
              <a:avLst/>
            </a:prstGeom>
          </p:spPr>
        </p:pic>
        <p:pic>
          <p:nvPicPr>
            <p:cNvPr id="13" name="Content Placeholder 6" descr="Man">
              <a:extLst>
                <a:ext uri="{FF2B5EF4-FFF2-40B4-BE49-F238E27FC236}">
                  <a16:creationId xmlns:a16="http://schemas.microsoft.com/office/drawing/2014/main" id="{0D7972CB-1DB0-4B1C-89C5-76A789069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12455" y="2276161"/>
              <a:ext cx="549714" cy="549714"/>
            </a:xfrm>
            <a:prstGeom prst="rect">
              <a:avLst/>
            </a:prstGeom>
          </p:spPr>
        </p:pic>
        <p:pic>
          <p:nvPicPr>
            <p:cNvPr id="14" name="Content Placeholder 6" descr="Man">
              <a:extLst>
                <a:ext uri="{FF2B5EF4-FFF2-40B4-BE49-F238E27FC236}">
                  <a16:creationId xmlns:a16="http://schemas.microsoft.com/office/drawing/2014/main" id="{CE5F9270-D1CC-4B80-ABBA-749C084DA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96568" y="1281913"/>
              <a:ext cx="549714" cy="549714"/>
            </a:xfrm>
            <a:prstGeom prst="rect">
              <a:avLst/>
            </a:prstGeom>
          </p:spPr>
        </p:pic>
        <p:pic>
          <p:nvPicPr>
            <p:cNvPr id="15" name="Content Placeholder 6" descr="Man">
              <a:extLst>
                <a:ext uri="{FF2B5EF4-FFF2-40B4-BE49-F238E27FC236}">
                  <a16:creationId xmlns:a16="http://schemas.microsoft.com/office/drawing/2014/main" id="{2D1ADE93-BF89-4F4C-B022-20117236A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74434" y="1714422"/>
              <a:ext cx="549714" cy="549714"/>
            </a:xfrm>
            <a:prstGeom prst="rect">
              <a:avLst/>
            </a:prstGeom>
          </p:spPr>
        </p:pic>
        <p:pic>
          <p:nvPicPr>
            <p:cNvPr id="16" name="Content Placeholder 6" descr="Man">
              <a:extLst>
                <a:ext uri="{FF2B5EF4-FFF2-40B4-BE49-F238E27FC236}">
                  <a16:creationId xmlns:a16="http://schemas.microsoft.com/office/drawing/2014/main" id="{E23562AC-48A3-4FD6-B4A9-5E7176026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66552" y="2342320"/>
              <a:ext cx="549714" cy="5497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DEEC5E3-3ABE-409C-B811-37AF1630D06C}"/>
                  </a:ext>
                </a:extLst>
              </p:cNvPr>
              <p:cNvSpPr txBox="1"/>
              <p:nvPr/>
            </p:nvSpPr>
            <p:spPr>
              <a:xfrm>
                <a:off x="1570183" y="3982141"/>
                <a:ext cx="5813386" cy="87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DEEC5E3-3ABE-409C-B811-37AF1630D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83" y="3982141"/>
                <a:ext cx="5813386" cy="8714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3D4387-A5B6-443C-AB03-10CD5666A1E3}"/>
                  </a:ext>
                </a:extLst>
              </p:cNvPr>
              <p:cNvSpPr txBox="1"/>
              <p:nvPr/>
            </p:nvSpPr>
            <p:spPr>
              <a:xfrm>
                <a:off x="1881302" y="2631354"/>
                <a:ext cx="457477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aln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3D4387-A5B6-443C-AB03-10CD5666A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302" y="2631354"/>
                <a:ext cx="4574779" cy="1200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866D481-E5DE-4D49-BB90-E00B451CAF53}"/>
              </a:ext>
            </a:extLst>
          </p:cNvPr>
          <p:cNvGrpSpPr/>
          <p:nvPr/>
        </p:nvGrpSpPr>
        <p:grpSpPr>
          <a:xfrm>
            <a:off x="3018832" y="1995312"/>
            <a:ext cx="1500665" cy="684283"/>
            <a:chOff x="3018832" y="1995312"/>
            <a:chExt cx="1500665" cy="684283"/>
          </a:xfrm>
        </p:grpSpPr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59B820BA-CA5A-4B64-92F7-8398176FE744}"/>
                </a:ext>
              </a:extLst>
            </p:cNvPr>
            <p:cNvSpPr/>
            <p:nvPr/>
          </p:nvSpPr>
          <p:spPr>
            <a:xfrm rot="5400000">
              <a:off x="3612344" y="1772442"/>
              <a:ext cx="313641" cy="1500665"/>
            </a:xfrm>
            <a:prstGeom prst="leftBrace">
              <a:avLst>
                <a:gd name="adj1" fmla="val 18921"/>
                <a:gd name="adj2" fmla="val 4817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3AB5EE-8C6F-4B90-B180-09B732F2C309}"/>
                    </a:ext>
                  </a:extLst>
                </p:cNvPr>
                <p:cNvSpPr txBox="1"/>
                <p:nvPr/>
              </p:nvSpPr>
              <p:spPr>
                <a:xfrm>
                  <a:off x="3492287" y="1995312"/>
                  <a:ext cx="676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3AB5EE-8C6F-4B90-B180-09B732F2C3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287" y="1995312"/>
                  <a:ext cx="67640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6077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7085-C85F-4DD3-A6CE-E95F8A37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Selection: two alleles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AB42F-3D06-4834-8633-597670F4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33118"/>
                <a:ext cx="78867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sz="2000" dirty="0"/>
                  <a:t>Discrete-time description: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000" dirty="0"/>
                  <a:t> mutant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000" dirty="0"/>
                  <a:t> wild type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r>
                  <a:rPr lang="en-GB" sz="2000" dirty="0"/>
                  <a:t>Absolute fitness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𝑤</m:t>
                    </m:r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000" dirty="0"/>
                  <a:t> is </a:t>
                </a:r>
                <a:r>
                  <a:rPr lang="en-GB" sz="2000" b="1" dirty="0"/>
                  <a:t>assumed</a:t>
                </a:r>
                <a:r>
                  <a:rPr lang="en-GB" sz="2000" dirty="0"/>
                  <a:t> to be product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000" dirty="0"/>
                  <a:t>-dependent part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and relative 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000" dirty="0"/>
                  <a:t> due to allelic composition.</a:t>
                </a:r>
              </a:p>
              <a:p>
                <a:pPr lvl="1"/>
                <a:r>
                  <a:rPr lang="en-GB" sz="1600" dirty="0"/>
                  <a:t>e.g. Beverton-Holt model: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p>
                      <m:sSup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AB42F-3D06-4834-8633-597670F4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33118"/>
                <a:ext cx="7886700" cy="5032375"/>
              </a:xfrm>
              <a:blipFill>
                <a:blip r:embed="rId2"/>
                <a:stretch>
                  <a:fillRect l="-541" t="-2182" r="-6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C1DF58-74A5-46FC-94A0-E19F6DD213B5}"/>
                  </a:ext>
                </a:extLst>
              </p:cNvPr>
              <p:cNvSpPr txBox="1"/>
              <p:nvPr/>
            </p:nvSpPr>
            <p:spPr>
              <a:xfrm>
                <a:off x="1548308" y="4012765"/>
                <a:ext cx="5813386" cy="1650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400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400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400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C1DF58-74A5-46FC-94A0-E19F6DD21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308" y="4012765"/>
                <a:ext cx="5813386" cy="1650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6D83E9A-CBBB-43CC-9732-127C281FC7F3}"/>
              </a:ext>
            </a:extLst>
          </p:cNvPr>
          <p:cNvGrpSpPr>
            <a:grpSpLocks noChangeAspect="1"/>
          </p:cNvGrpSpPr>
          <p:nvPr/>
        </p:nvGrpSpPr>
        <p:grpSpPr>
          <a:xfrm>
            <a:off x="5175903" y="365126"/>
            <a:ext cx="3781762" cy="1188162"/>
            <a:chOff x="3299346" y="1281913"/>
            <a:chExt cx="5124802" cy="161012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C7DAEB7-4EAE-4B5A-B650-323104C3DFAD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>
              <a:off x="3992011" y="2184033"/>
              <a:ext cx="391087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B936BE5-1F18-4CFB-AD42-A495FAFBEE49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>
              <a:off x="6889247" y="2286105"/>
              <a:ext cx="391087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1A0E6BA-E11E-4DE4-85CA-22BD7DF5BD53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3939987" y="1772554"/>
                  <a:ext cx="546288" cy="4170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1A0E6BA-E11E-4DE4-85CA-22BD7DF5BD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9987" y="1772554"/>
                  <a:ext cx="546288" cy="417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0115367-DCC0-4558-8C9E-B24C38589472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6534268" y="1860278"/>
                  <a:ext cx="1289295" cy="4170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0115367-DCC0-4558-8C9E-B24C385894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4268" y="1860278"/>
                  <a:ext cx="1289295" cy="417080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Content Placeholder 6" descr="Man">
              <a:extLst>
                <a:ext uri="{FF2B5EF4-FFF2-40B4-BE49-F238E27FC236}">
                  <a16:creationId xmlns:a16="http://schemas.microsoft.com/office/drawing/2014/main" id="{8978D1A2-041D-4A85-93A6-9134FC458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36024" y="1932542"/>
              <a:ext cx="549714" cy="549714"/>
            </a:xfrm>
            <a:prstGeom prst="rect">
              <a:avLst/>
            </a:prstGeom>
          </p:spPr>
        </p:pic>
        <p:pic>
          <p:nvPicPr>
            <p:cNvPr id="12" name="Content Placeholder 6" descr="Man">
              <a:extLst>
                <a:ext uri="{FF2B5EF4-FFF2-40B4-BE49-F238E27FC236}">
                  <a16:creationId xmlns:a16="http://schemas.microsoft.com/office/drawing/2014/main" id="{1559BE93-1F57-4BCD-A279-5224CE119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99346" y="1909176"/>
              <a:ext cx="549714" cy="549714"/>
            </a:xfrm>
            <a:prstGeom prst="rect">
              <a:avLst/>
            </a:prstGeom>
          </p:spPr>
        </p:pic>
        <p:pic>
          <p:nvPicPr>
            <p:cNvPr id="13" name="Content Placeholder 6" descr="Man">
              <a:extLst>
                <a:ext uri="{FF2B5EF4-FFF2-40B4-BE49-F238E27FC236}">
                  <a16:creationId xmlns:a16="http://schemas.microsoft.com/office/drawing/2014/main" id="{E11C7550-690B-44E2-A313-7D8721356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81468" y="1574048"/>
              <a:ext cx="549714" cy="549714"/>
            </a:xfrm>
            <a:prstGeom prst="rect">
              <a:avLst/>
            </a:prstGeom>
          </p:spPr>
        </p:pic>
        <p:pic>
          <p:nvPicPr>
            <p:cNvPr id="14" name="Content Placeholder 6" descr="Man">
              <a:extLst>
                <a:ext uri="{FF2B5EF4-FFF2-40B4-BE49-F238E27FC236}">
                  <a16:creationId xmlns:a16="http://schemas.microsoft.com/office/drawing/2014/main" id="{3992BF4C-C868-4D87-87B6-C8E0D852A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12455" y="2276161"/>
              <a:ext cx="549714" cy="549714"/>
            </a:xfrm>
            <a:prstGeom prst="rect">
              <a:avLst/>
            </a:prstGeom>
          </p:spPr>
        </p:pic>
        <p:pic>
          <p:nvPicPr>
            <p:cNvPr id="15" name="Content Placeholder 6" descr="Man">
              <a:extLst>
                <a:ext uri="{FF2B5EF4-FFF2-40B4-BE49-F238E27FC236}">
                  <a16:creationId xmlns:a16="http://schemas.microsoft.com/office/drawing/2014/main" id="{6E254A92-2BB0-4F7B-B513-8CC181B31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96568" y="1281913"/>
              <a:ext cx="549714" cy="549714"/>
            </a:xfrm>
            <a:prstGeom prst="rect">
              <a:avLst/>
            </a:prstGeom>
          </p:spPr>
        </p:pic>
        <p:pic>
          <p:nvPicPr>
            <p:cNvPr id="16" name="Content Placeholder 6" descr="Man">
              <a:extLst>
                <a:ext uri="{FF2B5EF4-FFF2-40B4-BE49-F238E27FC236}">
                  <a16:creationId xmlns:a16="http://schemas.microsoft.com/office/drawing/2014/main" id="{E5C2A7EE-A44D-4A7B-91CA-25BC4355C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74434" y="1714422"/>
              <a:ext cx="549714" cy="549714"/>
            </a:xfrm>
            <a:prstGeom prst="rect">
              <a:avLst/>
            </a:prstGeom>
          </p:spPr>
        </p:pic>
        <p:pic>
          <p:nvPicPr>
            <p:cNvPr id="17" name="Content Placeholder 6" descr="Man">
              <a:extLst>
                <a:ext uri="{FF2B5EF4-FFF2-40B4-BE49-F238E27FC236}">
                  <a16:creationId xmlns:a16="http://schemas.microsoft.com/office/drawing/2014/main" id="{403935A4-C5E9-456E-BE26-7343B06F8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66552" y="2342320"/>
              <a:ext cx="549714" cy="5497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5B5F6F-A183-4725-9D06-B9EFBBC92396}"/>
                  </a:ext>
                </a:extLst>
              </p:cNvPr>
              <p:cNvSpPr txBox="1"/>
              <p:nvPr/>
            </p:nvSpPr>
            <p:spPr>
              <a:xfrm>
                <a:off x="1881302" y="2631354"/>
                <a:ext cx="457477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aln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5B5F6F-A183-4725-9D06-B9EFBBC92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302" y="2631354"/>
                <a:ext cx="4574779" cy="1200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3932F38-82A9-4F59-862C-DE77DA017B89}"/>
              </a:ext>
            </a:extLst>
          </p:cNvPr>
          <p:cNvGrpSpPr/>
          <p:nvPr/>
        </p:nvGrpSpPr>
        <p:grpSpPr>
          <a:xfrm>
            <a:off x="3018832" y="1995312"/>
            <a:ext cx="1500665" cy="684283"/>
            <a:chOff x="3018832" y="1995312"/>
            <a:chExt cx="1500665" cy="684283"/>
          </a:xfrm>
        </p:grpSpPr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785477E9-3C6F-4C24-A862-1C5BB60BA5A3}"/>
                </a:ext>
              </a:extLst>
            </p:cNvPr>
            <p:cNvSpPr/>
            <p:nvPr/>
          </p:nvSpPr>
          <p:spPr>
            <a:xfrm rot="5400000">
              <a:off x="3612344" y="1772442"/>
              <a:ext cx="313641" cy="1500665"/>
            </a:xfrm>
            <a:prstGeom prst="leftBrace">
              <a:avLst>
                <a:gd name="adj1" fmla="val 18921"/>
                <a:gd name="adj2" fmla="val 4817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C02390-D38A-4DEE-B6A2-4A47DBAB795B}"/>
                    </a:ext>
                  </a:extLst>
                </p:cNvPr>
                <p:cNvSpPr txBox="1"/>
                <p:nvPr/>
              </p:nvSpPr>
              <p:spPr>
                <a:xfrm>
                  <a:off x="3492287" y="1995312"/>
                  <a:ext cx="676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C02390-D38A-4DEE-B6A2-4A47DBAB7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287" y="1995312"/>
                  <a:ext cx="67640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77113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3662E2-5FC7-481E-BD91-CDD9A522B6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GB" dirty="0"/>
                  <a:t> &amp; ODE description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3662E2-5FC7-481E-BD91-CDD9A522B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A5FE9D0-C913-4D9F-8955-3CCEE964E06F}"/>
                  </a:ext>
                </a:extLst>
              </p:cNvPr>
              <p:cNvSpPr/>
              <p:nvPr/>
            </p:nvSpPr>
            <p:spPr>
              <a:xfrm>
                <a:off x="1819015" y="1813752"/>
                <a:ext cx="51393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A5FE9D0-C913-4D9F-8955-3CCEE964E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015" y="1813752"/>
                <a:ext cx="5139356" cy="461665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33D1680-451A-4093-8C30-A1C67357317E}"/>
                  </a:ext>
                </a:extLst>
              </p:cNvPr>
              <p:cNvSpPr/>
              <p:nvPr/>
            </p:nvSpPr>
            <p:spPr>
              <a:xfrm>
                <a:off x="2244601" y="2733328"/>
                <a:ext cx="2796407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33D1680-451A-4093-8C30-A1C673573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601" y="2733328"/>
                <a:ext cx="2796407" cy="871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236E0C-F617-4881-9140-BA34C91138EE}"/>
                  </a:ext>
                </a:extLst>
              </p:cNvPr>
              <p:cNvSpPr/>
              <p:nvPr/>
            </p:nvSpPr>
            <p:spPr>
              <a:xfrm>
                <a:off x="2182149" y="4032009"/>
                <a:ext cx="6497741" cy="12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236E0C-F617-4881-9140-BA34C9113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149" y="4032009"/>
                <a:ext cx="6497741" cy="1240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C8E959-8CA0-4902-862B-9055E650A203}"/>
                  </a:ext>
                </a:extLst>
              </p:cNvPr>
              <p:cNvSpPr/>
              <p:nvPr/>
            </p:nvSpPr>
            <p:spPr>
              <a:xfrm>
                <a:off x="1402648" y="5204608"/>
                <a:ext cx="4401782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𝑠𝑥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C8E959-8CA0-4902-862B-9055E650A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648" y="5204608"/>
                <a:ext cx="4401782" cy="916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203251-6618-4B8C-8018-374DBA776EB8}"/>
                  </a:ext>
                </a:extLst>
              </p:cNvPr>
              <p:cNvSpPr txBox="1"/>
              <p:nvPr/>
            </p:nvSpPr>
            <p:spPr>
              <a:xfrm>
                <a:off x="6537746" y="5488536"/>
                <a:ext cx="1641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(Only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203251-6618-4B8C-8018-374DBA776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746" y="5488536"/>
                <a:ext cx="1641731" cy="369332"/>
              </a:xfrm>
              <a:prstGeom prst="rect">
                <a:avLst/>
              </a:prstGeom>
              <a:blipFill>
                <a:blip r:embed="rId7"/>
                <a:stretch>
                  <a:fillRect l="-2963" t="-6557" r="-1852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025E16-0CD5-4193-B1CE-7EEF7F2CB3BE}"/>
                  </a:ext>
                </a:extLst>
              </p:cNvPr>
              <p:cNvSpPr txBox="1"/>
              <p:nvPr/>
            </p:nvSpPr>
            <p:spPr>
              <a:xfrm>
                <a:off x="1402648" y="6445397"/>
                <a:ext cx="68155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Basically logistic ODE with carrying capacity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/>
                  <a:t> and growth rate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025E16-0CD5-4193-B1CE-7EEF7F2CB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648" y="6445397"/>
                <a:ext cx="6815520" cy="369332"/>
              </a:xfrm>
              <a:prstGeom prst="rect">
                <a:avLst/>
              </a:prstGeom>
              <a:blipFill>
                <a:blip r:embed="rId8"/>
                <a:stretch>
                  <a:fillRect l="-716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8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6C5A029-4596-408E-96AB-A18FC6E04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752" y="1364283"/>
            <a:ext cx="9144000" cy="5383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F59D3F-D866-4277-8989-B20640961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Dynamics of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12DFEB-B4B9-45C5-BA2D-6B2C9F09EB70}"/>
                  </a:ext>
                </a:extLst>
              </p:cNvPr>
              <p:cNvSpPr txBox="1"/>
              <p:nvPr/>
            </p:nvSpPr>
            <p:spPr>
              <a:xfrm>
                <a:off x="4384053" y="6343923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12DFEB-B4B9-45C5-BA2D-6B2C9F09E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053" y="6343923"/>
                <a:ext cx="38292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9492C9-1822-4BC1-910A-02E16A8A1EEA}"/>
                  </a:ext>
                </a:extLst>
              </p:cNvPr>
              <p:cNvSpPr txBox="1"/>
              <p:nvPr/>
            </p:nvSpPr>
            <p:spPr>
              <a:xfrm>
                <a:off x="415450" y="342900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9492C9-1822-4BC1-910A-02E16A8A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50" y="3429000"/>
                <a:ext cx="42639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C161D9-137D-48CD-A8E5-269A7F83272D}"/>
                  </a:ext>
                </a:extLst>
              </p:cNvPr>
              <p:cNvSpPr txBox="1"/>
              <p:nvPr/>
            </p:nvSpPr>
            <p:spPr>
              <a:xfrm>
                <a:off x="6240684" y="961986"/>
                <a:ext cx="2388474" cy="691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+1−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C161D9-137D-48CD-A8E5-269A7F832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684" y="961986"/>
                <a:ext cx="2388474" cy="6917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8153A7-B834-4A3C-AA19-F15FA983B127}"/>
                  </a:ext>
                </a:extLst>
              </p:cNvPr>
              <p:cNvSpPr txBox="1"/>
              <p:nvPr/>
            </p:nvSpPr>
            <p:spPr>
              <a:xfrm>
                <a:off x="6273555" y="467324"/>
                <a:ext cx="1582293" cy="559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𝑠𝑥</m:t>
                      </m:r>
                      <m:d>
                        <m:d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8153A7-B834-4A3C-AA19-F15FA983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555" y="467324"/>
                <a:ext cx="1582293" cy="5599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E80FA5-9CE8-4384-AF7D-C968EAE1F61A}"/>
                  </a:ext>
                </a:extLst>
              </p:cNvPr>
              <p:cNvSpPr txBox="1"/>
              <p:nvPr/>
            </p:nvSpPr>
            <p:spPr>
              <a:xfrm>
                <a:off x="3176486" y="2027687"/>
                <a:ext cx="10125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E80FA5-9CE8-4384-AF7D-C968EAE1F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486" y="2027687"/>
                <a:ext cx="101252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8AC41-19FB-4F68-922E-E05E6CAC18BE}"/>
                  </a:ext>
                </a:extLst>
              </p:cNvPr>
              <p:cNvSpPr txBox="1"/>
              <p:nvPr/>
            </p:nvSpPr>
            <p:spPr>
              <a:xfrm>
                <a:off x="4350773" y="2027687"/>
                <a:ext cx="10125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8AC41-19FB-4F68-922E-E05E6CAC1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773" y="2027687"/>
                <a:ext cx="1012521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BBDBB6-23B5-4A97-AAEA-BA8395F7ADBD}"/>
                  </a:ext>
                </a:extLst>
              </p:cNvPr>
              <p:cNvSpPr txBox="1"/>
              <p:nvPr/>
            </p:nvSpPr>
            <p:spPr>
              <a:xfrm>
                <a:off x="5461905" y="2081618"/>
                <a:ext cx="10125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BBDBB6-23B5-4A97-AAEA-BA8395F7A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905" y="2081618"/>
                <a:ext cx="1012521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FE25B3-A46A-4BA5-8282-39CBBF2ABF1F}"/>
              </a:ext>
            </a:extLst>
          </p:cNvPr>
          <p:cNvCxnSpPr/>
          <p:nvPr/>
        </p:nvCxnSpPr>
        <p:spPr>
          <a:xfrm>
            <a:off x="1128781" y="3963858"/>
            <a:ext cx="7039567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5B686E-2344-4714-9343-E65B88825F31}"/>
              </a:ext>
            </a:extLst>
          </p:cNvPr>
          <p:cNvCxnSpPr>
            <a:cxnSpLocks/>
          </p:cNvCxnSpPr>
          <p:nvPr/>
        </p:nvCxnSpPr>
        <p:spPr>
          <a:xfrm>
            <a:off x="3265746" y="3963858"/>
            <a:ext cx="0" cy="23800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5FF1DB-0AA3-4E4E-873C-5D7ACE07778A}"/>
                  </a:ext>
                </a:extLst>
              </p:cNvPr>
              <p:cNvSpPr txBox="1"/>
              <p:nvPr/>
            </p:nvSpPr>
            <p:spPr>
              <a:xfrm>
                <a:off x="3022771" y="6326025"/>
                <a:ext cx="4582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5FF1DB-0AA3-4E4E-873C-5D7ACE077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771" y="6326025"/>
                <a:ext cx="458202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526BE5-1440-422D-A12D-C1E11750F5E6}"/>
                  </a:ext>
                </a:extLst>
              </p:cNvPr>
              <p:cNvSpPr txBox="1"/>
              <p:nvPr/>
            </p:nvSpPr>
            <p:spPr>
              <a:xfrm>
                <a:off x="6034324" y="4946692"/>
                <a:ext cx="1821524" cy="645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func>
                        <m:func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526BE5-1440-422D-A12D-C1E11750F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324" y="4946692"/>
                <a:ext cx="1821524" cy="6455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67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What is Evolution?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altLang="en-US" sz="2800" b="1" dirty="0"/>
              <a:t>Life:</a:t>
            </a:r>
            <a:r>
              <a:rPr lang="en-GB" altLang="en-US" sz="2800" dirty="0"/>
              <a:t> Reproducing organism carrying information, e.g. in DNA, about how to survive in an “environment”</a:t>
            </a:r>
          </a:p>
          <a:p>
            <a:pPr>
              <a:lnSpc>
                <a:spcPct val="90000"/>
              </a:lnSpc>
            </a:pPr>
            <a:r>
              <a:rPr lang="en-GB" altLang="en-US" sz="2800" b="1" dirty="0"/>
              <a:t>Selection:</a:t>
            </a:r>
            <a:r>
              <a:rPr lang="en-GB" altLang="en-US" sz="2800" dirty="0"/>
              <a:t> those organisms that have the best information about surviving/reproduce best/fastest (</a:t>
            </a:r>
            <a:r>
              <a:rPr lang="en-GB" altLang="en-US" sz="2800" i="1" dirty="0"/>
              <a:t>survival of the fittest</a:t>
            </a:r>
            <a:r>
              <a:rPr lang="en-GB" altLang="en-US" sz="2800" dirty="0"/>
              <a:t>)</a:t>
            </a:r>
          </a:p>
          <a:p>
            <a:pPr>
              <a:lnSpc>
                <a:spcPct val="90000"/>
              </a:lnSpc>
            </a:pPr>
            <a:r>
              <a:rPr lang="en-GB" altLang="en-US" sz="2800" b="1" dirty="0"/>
              <a:t>Mutation:</a:t>
            </a:r>
            <a:r>
              <a:rPr lang="en-GB" altLang="en-US" sz="2800" dirty="0"/>
              <a:t> random changes in information</a:t>
            </a:r>
          </a:p>
          <a:p>
            <a:pPr>
              <a:lnSpc>
                <a:spcPct val="90000"/>
              </a:lnSpc>
            </a:pPr>
            <a:r>
              <a:rPr lang="en-GB" altLang="en-US" sz="2800" i="1" dirty="0"/>
              <a:t>Mutation + Selection</a:t>
            </a:r>
            <a:r>
              <a:rPr lang="en-GB" altLang="en-US" sz="2800" i="1" dirty="0">
                <a:sym typeface="Symbol" pitchFamily="18" charset="2"/>
              </a:rPr>
              <a:t></a:t>
            </a:r>
            <a:r>
              <a:rPr lang="en-GB" altLang="en-US" sz="2800" b="1" dirty="0"/>
              <a:t> </a:t>
            </a:r>
            <a:r>
              <a:rPr lang="en-GB" altLang="en-US" sz="2800" dirty="0"/>
              <a:t>adaptation to best information</a:t>
            </a:r>
          </a:p>
          <a:p>
            <a:pPr>
              <a:lnSpc>
                <a:spcPct val="90000"/>
              </a:lnSpc>
            </a:pPr>
            <a:r>
              <a:rPr lang="en-GB" altLang="en-US" sz="2800" b="1" dirty="0"/>
              <a:t>Random Genetic Drift:</a:t>
            </a:r>
            <a:r>
              <a:rPr lang="en-GB" altLang="en-US" sz="2800" dirty="0"/>
              <a:t> </a:t>
            </a:r>
            <a:r>
              <a:rPr lang="en-GB" altLang="en-US" sz="2800" dirty="0" err="1"/>
              <a:t>Stochasticity</a:t>
            </a:r>
            <a:r>
              <a:rPr lang="en-GB" altLang="en-US" sz="2800" dirty="0"/>
              <a:t> due to finite size of populations </a:t>
            </a:r>
            <a:r>
              <a:rPr lang="en-GB" altLang="en-US" sz="2800" i="1" dirty="0">
                <a:sym typeface="Symbol" pitchFamily="18" charset="2"/>
              </a:rPr>
              <a:t> </a:t>
            </a:r>
            <a:r>
              <a:rPr lang="en-GB" altLang="en-US" sz="2800" dirty="0">
                <a:sym typeface="Symbol" pitchFamily="18" charset="2"/>
              </a:rPr>
              <a:t>sometimes populations adapt to sub-optimal information</a:t>
            </a:r>
            <a:endParaRPr lang="en-GB" altLang="en-US" sz="2800" i="1" dirty="0"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ACABD4-89AF-4D4D-A2F2-FCCD4762C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2" y="1435810"/>
            <a:ext cx="9144000" cy="5383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F59D3F-D866-4277-8989-B20640961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Dynamics of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12DFEB-B4B9-45C5-BA2D-6B2C9F09EB70}"/>
                  </a:ext>
                </a:extLst>
              </p:cNvPr>
              <p:cNvSpPr txBox="1"/>
              <p:nvPr/>
            </p:nvSpPr>
            <p:spPr>
              <a:xfrm>
                <a:off x="4687910" y="6396335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12DFEB-B4B9-45C5-BA2D-6B2C9F09E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910" y="6396335"/>
                <a:ext cx="38292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9492C9-1822-4BC1-910A-02E16A8A1EEA}"/>
                  </a:ext>
                </a:extLst>
              </p:cNvPr>
              <p:cNvSpPr txBox="1"/>
              <p:nvPr/>
            </p:nvSpPr>
            <p:spPr>
              <a:xfrm>
                <a:off x="496987" y="374263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9492C9-1822-4BC1-910A-02E16A8A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87" y="374263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E80FA5-9CE8-4384-AF7D-C968EAE1F61A}"/>
                  </a:ext>
                </a:extLst>
              </p:cNvPr>
              <p:cNvSpPr txBox="1"/>
              <p:nvPr/>
            </p:nvSpPr>
            <p:spPr>
              <a:xfrm>
                <a:off x="3704931" y="1973173"/>
                <a:ext cx="781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E80FA5-9CE8-4384-AF7D-C968EAE1F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931" y="1973173"/>
                <a:ext cx="78181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8AC41-19FB-4F68-922E-E05E6CAC18BE}"/>
                  </a:ext>
                </a:extLst>
              </p:cNvPr>
              <p:cNvSpPr txBox="1"/>
              <p:nvPr/>
            </p:nvSpPr>
            <p:spPr>
              <a:xfrm>
                <a:off x="5390219" y="1973173"/>
                <a:ext cx="8812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8AC41-19FB-4F68-922E-E05E6CAC1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219" y="1973173"/>
                <a:ext cx="88120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BBDBB6-23B5-4A97-AAEA-BA8395F7ADBD}"/>
                  </a:ext>
                </a:extLst>
              </p:cNvPr>
              <p:cNvSpPr txBox="1"/>
              <p:nvPr/>
            </p:nvSpPr>
            <p:spPr>
              <a:xfrm>
                <a:off x="7111223" y="1973173"/>
                <a:ext cx="9805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BBDBB6-23B5-4A97-AAEA-BA8395F7A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223" y="1973173"/>
                <a:ext cx="98058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43E3AB-E3BB-432F-80DE-11D2CFEBA5B3}"/>
                  </a:ext>
                </a:extLst>
              </p:cNvPr>
              <p:cNvSpPr txBox="1"/>
              <p:nvPr/>
            </p:nvSpPr>
            <p:spPr>
              <a:xfrm>
                <a:off x="7443841" y="5422190"/>
                <a:ext cx="1821524" cy="6455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func>
                        <m:func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43E3AB-E3BB-432F-80DE-11D2CFEBA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841" y="5422190"/>
                <a:ext cx="1821524" cy="6455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6B983E-B266-4A52-9122-56D6B82FD600}"/>
                  </a:ext>
                </a:extLst>
              </p:cNvPr>
              <p:cNvSpPr txBox="1"/>
              <p:nvPr/>
            </p:nvSpPr>
            <p:spPr>
              <a:xfrm>
                <a:off x="2019643" y="1973173"/>
                <a:ext cx="6455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6B983E-B266-4A52-9122-56D6B82FD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643" y="1973173"/>
                <a:ext cx="64556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74B1C-C947-4039-AFDE-19ECA966B037}"/>
                  </a:ext>
                </a:extLst>
              </p:cNvPr>
              <p:cNvSpPr txBox="1"/>
              <p:nvPr/>
            </p:nvSpPr>
            <p:spPr>
              <a:xfrm>
                <a:off x="6240684" y="961986"/>
                <a:ext cx="2388474" cy="691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+1−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74B1C-C947-4039-AFDE-19ECA966B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684" y="961986"/>
                <a:ext cx="2388474" cy="6917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783CBC-4495-4024-A7BC-42B158303BD1}"/>
                  </a:ext>
                </a:extLst>
              </p:cNvPr>
              <p:cNvSpPr txBox="1"/>
              <p:nvPr/>
            </p:nvSpPr>
            <p:spPr>
              <a:xfrm>
                <a:off x="6273555" y="467324"/>
                <a:ext cx="1582293" cy="559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𝑠𝑥</m:t>
                      </m:r>
                      <m:d>
                        <m:d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783CBC-4495-4024-A7BC-42B158303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555" y="467324"/>
                <a:ext cx="1582293" cy="5599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076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4D106FB-9170-4F14-89B0-786E9475B9E2}"/>
              </a:ext>
            </a:extLst>
          </p:cNvPr>
          <p:cNvGrpSpPr/>
          <p:nvPr/>
        </p:nvGrpSpPr>
        <p:grpSpPr>
          <a:xfrm>
            <a:off x="-304041" y="1115085"/>
            <a:ext cx="8619244" cy="5791404"/>
            <a:chOff x="-304041" y="1115085"/>
            <a:chExt cx="8619244" cy="57914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BDB635-3429-4496-93E5-CD916330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04041" y="1115085"/>
              <a:ext cx="8619244" cy="57122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485B84-6FF8-4DB8-9F3E-8787978C629D}"/>
                    </a:ext>
                  </a:extLst>
                </p:cNvPr>
                <p:cNvSpPr txBox="1"/>
                <p:nvPr/>
              </p:nvSpPr>
              <p:spPr>
                <a:xfrm>
                  <a:off x="4572000" y="6444824"/>
                  <a:ext cx="3829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485B84-6FF8-4DB8-9F3E-8787978C6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6444824"/>
                  <a:ext cx="38292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50A1924-9F0B-4E61-9639-97846DE8BEF7}"/>
                    </a:ext>
                  </a:extLst>
                </p:cNvPr>
                <p:cNvSpPr txBox="1"/>
                <p:nvPr/>
              </p:nvSpPr>
              <p:spPr>
                <a:xfrm>
                  <a:off x="135743" y="3429000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50A1924-9F0B-4E61-9639-97846DE8BE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43" y="3429000"/>
                  <a:ext cx="42639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FD7C11-960E-4D5D-A77C-4B5018AA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Dynamics of mutation (deterministic)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EB5BD5-4D8E-4C5F-8733-FBBDA573255B}"/>
              </a:ext>
            </a:extLst>
          </p:cNvPr>
          <p:cNvGrpSpPr>
            <a:grpSpLocks noChangeAspect="1"/>
          </p:cNvGrpSpPr>
          <p:nvPr/>
        </p:nvGrpSpPr>
        <p:grpSpPr>
          <a:xfrm>
            <a:off x="2050856" y="2016781"/>
            <a:ext cx="2032238" cy="962628"/>
            <a:chOff x="7723158" y="4512888"/>
            <a:chExt cx="951345" cy="450631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92E2D91-A220-4E80-91B1-E69BF2EFEF50}"/>
                </a:ext>
              </a:extLst>
            </p:cNvPr>
            <p:cNvCxnSpPr/>
            <p:nvPr/>
          </p:nvCxnSpPr>
          <p:spPr bwMode="auto">
            <a:xfrm>
              <a:off x="8100271" y="4729005"/>
              <a:ext cx="19338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CD73ACA-9F26-43E7-8A08-CD9068006FE1}"/>
                </a:ext>
              </a:extLst>
            </p:cNvPr>
            <p:cNvCxnSpPr/>
            <p:nvPr/>
          </p:nvCxnSpPr>
          <p:spPr bwMode="auto">
            <a:xfrm flipH="1">
              <a:off x="8100271" y="4790987"/>
              <a:ext cx="19338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AC4179E-3D8A-492B-BCAA-C472A613AC00}"/>
                    </a:ext>
                  </a:extLst>
                </p:cNvPr>
                <p:cNvSpPr txBox="1"/>
                <p:nvPr/>
              </p:nvSpPr>
              <p:spPr>
                <a:xfrm>
                  <a:off x="8110122" y="4512888"/>
                  <a:ext cx="201379" cy="2161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AC4179E-3D8A-492B-BCAA-C472A613AC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0122" y="4512888"/>
                  <a:ext cx="201379" cy="216117"/>
                </a:xfrm>
                <a:prstGeom prst="rect">
                  <a:avLst/>
                </a:prstGeom>
                <a:blipFill>
                  <a:blip r:embed="rId5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5FD8BFC-5F52-407C-9B38-42765889446D}"/>
                    </a:ext>
                  </a:extLst>
                </p:cNvPr>
                <p:cNvSpPr txBox="1"/>
                <p:nvPr/>
              </p:nvSpPr>
              <p:spPr>
                <a:xfrm>
                  <a:off x="8110122" y="4740690"/>
                  <a:ext cx="196487" cy="2161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5FD8BFC-5F52-407C-9B38-427658894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0122" y="4740690"/>
                  <a:ext cx="196487" cy="2161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Content Placeholder 6" descr="Man">
              <a:extLst>
                <a:ext uri="{FF2B5EF4-FFF2-40B4-BE49-F238E27FC236}">
                  <a16:creationId xmlns:a16="http://schemas.microsoft.com/office/drawing/2014/main" id="{DACAC7C4-3FFE-4683-84AA-E77FC0FF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76586" y="4565600"/>
              <a:ext cx="397917" cy="397919"/>
            </a:xfrm>
            <a:prstGeom prst="rect">
              <a:avLst/>
            </a:prstGeom>
          </p:spPr>
        </p:pic>
        <p:pic>
          <p:nvPicPr>
            <p:cNvPr id="19" name="Content Placeholder 6" descr="Man">
              <a:extLst>
                <a:ext uri="{FF2B5EF4-FFF2-40B4-BE49-F238E27FC236}">
                  <a16:creationId xmlns:a16="http://schemas.microsoft.com/office/drawing/2014/main" id="{FAA4ED22-23C8-4179-A379-D0927696D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23158" y="4555598"/>
              <a:ext cx="397917" cy="39791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04BB6-999B-4A1F-8F5A-80AD28B7E17D}"/>
                  </a:ext>
                </a:extLst>
              </p:cNvPr>
              <p:cNvSpPr txBox="1"/>
              <p:nvPr/>
            </p:nvSpPr>
            <p:spPr>
              <a:xfrm>
                <a:off x="4317854" y="2171392"/>
                <a:ext cx="3064108" cy="793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04BB6-999B-4A1F-8F5A-80AD28B7E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4" y="2171392"/>
                <a:ext cx="3064108" cy="7936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93AB64-5942-49E8-A247-6C888E903FEB}"/>
                  </a:ext>
                </a:extLst>
              </p:cNvPr>
              <p:cNvSpPr txBox="1"/>
              <p:nvPr/>
            </p:nvSpPr>
            <p:spPr>
              <a:xfrm>
                <a:off x="7481455" y="4361994"/>
                <a:ext cx="1297022" cy="608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93AB64-5942-49E8-A247-6C888E903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55" y="4361994"/>
                <a:ext cx="1297022" cy="6081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C03BBF-71D5-49B5-9817-886D1E6B1D28}"/>
                  </a:ext>
                </a:extLst>
              </p:cNvPr>
              <p:cNvSpPr txBox="1"/>
              <p:nvPr/>
            </p:nvSpPr>
            <p:spPr>
              <a:xfrm>
                <a:off x="2537017" y="5110743"/>
                <a:ext cx="3810146" cy="486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C03BBF-71D5-49B5-9817-886D1E6B1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017" y="5110743"/>
                <a:ext cx="3810146" cy="4866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DB287D-5CA9-4F33-9A59-B239D820AE1C}"/>
                  </a:ext>
                </a:extLst>
              </p:cNvPr>
              <p:cNvSpPr txBox="1"/>
              <p:nvPr/>
            </p:nvSpPr>
            <p:spPr>
              <a:xfrm>
                <a:off x="7854115" y="5714108"/>
                <a:ext cx="922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DB287D-5CA9-4F33-9A59-B239D820A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115" y="5714108"/>
                <a:ext cx="922176" cy="369332"/>
              </a:xfrm>
              <a:prstGeom prst="rect">
                <a:avLst/>
              </a:prstGeom>
              <a:blipFill>
                <a:blip r:embed="rId1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6B2C9B-00E6-4731-A7A6-C79973AAB883}"/>
                  </a:ext>
                </a:extLst>
              </p:cNvPr>
              <p:cNvSpPr txBox="1"/>
              <p:nvPr/>
            </p:nvSpPr>
            <p:spPr>
              <a:xfrm>
                <a:off x="7737288" y="5265661"/>
                <a:ext cx="1155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6B2C9B-00E6-4731-A7A6-C79973AAB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288" y="5265661"/>
                <a:ext cx="1155829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099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1" grpId="0"/>
      <p:bldP spid="6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F964D3-041E-4993-9000-E704DA65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693" y="1225726"/>
            <a:ext cx="8640861" cy="5726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FD7C11-960E-4D5D-A77C-4B5018AA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Dynamics of mutation (deterministic)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EB5BD5-4D8E-4C5F-8733-FBBDA573255B}"/>
              </a:ext>
            </a:extLst>
          </p:cNvPr>
          <p:cNvGrpSpPr>
            <a:grpSpLocks noChangeAspect="1"/>
          </p:cNvGrpSpPr>
          <p:nvPr/>
        </p:nvGrpSpPr>
        <p:grpSpPr>
          <a:xfrm>
            <a:off x="7751960" y="77184"/>
            <a:ext cx="1409896" cy="667839"/>
            <a:chOff x="7723158" y="4512888"/>
            <a:chExt cx="951345" cy="450631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92E2D91-A220-4E80-91B1-E69BF2EFEF50}"/>
                </a:ext>
              </a:extLst>
            </p:cNvPr>
            <p:cNvCxnSpPr/>
            <p:nvPr/>
          </p:nvCxnSpPr>
          <p:spPr bwMode="auto">
            <a:xfrm>
              <a:off x="8100271" y="4729005"/>
              <a:ext cx="19338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CD73ACA-9F26-43E7-8A08-CD9068006FE1}"/>
                </a:ext>
              </a:extLst>
            </p:cNvPr>
            <p:cNvCxnSpPr/>
            <p:nvPr/>
          </p:nvCxnSpPr>
          <p:spPr bwMode="auto">
            <a:xfrm flipH="1">
              <a:off x="8100271" y="4790987"/>
              <a:ext cx="19338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AC4179E-3D8A-492B-BCAA-C472A613AC00}"/>
                    </a:ext>
                  </a:extLst>
                </p:cNvPr>
                <p:cNvSpPr txBox="1"/>
                <p:nvPr/>
              </p:nvSpPr>
              <p:spPr>
                <a:xfrm>
                  <a:off x="8110122" y="4512888"/>
                  <a:ext cx="220873" cy="2076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AC4179E-3D8A-492B-BCAA-C472A613AC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0122" y="4512888"/>
                  <a:ext cx="220873" cy="207676"/>
                </a:xfrm>
                <a:prstGeom prst="rect">
                  <a:avLst/>
                </a:prstGeom>
                <a:blipFill>
                  <a:blip r:embed="rId3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5FD8BFC-5F52-407C-9B38-42765889446D}"/>
                    </a:ext>
                  </a:extLst>
                </p:cNvPr>
                <p:cNvSpPr txBox="1"/>
                <p:nvPr/>
              </p:nvSpPr>
              <p:spPr>
                <a:xfrm>
                  <a:off x="8110122" y="4740690"/>
                  <a:ext cx="216848" cy="2076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5FD8BFC-5F52-407C-9B38-427658894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0122" y="4740690"/>
                  <a:ext cx="216848" cy="20767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Content Placeholder 6" descr="Man">
              <a:extLst>
                <a:ext uri="{FF2B5EF4-FFF2-40B4-BE49-F238E27FC236}">
                  <a16:creationId xmlns:a16="http://schemas.microsoft.com/office/drawing/2014/main" id="{DACAC7C4-3FFE-4683-84AA-E77FC0FF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76586" y="4565600"/>
              <a:ext cx="397917" cy="397919"/>
            </a:xfrm>
            <a:prstGeom prst="rect">
              <a:avLst/>
            </a:prstGeom>
          </p:spPr>
        </p:pic>
        <p:pic>
          <p:nvPicPr>
            <p:cNvPr id="19" name="Content Placeholder 6" descr="Man">
              <a:extLst>
                <a:ext uri="{FF2B5EF4-FFF2-40B4-BE49-F238E27FC236}">
                  <a16:creationId xmlns:a16="http://schemas.microsoft.com/office/drawing/2014/main" id="{FAA4ED22-23C8-4179-A379-D0927696D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23158" y="4555598"/>
              <a:ext cx="397917" cy="39791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04BB6-999B-4A1F-8F5A-80AD28B7E17D}"/>
                  </a:ext>
                </a:extLst>
              </p:cNvPr>
              <p:cNvSpPr txBox="1"/>
              <p:nvPr/>
            </p:nvSpPr>
            <p:spPr>
              <a:xfrm>
                <a:off x="1204274" y="4125202"/>
                <a:ext cx="2351606" cy="618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04BB6-999B-4A1F-8F5A-80AD28B7E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274" y="4125202"/>
                <a:ext cx="2351606" cy="6183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485B84-6FF8-4DB8-9F3E-8787978C629D}"/>
                  </a:ext>
                </a:extLst>
              </p:cNvPr>
              <p:cNvSpPr txBox="1"/>
              <p:nvPr/>
            </p:nvSpPr>
            <p:spPr>
              <a:xfrm>
                <a:off x="4004274" y="6396335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485B84-6FF8-4DB8-9F3E-8787978C6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274" y="6396335"/>
                <a:ext cx="38292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A1924-9F0B-4E61-9639-97846DE8BEF7}"/>
                  </a:ext>
                </a:extLst>
              </p:cNvPr>
              <p:cNvSpPr txBox="1"/>
              <p:nvPr/>
            </p:nvSpPr>
            <p:spPr>
              <a:xfrm>
                <a:off x="135743" y="342900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A1924-9F0B-4E61-9639-97846DE8B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3" y="3429000"/>
                <a:ext cx="42639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93AB64-5942-49E8-A247-6C888E903FEB}"/>
                  </a:ext>
                </a:extLst>
              </p:cNvPr>
              <p:cNvSpPr txBox="1"/>
              <p:nvPr/>
            </p:nvSpPr>
            <p:spPr>
              <a:xfrm>
                <a:off x="7693163" y="4472120"/>
                <a:ext cx="1297022" cy="608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93AB64-5942-49E8-A247-6C888E903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163" y="4472120"/>
                <a:ext cx="1297022" cy="6081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C03BBF-71D5-49B5-9817-886D1E6B1D28}"/>
                  </a:ext>
                </a:extLst>
              </p:cNvPr>
              <p:cNvSpPr txBox="1"/>
              <p:nvPr/>
            </p:nvSpPr>
            <p:spPr>
              <a:xfrm>
                <a:off x="1250734" y="4776210"/>
                <a:ext cx="2906180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C03BBF-71D5-49B5-9817-886D1E6B1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734" y="4776210"/>
                <a:ext cx="2906180" cy="3879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E76433-33B2-4675-A5D4-9BB1100DCC1D}"/>
                  </a:ext>
                </a:extLst>
              </p:cNvPr>
              <p:cNvSpPr txBox="1"/>
              <p:nvPr/>
            </p:nvSpPr>
            <p:spPr>
              <a:xfrm>
                <a:off x="7864354" y="2767468"/>
                <a:ext cx="922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E76433-33B2-4675-A5D4-9BB1100DC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354" y="2767468"/>
                <a:ext cx="922176" cy="369332"/>
              </a:xfrm>
              <a:prstGeom prst="rect">
                <a:avLst/>
              </a:prstGeom>
              <a:blipFill>
                <a:blip r:embed="rId1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03443A-1CAD-4FD8-9A47-0EB4DBF6AD1F}"/>
                  </a:ext>
                </a:extLst>
              </p:cNvPr>
              <p:cNvSpPr txBox="1"/>
              <p:nvPr/>
            </p:nvSpPr>
            <p:spPr>
              <a:xfrm>
                <a:off x="5169093" y="2767468"/>
                <a:ext cx="1155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03443A-1CAD-4FD8-9A47-0EB4DBF6A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093" y="2767468"/>
                <a:ext cx="1155829" cy="369332"/>
              </a:xfrm>
              <a:prstGeom prst="rect">
                <a:avLst/>
              </a:prstGeom>
              <a:blipFill>
                <a:blip r:embed="rId1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967F19-1561-465E-95DB-8A791808E765}"/>
                  </a:ext>
                </a:extLst>
              </p:cNvPr>
              <p:cNvSpPr txBox="1"/>
              <p:nvPr/>
            </p:nvSpPr>
            <p:spPr>
              <a:xfrm>
                <a:off x="3357064" y="2803340"/>
                <a:ext cx="1155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967F19-1561-465E-95DB-8A791808E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064" y="2803340"/>
                <a:ext cx="1155829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89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795F-83EB-4E28-B48D-4905E44F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Deterministic to Stochastic evolutionary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68106-95C3-4C04-87D7-ADECB1072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Key concept exact predictability vs probability distributions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64FDC4-7DE4-4DB9-8E0F-870DB61C2162}"/>
              </a:ext>
            </a:extLst>
          </p:cNvPr>
          <p:cNvGrpSpPr/>
          <p:nvPr/>
        </p:nvGrpSpPr>
        <p:grpSpPr>
          <a:xfrm>
            <a:off x="1237397" y="3429000"/>
            <a:ext cx="2611427" cy="2113868"/>
            <a:chOff x="896203" y="3530965"/>
            <a:chExt cx="2611427" cy="211386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92CC3EA-26FC-4556-9889-3E29FEAA1C6E}"/>
                </a:ext>
              </a:extLst>
            </p:cNvPr>
            <p:cNvSpPr/>
            <p:nvPr/>
          </p:nvSpPr>
          <p:spPr>
            <a:xfrm>
              <a:off x="896203" y="3530965"/>
              <a:ext cx="2611427" cy="2113868"/>
            </a:xfrm>
            <a:custGeom>
              <a:avLst/>
              <a:gdLst>
                <a:gd name="connsiteX0" fmla="*/ 677839 w 2611427"/>
                <a:gd name="connsiteY0" fmla="*/ 1182062 h 2113868"/>
                <a:gd name="connsiteX1" fmla="*/ 1128215 w 2611427"/>
                <a:gd name="connsiteY1" fmla="*/ 67495 h 2113868"/>
                <a:gd name="connsiteX2" fmla="*/ 2583976 w 2611427"/>
                <a:gd name="connsiteY2" fmla="*/ 281310 h 2113868"/>
                <a:gd name="connsiteX3" fmla="*/ 1988024 w 2611427"/>
                <a:gd name="connsiteY3" fmla="*/ 1573298 h 2113868"/>
                <a:gd name="connsiteX4" fmla="*/ 850710 w 2611427"/>
                <a:gd name="connsiteY4" fmla="*/ 2101011 h 2113868"/>
                <a:gd name="connsiteX5" fmla="*/ 0 w 2611427"/>
                <a:gd name="connsiteY5" fmla="*/ 1095626 h 211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1427" h="2113868">
                  <a:moveTo>
                    <a:pt x="677839" y="1182062"/>
                  </a:moveTo>
                  <a:cubicBezTo>
                    <a:pt x="744182" y="699841"/>
                    <a:pt x="810526" y="217620"/>
                    <a:pt x="1128215" y="67495"/>
                  </a:cubicBezTo>
                  <a:cubicBezTo>
                    <a:pt x="1445905" y="-82630"/>
                    <a:pt x="2440675" y="30343"/>
                    <a:pt x="2583976" y="281310"/>
                  </a:cubicBezTo>
                  <a:cubicBezTo>
                    <a:pt x="2727277" y="532277"/>
                    <a:pt x="2276902" y="1270015"/>
                    <a:pt x="1988024" y="1573298"/>
                  </a:cubicBezTo>
                  <a:cubicBezTo>
                    <a:pt x="1699146" y="1876581"/>
                    <a:pt x="1182047" y="2180623"/>
                    <a:pt x="850710" y="2101011"/>
                  </a:cubicBezTo>
                  <a:cubicBezTo>
                    <a:pt x="519373" y="2021399"/>
                    <a:pt x="259686" y="1558512"/>
                    <a:pt x="0" y="1095626"/>
                  </a:cubicBezTo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4384819-0AFC-4013-B24E-4AEC0C542BBE}"/>
                </a:ext>
              </a:extLst>
            </p:cNvPr>
            <p:cNvSpPr/>
            <p:nvPr/>
          </p:nvSpPr>
          <p:spPr>
            <a:xfrm>
              <a:off x="1510352" y="4635690"/>
              <a:ext cx="150126" cy="150126"/>
            </a:xfrm>
            <a:prstGeom prst="ellips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2FAD1D-E0CF-40B5-A3B3-07C53FC0E857}"/>
              </a:ext>
            </a:extLst>
          </p:cNvPr>
          <p:cNvGrpSpPr/>
          <p:nvPr/>
        </p:nvGrpSpPr>
        <p:grpSpPr>
          <a:xfrm>
            <a:off x="5738884" y="3353937"/>
            <a:ext cx="2611427" cy="2113868"/>
            <a:chOff x="896203" y="3530965"/>
            <a:chExt cx="2611427" cy="2113868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0B27106-988D-41B6-91BA-40AF3422249C}"/>
                </a:ext>
              </a:extLst>
            </p:cNvPr>
            <p:cNvSpPr/>
            <p:nvPr/>
          </p:nvSpPr>
          <p:spPr>
            <a:xfrm>
              <a:off x="896203" y="3530965"/>
              <a:ext cx="2611427" cy="2113868"/>
            </a:xfrm>
            <a:custGeom>
              <a:avLst/>
              <a:gdLst>
                <a:gd name="connsiteX0" fmla="*/ 677839 w 2611427"/>
                <a:gd name="connsiteY0" fmla="*/ 1182062 h 2113868"/>
                <a:gd name="connsiteX1" fmla="*/ 1128215 w 2611427"/>
                <a:gd name="connsiteY1" fmla="*/ 67495 h 2113868"/>
                <a:gd name="connsiteX2" fmla="*/ 2583976 w 2611427"/>
                <a:gd name="connsiteY2" fmla="*/ 281310 h 2113868"/>
                <a:gd name="connsiteX3" fmla="*/ 1988024 w 2611427"/>
                <a:gd name="connsiteY3" fmla="*/ 1573298 h 2113868"/>
                <a:gd name="connsiteX4" fmla="*/ 850710 w 2611427"/>
                <a:gd name="connsiteY4" fmla="*/ 2101011 h 2113868"/>
                <a:gd name="connsiteX5" fmla="*/ 0 w 2611427"/>
                <a:gd name="connsiteY5" fmla="*/ 1095626 h 211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1427" h="2113868">
                  <a:moveTo>
                    <a:pt x="677839" y="1182062"/>
                  </a:moveTo>
                  <a:cubicBezTo>
                    <a:pt x="744182" y="699841"/>
                    <a:pt x="810526" y="217620"/>
                    <a:pt x="1128215" y="67495"/>
                  </a:cubicBezTo>
                  <a:cubicBezTo>
                    <a:pt x="1445905" y="-82630"/>
                    <a:pt x="2440675" y="30343"/>
                    <a:pt x="2583976" y="281310"/>
                  </a:cubicBezTo>
                  <a:cubicBezTo>
                    <a:pt x="2727277" y="532277"/>
                    <a:pt x="2276902" y="1270015"/>
                    <a:pt x="1988024" y="1573298"/>
                  </a:cubicBezTo>
                  <a:cubicBezTo>
                    <a:pt x="1699146" y="1876581"/>
                    <a:pt x="1182047" y="2180623"/>
                    <a:pt x="850710" y="2101011"/>
                  </a:cubicBezTo>
                  <a:cubicBezTo>
                    <a:pt x="519373" y="2021399"/>
                    <a:pt x="259686" y="1558512"/>
                    <a:pt x="0" y="109562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4A974D-ED2A-48DA-8D6A-666A880A978E}"/>
                </a:ext>
              </a:extLst>
            </p:cNvPr>
            <p:cNvSpPr/>
            <p:nvPr/>
          </p:nvSpPr>
          <p:spPr>
            <a:xfrm>
              <a:off x="1510352" y="4635690"/>
              <a:ext cx="150126" cy="1501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04CDAF-18E1-43DC-9F1F-B5BE58B4CA68}"/>
              </a:ext>
            </a:extLst>
          </p:cNvPr>
          <p:cNvSpPr/>
          <p:nvPr/>
        </p:nvSpPr>
        <p:spPr>
          <a:xfrm>
            <a:off x="5618328" y="3204555"/>
            <a:ext cx="2745620" cy="2574161"/>
          </a:xfrm>
          <a:custGeom>
            <a:avLst/>
            <a:gdLst>
              <a:gd name="connsiteX0" fmla="*/ 805218 w 2745620"/>
              <a:gd name="connsiteY0" fmla="*/ 1308305 h 2574161"/>
              <a:gd name="connsiteX1" fmla="*/ 741529 w 2745620"/>
              <a:gd name="connsiteY1" fmla="*/ 994406 h 2574161"/>
              <a:gd name="connsiteX2" fmla="*/ 978090 w 2745620"/>
              <a:gd name="connsiteY2" fmla="*/ 776042 h 2574161"/>
              <a:gd name="connsiteX3" fmla="*/ 1196454 w 2745620"/>
              <a:gd name="connsiteY3" fmla="*/ 330215 h 2574161"/>
              <a:gd name="connsiteX4" fmla="*/ 1524000 w 2745620"/>
              <a:gd name="connsiteY4" fmla="*/ 34514 h 2574161"/>
              <a:gd name="connsiteX5" fmla="*/ 2438400 w 2745620"/>
              <a:gd name="connsiteY5" fmla="*/ 48161 h 2574161"/>
              <a:gd name="connsiteX6" fmla="*/ 2738651 w 2745620"/>
              <a:gd name="connsiteY6" fmla="*/ 412102 h 2574161"/>
              <a:gd name="connsiteX7" fmla="*/ 2197290 w 2745620"/>
              <a:gd name="connsiteY7" fmla="*/ 1176376 h 2574161"/>
              <a:gd name="connsiteX8" fmla="*/ 2388359 w 2745620"/>
              <a:gd name="connsiteY8" fmla="*/ 2036185 h 2574161"/>
              <a:gd name="connsiteX9" fmla="*/ 1260144 w 2745620"/>
              <a:gd name="connsiteY9" fmla="*/ 2554800 h 2574161"/>
              <a:gd name="connsiteX10" fmla="*/ 0 w 2745620"/>
              <a:gd name="connsiteY10" fmla="*/ 2413773 h 2574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5620" h="2574161">
                <a:moveTo>
                  <a:pt x="805218" y="1308305"/>
                </a:moveTo>
                <a:cubicBezTo>
                  <a:pt x="758967" y="1195710"/>
                  <a:pt x="712717" y="1083116"/>
                  <a:pt x="741529" y="994406"/>
                </a:cubicBezTo>
                <a:cubicBezTo>
                  <a:pt x="770341" y="905696"/>
                  <a:pt x="902269" y="886740"/>
                  <a:pt x="978090" y="776042"/>
                </a:cubicBezTo>
                <a:cubicBezTo>
                  <a:pt x="1053911" y="665344"/>
                  <a:pt x="1105469" y="453803"/>
                  <a:pt x="1196454" y="330215"/>
                </a:cubicBezTo>
                <a:cubicBezTo>
                  <a:pt x="1287439" y="206627"/>
                  <a:pt x="1317009" y="81523"/>
                  <a:pt x="1524000" y="34514"/>
                </a:cubicBezTo>
                <a:cubicBezTo>
                  <a:pt x="1730991" y="-12495"/>
                  <a:pt x="2235958" y="-14770"/>
                  <a:pt x="2438400" y="48161"/>
                </a:cubicBezTo>
                <a:cubicBezTo>
                  <a:pt x="2640842" y="111092"/>
                  <a:pt x="2778836" y="224066"/>
                  <a:pt x="2738651" y="412102"/>
                </a:cubicBezTo>
                <a:cubicBezTo>
                  <a:pt x="2698466" y="600138"/>
                  <a:pt x="2255672" y="905695"/>
                  <a:pt x="2197290" y="1176376"/>
                </a:cubicBezTo>
                <a:cubicBezTo>
                  <a:pt x="2138908" y="1447057"/>
                  <a:pt x="2544550" y="1806448"/>
                  <a:pt x="2388359" y="2036185"/>
                </a:cubicBezTo>
                <a:cubicBezTo>
                  <a:pt x="2232168" y="2265922"/>
                  <a:pt x="1658204" y="2491869"/>
                  <a:pt x="1260144" y="2554800"/>
                </a:cubicBezTo>
                <a:cubicBezTo>
                  <a:pt x="862084" y="2617731"/>
                  <a:pt x="431042" y="2515752"/>
                  <a:pt x="0" y="2413773"/>
                </a:cubicBezTo>
              </a:path>
            </a:pathLst>
          </a:custGeom>
          <a:noFill/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1E5F349-2731-487C-B6C0-0F7697402551}"/>
              </a:ext>
            </a:extLst>
          </p:cNvPr>
          <p:cNvSpPr/>
          <p:nvPr/>
        </p:nvSpPr>
        <p:spPr>
          <a:xfrm>
            <a:off x="6009564" y="3308805"/>
            <a:ext cx="2729461" cy="2028481"/>
          </a:xfrm>
          <a:custGeom>
            <a:avLst/>
            <a:gdLst>
              <a:gd name="connsiteX0" fmla="*/ 477672 w 2729461"/>
              <a:gd name="connsiteY0" fmla="*/ 1181308 h 2028481"/>
              <a:gd name="connsiteX1" fmla="*/ 641445 w 2729461"/>
              <a:gd name="connsiteY1" fmla="*/ 835565 h 2028481"/>
              <a:gd name="connsiteX2" fmla="*/ 504967 w 2729461"/>
              <a:gd name="connsiteY2" fmla="*/ 457977 h 2028481"/>
              <a:gd name="connsiteX3" fmla="*/ 850711 w 2729461"/>
              <a:gd name="connsiteY3" fmla="*/ 53094 h 2028481"/>
              <a:gd name="connsiteX4" fmla="*/ 1587690 w 2729461"/>
              <a:gd name="connsiteY4" fmla="*/ 25798 h 2028481"/>
              <a:gd name="connsiteX5" fmla="*/ 1701421 w 2729461"/>
              <a:gd name="connsiteY5" fmla="*/ 248711 h 2028481"/>
              <a:gd name="connsiteX6" fmla="*/ 2556681 w 2729461"/>
              <a:gd name="connsiteY6" fmla="*/ 298753 h 2028481"/>
              <a:gd name="connsiteX7" fmla="*/ 2474794 w 2729461"/>
              <a:gd name="connsiteY7" fmla="*/ 1126717 h 2028481"/>
              <a:gd name="connsiteX8" fmla="*/ 2725003 w 2729461"/>
              <a:gd name="connsiteY8" fmla="*/ 1749965 h 2028481"/>
              <a:gd name="connsiteX9" fmla="*/ 2224585 w 2729461"/>
              <a:gd name="connsiteY9" fmla="*/ 2027470 h 2028481"/>
              <a:gd name="connsiteX10" fmla="*/ 1301087 w 2729461"/>
              <a:gd name="connsiteY10" fmla="*/ 1663529 h 2028481"/>
              <a:gd name="connsiteX11" fmla="*/ 859809 w 2729461"/>
              <a:gd name="connsiteY11" fmla="*/ 1126717 h 2028481"/>
              <a:gd name="connsiteX12" fmla="*/ 0 w 2729461"/>
              <a:gd name="connsiteY12" fmla="*/ 503470 h 2028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29461" h="2028481">
                <a:moveTo>
                  <a:pt x="477672" y="1181308"/>
                </a:moveTo>
                <a:cubicBezTo>
                  <a:pt x="557284" y="1068714"/>
                  <a:pt x="636896" y="956120"/>
                  <a:pt x="641445" y="835565"/>
                </a:cubicBezTo>
                <a:cubicBezTo>
                  <a:pt x="645994" y="715010"/>
                  <a:pt x="470089" y="588389"/>
                  <a:pt x="504967" y="457977"/>
                </a:cubicBezTo>
                <a:cubicBezTo>
                  <a:pt x="539845" y="327565"/>
                  <a:pt x="670257" y="125124"/>
                  <a:pt x="850711" y="53094"/>
                </a:cubicBezTo>
                <a:cubicBezTo>
                  <a:pt x="1031165" y="-18936"/>
                  <a:pt x="1445905" y="-6805"/>
                  <a:pt x="1587690" y="25798"/>
                </a:cubicBezTo>
                <a:cubicBezTo>
                  <a:pt x="1729475" y="58401"/>
                  <a:pt x="1539923" y="203219"/>
                  <a:pt x="1701421" y="248711"/>
                </a:cubicBezTo>
                <a:cubicBezTo>
                  <a:pt x="1862919" y="294203"/>
                  <a:pt x="2427785" y="152419"/>
                  <a:pt x="2556681" y="298753"/>
                </a:cubicBezTo>
                <a:cubicBezTo>
                  <a:pt x="2685577" y="445087"/>
                  <a:pt x="2446740" y="884848"/>
                  <a:pt x="2474794" y="1126717"/>
                </a:cubicBezTo>
                <a:cubicBezTo>
                  <a:pt x="2502848" y="1368586"/>
                  <a:pt x="2766704" y="1599840"/>
                  <a:pt x="2725003" y="1749965"/>
                </a:cubicBezTo>
                <a:cubicBezTo>
                  <a:pt x="2683302" y="1900090"/>
                  <a:pt x="2461904" y="2041876"/>
                  <a:pt x="2224585" y="2027470"/>
                </a:cubicBezTo>
                <a:cubicBezTo>
                  <a:pt x="1987266" y="2013064"/>
                  <a:pt x="1528550" y="1813654"/>
                  <a:pt x="1301087" y="1663529"/>
                </a:cubicBezTo>
                <a:cubicBezTo>
                  <a:pt x="1073624" y="1513404"/>
                  <a:pt x="1076657" y="1320060"/>
                  <a:pt x="859809" y="1126717"/>
                </a:cubicBezTo>
                <a:cubicBezTo>
                  <a:pt x="642961" y="933374"/>
                  <a:pt x="321480" y="718422"/>
                  <a:pt x="0" y="503470"/>
                </a:cubicBezTo>
              </a:path>
            </a:pathLst>
          </a:custGeom>
          <a:noFill/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222606-E92D-492B-BD5A-161B2E24D8E3}"/>
              </a:ext>
            </a:extLst>
          </p:cNvPr>
          <p:cNvSpPr/>
          <p:nvPr/>
        </p:nvSpPr>
        <p:spPr>
          <a:xfrm>
            <a:off x="5682018" y="3280840"/>
            <a:ext cx="2853895" cy="2632524"/>
          </a:xfrm>
          <a:custGeom>
            <a:avLst/>
            <a:gdLst>
              <a:gd name="connsiteX0" fmla="*/ 709683 w 2853895"/>
              <a:gd name="connsiteY0" fmla="*/ 1209273 h 2632524"/>
              <a:gd name="connsiteX1" fmla="*/ 750627 w 2853895"/>
              <a:gd name="connsiteY1" fmla="*/ 617870 h 2632524"/>
              <a:gd name="connsiteX2" fmla="*/ 1078173 w 2853895"/>
              <a:gd name="connsiteY2" fmla="*/ 317620 h 2632524"/>
              <a:gd name="connsiteX3" fmla="*/ 1746913 w 2853895"/>
              <a:gd name="connsiteY3" fmla="*/ 3721 h 2632524"/>
              <a:gd name="connsiteX4" fmla="*/ 2479343 w 2853895"/>
              <a:gd name="connsiteY4" fmla="*/ 158396 h 2632524"/>
              <a:gd name="connsiteX5" fmla="*/ 2825086 w 2853895"/>
              <a:gd name="connsiteY5" fmla="*/ 358563 h 2632524"/>
              <a:gd name="connsiteX6" fmla="*/ 2347415 w 2853895"/>
              <a:gd name="connsiteY6" fmla="*/ 617870 h 2632524"/>
              <a:gd name="connsiteX7" fmla="*/ 2347415 w 2853895"/>
              <a:gd name="connsiteY7" fmla="*/ 963614 h 2632524"/>
              <a:gd name="connsiteX8" fmla="*/ 2775045 w 2853895"/>
              <a:gd name="connsiteY8" fmla="*/ 1559566 h 2632524"/>
              <a:gd name="connsiteX9" fmla="*/ 2765946 w 2853895"/>
              <a:gd name="connsiteY9" fmla="*/ 2455769 h 2632524"/>
              <a:gd name="connsiteX10" fmla="*/ 1883391 w 2853895"/>
              <a:gd name="connsiteY10" fmla="*/ 2614993 h 2632524"/>
              <a:gd name="connsiteX11" fmla="*/ 1342030 w 2853895"/>
              <a:gd name="connsiteY11" fmla="*/ 2205560 h 2632524"/>
              <a:gd name="connsiteX12" fmla="*/ 937146 w 2853895"/>
              <a:gd name="connsiteY12" fmla="*/ 1641453 h 2632524"/>
              <a:gd name="connsiteX13" fmla="*/ 0 w 2853895"/>
              <a:gd name="connsiteY13" fmla="*/ 1864366 h 2632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53895" h="2632524">
                <a:moveTo>
                  <a:pt x="709683" y="1209273"/>
                </a:moveTo>
                <a:cubicBezTo>
                  <a:pt x="699447" y="987876"/>
                  <a:pt x="689212" y="766479"/>
                  <a:pt x="750627" y="617870"/>
                </a:cubicBezTo>
                <a:cubicBezTo>
                  <a:pt x="812042" y="469261"/>
                  <a:pt x="912125" y="419978"/>
                  <a:pt x="1078173" y="317620"/>
                </a:cubicBezTo>
                <a:cubicBezTo>
                  <a:pt x="1244221" y="215262"/>
                  <a:pt x="1513385" y="30258"/>
                  <a:pt x="1746913" y="3721"/>
                </a:cubicBezTo>
                <a:cubicBezTo>
                  <a:pt x="1980441" y="-22816"/>
                  <a:pt x="2299647" y="99256"/>
                  <a:pt x="2479343" y="158396"/>
                </a:cubicBezTo>
                <a:cubicBezTo>
                  <a:pt x="2659039" y="217536"/>
                  <a:pt x="2847074" y="281984"/>
                  <a:pt x="2825086" y="358563"/>
                </a:cubicBezTo>
                <a:cubicBezTo>
                  <a:pt x="2803098" y="435142"/>
                  <a:pt x="2427027" y="517028"/>
                  <a:pt x="2347415" y="617870"/>
                </a:cubicBezTo>
                <a:cubicBezTo>
                  <a:pt x="2267803" y="718712"/>
                  <a:pt x="2276143" y="806665"/>
                  <a:pt x="2347415" y="963614"/>
                </a:cubicBezTo>
                <a:cubicBezTo>
                  <a:pt x="2418687" y="1120563"/>
                  <a:pt x="2705290" y="1310874"/>
                  <a:pt x="2775045" y="1559566"/>
                </a:cubicBezTo>
                <a:cubicBezTo>
                  <a:pt x="2844800" y="1808259"/>
                  <a:pt x="2914555" y="2279865"/>
                  <a:pt x="2765946" y="2455769"/>
                </a:cubicBezTo>
                <a:cubicBezTo>
                  <a:pt x="2617337" y="2631674"/>
                  <a:pt x="2120710" y="2656694"/>
                  <a:pt x="1883391" y="2614993"/>
                </a:cubicBezTo>
                <a:cubicBezTo>
                  <a:pt x="1646072" y="2573292"/>
                  <a:pt x="1499738" y="2367817"/>
                  <a:pt x="1342030" y="2205560"/>
                </a:cubicBezTo>
                <a:cubicBezTo>
                  <a:pt x="1184323" y="2043303"/>
                  <a:pt x="1160818" y="1698319"/>
                  <a:pt x="937146" y="1641453"/>
                </a:cubicBezTo>
                <a:cubicBezTo>
                  <a:pt x="713474" y="1584587"/>
                  <a:pt x="356737" y="1724476"/>
                  <a:pt x="0" y="1864366"/>
                </a:cubicBezTo>
              </a:path>
            </a:pathLst>
          </a:custGeom>
          <a:noFill/>
          <a:ln>
            <a:solidFill>
              <a:srgbClr val="00B0F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04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A0B2-AEB2-4C6D-8769-290C101B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Deterministic to Stochastic evolutionary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BB4FEE-7339-4D8B-9878-83CCCFF80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52754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Wright-Fisher simulations of genetic drift and selection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=100,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=0.1,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BB4FEE-7339-4D8B-9878-83CCCFF80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52754"/>
                <a:ext cx="7886700" cy="4351338"/>
              </a:xfrm>
              <a:blipFill>
                <a:blip r:embed="rId2"/>
                <a:stretch>
                  <a:fillRect l="-696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B81916F-3058-4463-BA0A-72E1F5E9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82" y="2351437"/>
            <a:ext cx="7706436" cy="4405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2D77BD-8558-4550-9679-A355B6C0DF1C}"/>
                  </a:ext>
                </a:extLst>
              </p:cNvPr>
              <p:cNvSpPr txBox="1"/>
              <p:nvPr/>
            </p:nvSpPr>
            <p:spPr>
              <a:xfrm>
                <a:off x="5076074" y="3689053"/>
                <a:ext cx="2388474" cy="691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+1−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2D77BD-8558-4550-9679-A355B6C0D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74" y="3689053"/>
                <a:ext cx="2388474" cy="6917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4D3D3B-728C-4B6C-A4DF-87C0B1EC2FFA}"/>
              </a:ext>
            </a:extLst>
          </p:cNvPr>
          <p:cNvSpPr/>
          <p:nvPr/>
        </p:nvSpPr>
        <p:spPr>
          <a:xfrm>
            <a:off x="4602862" y="2938818"/>
            <a:ext cx="1329365" cy="855260"/>
          </a:xfrm>
          <a:custGeom>
            <a:avLst/>
            <a:gdLst>
              <a:gd name="connsiteX0" fmla="*/ 1329365 w 1329365"/>
              <a:gd name="connsiteY0" fmla="*/ 855260 h 855260"/>
              <a:gd name="connsiteX1" fmla="*/ 214798 w 1329365"/>
              <a:gd name="connsiteY1" fmla="*/ 459475 h 855260"/>
              <a:gd name="connsiteX2" fmla="*/ 983 w 1329365"/>
              <a:gd name="connsiteY2" fmla="*/ 0 h 85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9365" h="855260">
                <a:moveTo>
                  <a:pt x="1329365" y="855260"/>
                </a:moveTo>
                <a:cubicBezTo>
                  <a:pt x="882780" y="728639"/>
                  <a:pt x="436195" y="602018"/>
                  <a:pt x="214798" y="459475"/>
                </a:cubicBezTo>
                <a:cubicBezTo>
                  <a:pt x="-6599" y="316932"/>
                  <a:pt x="-2808" y="158466"/>
                  <a:pt x="983" y="0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957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903ADD-286A-48DA-9708-4E4F4689B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10" y="2347416"/>
            <a:ext cx="7727156" cy="4417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6A0B2-AEB2-4C6D-8769-290C101B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Deterministic to Stochastic evolutionary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BB4FEE-7339-4D8B-9878-83CCCFF80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52754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Wright-Fisher simulations of genetic drift and selection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=1000,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=0.1,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BB4FEE-7339-4D8B-9878-83CCCFF80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52754"/>
                <a:ext cx="7886700" cy="4351338"/>
              </a:xfrm>
              <a:blipFill>
                <a:blip r:embed="rId3"/>
                <a:stretch>
                  <a:fillRect l="-696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2D77BD-8558-4550-9679-A355B6C0DF1C}"/>
                  </a:ext>
                </a:extLst>
              </p:cNvPr>
              <p:cNvSpPr txBox="1"/>
              <p:nvPr/>
            </p:nvSpPr>
            <p:spPr>
              <a:xfrm>
                <a:off x="5076074" y="3689053"/>
                <a:ext cx="2388474" cy="691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+1−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2D77BD-8558-4550-9679-A355B6C0D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74" y="3689053"/>
                <a:ext cx="2388474" cy="6917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4D3D3B-728C-4B6C-A4DF-87C0B1EC2FFA}"/>
              </a:ext>
            </a:extLst>
          </p:cNvPr>
          <p:cNvSpPr/>
          <p:nvPr/>
        </p:nvSpPr>
        <p:spPr>
          <a:xfrm>
            <a:off x="4602862" y="2938818"/>
            <a:ext cx="1329365" cy="855260"/>
          </a:xfrm>
          <a:custGeom>
            <a:avLst/>
            <a:gdLst>
              <a:gd name="connsiteX0" fmla="*/ 1329365 w 1329365"/>
              <a:gd name="connsiteY0" fmla="*/ 855260 h 855260"/>
              <a:gd name="connsiteX1" fmla="*/ 214798 w 1329365"/>
              <a:gd name="connsiteY1" fmla="*/ 459475 h 855260"/>
              <a:gd name="connsiteX2" fmla="*/ 983 w 1329365"/>
              <a:gd name="connsiteY2" fmla="*/ 0 h 85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9365" h="855260">
                <a:moveTo>
                  <a:pt x="1329365" y="855260"/>
                </a:moveTo>
                <a:cubicBezTo>
                  <a:pt x="882780" y="728639"/>
                  <a:pt x="436195" y="602018"/>
                  <a:pt x="214798" y="459475"/>
                </a:cubicBezTo>
                <a:cubicBezTo>
                  <a:pt x="-6599" y="316932"/>
                  <a:pt x="-2808" y="158466"/>
                  <a:pt x="983" y="0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094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7A9E-8692-4788-A0B4-F83FF6C3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Genetic Drift </a:t>
            </a:r>
            <a:br>
              <a:rPr lang="en-GB" dirty="0"/>
            </a:br>
            <a:r>
              <a:rPr lang="en-GB" dirty="0"/>
              <a:t>(Wright-Fisher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22F8D-724B-41E4-8989-981629999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No selection, no mutation</a:t>
            </a:r>
          </a:p>
        </p:txBody>
      </p:sp>
      <p:pic>
        <p:nvPicPr>
          <p:cNvPr id="27" name="Picture 2" descr="http://post.queensu.ca/~forsdyke/images/fisher01.gif">
            <a:extLst>
              <a:ext uri="{FF2B5EF4-FFF2-40B4-BE49-F238E27FC236}">
                <a16:creationId xmlns:a16="http://schemas.microsoft.com/office/drawing/2014/main" id="{58914D72-CA2A-43CC-B96A-EDED9512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21" y="563670"/>
            <a:ext cx="963752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3.gstatic.com/images?q=tbn:ANd9GcR902_K57oQAFhXgLwkmR0Dh1F3yTyKKhrdaJbowFn4U5wRAkYWxg">
            <a:extLst>
              <a:ext uri="{FF2B5EF4-FFF2-40B4-BE49-F238E27FC236}">
                <a16:creationId xmlns:a16="http://schemas.microsoft.com/office/drawing/2014/main" id="{EB11E4C6-9C7D-4547-9480-7BF8AEB4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21" y="563567"/>
            <a:ext cx="1004205" cy="12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3">
            <a:extLst>
              <a:ext uri="{FF2B5EF4-FFF2-40B4-BE49-F238E27FC236}">
                <a16:creationId xmlns:a16="http://schemas.microsoft.com/office/drawing/2014/main" id="{72C34BCE-60BF-4BC5-B208-D888B0DB6635}"/>
              </a:ext>
            </a:extLst>
          </p:cNvPr>
          <p:cNvSpPr/>
          <p:nvPr/>
        </p:nvSpPr>
        <p:spPr bwMode="auto">
          <a:xfrm>
            <a:off x="547826" y="3505698"/>
            <a:ext cx="736129" cy="946044"/>
          </a:xfrm>
          <a:custGeom>
            <a:avLst/>
            <a:gdLst>
              <a:gd name="connsiteX0" fmla="*/ 127266 w 1939529"/>
              <a:gd name="connsiteY0" fmla="*/ 180755 h 2492602"/>
              <a:gd name="connsiteX1" fmla="*/ 324116 w 1939529"/>
              <a:gd name="connsiteY1" fmla="*/ 47405 h 2492602"/>
              <a:gd name="connsiteX2" fmla="*/ 559066 w 1939529"/>
              <a:gd name="connsiteY2" fmla="*/ 123605 h 2492602"/>
              <a:gd name="connsiteX3" fmla="*/ 578116 w 1939529"/>
              <a:gd name="connsiteY3" fmla="*/ 625255 h 2492602"/>
              <a:gd name="connsiteX4" fmla="*/ 203466 w 1939529"/>
              <a:gd name="connsiteY4" fmla="*/ 1057055 h 2492602"/>
              <a:gd name="connsiteX5" fmla="*/ 266 w 1939529"/>
              <a:gd name="connsiteY5" fmla="*/ 1704755 h 2492602"/>
              <a:gd name="connsiteX6" fmla="*/ 171716 w 1939529"/>
              <a:gd name="connsiteY6" fmla="*/ 2181005 h 2492602"/>
              <a:gd name="connsiteX7" fmla="*/ 616216 w 1939529"/>
              <a:gd name="connsiteY7" fmla="*/ 2435005 h 2492602"/>
              <a:gd name="connsiteX8" fmla="*/ 1124216 w 1939529"/>
              <a:gd name="connsiteY8" fmla="*/ 2485805 h 2492602"/>
              <a:gd name="connsiteX9" fmla="*/ 1524266 w 1939529"/>
              <a:gd name="connsiteY9" fmla="*/ 2327055 h 2492602"/>
              <a:gd name="connsiteX10" fmla="*/ 1854466 w 1939529"/>
              <a:gd name="connsiteY10" fmla="*/ 1996855 h 2492602"/>
              <a:gd name="connsiteX11" fmla="*/ 1930666 w 1939529"/>
              <a:gd name="connsiteY11" fmla="*/ 1425355 h 2492602"/>
              <a:gd name="connsiteX12" fmla="*/ 1695716 w 1939529"/>
              <a:gd name="connsiteY12" fmla="*/ 917355 h 2492602"/>
              <a:gd name="connsiteX13" fmla="*/ 1352816 w 1939529"/>
              <a:gd name="connsiteY13" fmla="*/ 676055 h 2492602"/>
              <a:gd name="connsiteX14" fmla="*/ 1149616 w 1939529"/>
              <a:gd name="connsiteY14" fmla="*/ 574455 h 2492602"/>
              <a:gd name="connsiteX15" fmla="*/ 1092466 w 1939529"/>
              <a:gd name="connsiteY15" fmla="*/ 250605 h 2492602"/>
              <a:gd name="connsiteX16" fmla="*/ 1194066 w 1939529"/>
              <a:gd name="connsiteY16" fmla="*/ 9305 h 2492602"/>
              <a:gd name="connsiteX17" fmla="*/ 1352816 w 1939529"/>
              <a:gd name="connsiteY17" fmla="*/ 72805 h 249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39529" h="2492602">
                <a:moveTo>
                  <a:pt x="127266" y="180755"/>
                </a:moveTo>
                <a:cubicBezTo>
                  <a:pt x="189707" y="118842"/>
                  <a:pt x="252149" y="56930"/>
                  <a:pt x="324116" y="47405"/>
                </a:cubicBezTo>
                <a:cubicBezTo>
                  <a:pt x="396083" y="37880"/>
                  <a:pt x="516733" y="27297"/>
                  <a:pt x="559066" y="123605"/>
                </a:cubicBezTo>
                <a:cubicBezTo>
                  <a:pt x="601399" y="219913"/>
                  <a:pt x="637383" y="469680"/>
                  <a:pt x="578116" y="625255"/>
                </a:cubicBezTo>
                <a:cubicBezTo>
                  <a:pt x="518849" y="780830"/>
                  <a:pt x="299774" y="877138"/>
                  <a:pt x="203466" y="1057055"/>
                </a:cubicBezTo>
                <a:cubicBezTo>
                  <a:pt x="107158" y="1236972"/>
                  <a:pt x="5558" y="1517430"/>
                  <a:pt x="266" y="1704755"/>
                </a:cubicBezTo>
                <a:cubicBezTo>
                  <a:pt x="-5026" y="1892080"/>
                  <a:pt x="69058" y="2059297"/>
                  <a:pt x="171716" y="2181005"/>
                </a:cubicBezTo>
                <a:cubicBezTo>
                  <a:pt x="274374" y="2302713"/>
                  <a:pt x="457466" y="2384205"/>
                  <a:pt x="616216" y="2435005"/>
                </a:cubicBezTo>
                <a:cubicBezTo>
                  <a:pt x="774966" y="2485805"/>
                  <a:pt x="972874" y="2503797"/>
                  <a:pt x="1124216" y="2485805"/>
                </a:cubicBezTo>
                <a:cubicBezTo>
                  <a:pt x="1275558" y="2467813"/>
                  <a:pt x="1402558" y="2408547"/>
                  <a:pt x="1524266" y="2327055"/>
                </a:cubicBezTo>
                <a:cubicBezTo>
                  <a:pt x="1645974" y="2245563"/>
                  <a:pt x="1786733" y="2147138"/>
                  <a:pt x="1854466" y="1996855"/>
                </a:cubicBezTo>
                <a:cubicBezTo>
                  <a:pt x="1922199" y="1846572"/>
                  <a:pt x="1957124" y="1605272"/>
                  <a:pt x="1930666" y="1425355"/>
                </a:cubicBezTo>
                <a:cubicBezTo>
                  <a:pt x="1904208" y="1245438"/>
                  <a:pt x="1792024" y="1042238"/>
                  <a:pt x="1695716" y="917355"/>
                </a:cubicBezTo>
                <a:cubicBezTo>
                  <a:pt x="1599408" y="792472"/>
                  <a:pt x="1443833" y="733205"/>
                  <a:pt x="1352816" y="676055"/>
                </a:cubicBezTo>
                <a:cubicBezTo>
                  <a:pt x="1261799" y="618905"/>
                  <a:pt x="1193008" y="645363"/>
                  <a:pt x="1149616" y="574455"/>
                </a:cubicBezTo>
                <a:cubicBezTo>
                  <a:pt x="1106224" y="503547"/>
                  <a:pt x="1085058" y="344797"/>
                  <a:pt x="1092466" y="250605"/>
                </a:cubicBezTo>
                <a:cubicBezTo>
                  <a:pt x="1099874" y="156413"/>
                  <a:pt x="1150674" y="38938"/>
                  <a:pt x="1194066" y="9305"/>
                </a:cubicBezTo>
                <a:cubicBezTo>
                  <a:pt x="1237458" y="-20328"/>
                  <a:pt x="1295137" y="26238"/>
                  <a:pt x="1352816" y="7280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05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 MT" pitchFamily="34" charset="0"/>
              <a:cs typeface="Arial" pitchFamily="34" charset="0"/>
            </a:endParaRPr>
          </a:p>
        </p:txBody>
      </p:sp>
      <p:pic>
        <p:nvPicPr>
          <p:cNvPr id="9" name="Content Placeholder 6" descr="Man">
            <a:extLst>
              <a:ext uri="{FF2B5EF4-FFF2-40B4-BE49-F238E27FC236}">
                <a16:creationId xmlns:a16="http://schemas.microsoft.com/office/drawing/2014/main" id="{0AA82163-7AEB-4CFD-A340-2214CD5DE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626828">
            <a:off x="908092" y="4102761"/>
            <a:ext cx="290634" cy="290635"/>
          </a:xfrm>
          <a:prstGeom prst="rect">
            <a:avLst/>
          </a:prstGeom>
        </p:spPr>
      </p:pic>
      <p:pic>
        <p:nvPicPr>
          <p:cNvPr id="10" name="Content Placeholder 6" descr="Man">
            <a:extLst>
              <a:ext uri="{FF2B5EF4-FFF2-40B4-BE49-F238E27FC236}">
                <a16:creationId xmlns:a16="http://schemas.microsoft.com/office/drawing/2014/main" id="{46DE52EC-1B0F-4F0F-A9E8-1D47D81D1B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320404">
            <a:off x="832579" y="3970120"/>
            <a:ext cx="290635" cy="290634"/>
          </a:xfrm>
          <a:prstGeom prst="rect">
            <a:avLst/>
          </a:prstGeom>
        </p:spPr>
      </p:pic>
      <p:pic>
        <p:nvPicPr>
          <p:cNvPr id="11" name="Content Placeholder 6" descr="Man">
            <a:extLst>
              <a:ext uri="{FF2B5EF4-FFF2-40B4-BE49-F238E27FC236}">
                <a16:creationId xmlns:a16="http://schemas.microsoft.com/office/drawing/2014/main" id="{ACCA3357-7535-462D-B8A2-6824C41BE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94672">
            <a:off x="555843" y="4095732"/>
            <a:ext cx="290635" cy="290634"/>
          </a:xfrm>
          <a:prstGeom prst="rect">
            <a:avLst/>
          </a:prstGeom>
        </p:spPr>
      </p:pic>
      <p:pic>
        <p:nvPicPr>
          <p:cNvPr id="12" name="Content Placeholder 6" descr="Man">
            <a:extLst>
              <a:ext uri="{FF2B5EF4-FFF2-40B4-BE49-F238E27FC236}">
                <a16:creationId xmlns:a16="http://schemas.microsoft.com/office/drawing/2014/main" id="{D4F4BD48-3DF9-4518-AEA0-CB68E7164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685977">
            <a:off x="862810" y="3834591"/>
            <a:ext cx="290635" cy="290634"/>
          </a:xfrm>
          <a:prstGeom prst="rect">
            <a:avLst/>
          </a:prstGeom>
        </p:spPr>
      </p:pic>
      <p:pic>
        <p:nvPicPr>
          <p:cNvPr id="13" name="Content Placeholder 6" descr="Man">
            <a:extLst>
              <a:ext uri="{FF2B5EF4-FFF2-40B4-BE49-F238E27FC236}">
                <a16:creationId xmlns:a16="http://schemas.microsoft.com/office/drawing/2014/main" id="{89193896-3F4A-4F62-A523-A4FC329E6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2034">
            <a:off x="748285" y="4128815"/>
            <a:ext cx="290634" cy="290635"/>
          </a:xfrm>
          <a:prstGeom prst="rect">
            <a:avLst/>
          </a:prstGeom>
        </p:spPr>
      </p:pic>
      <p:pic>
        <p:nvPicPr>
          <p:cNvPr id="14" name="Content Placeholder 6" descr="Man">
            <a:extLst>
              <a:ext uri="{FF2B5EF4-FFF2-40B4-BE49-F238E27FC236}">
                <a16:creationId xmlns:a16="http://schemas.microsoft.com/office/drawing/2014/main" id="{7813032B-C085-4059-B737-BDE950BF1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901476">
            <a:off x="686346" y="3751205"/>
            <a:ext cx="290634" cy="290635"/>
          </a:xfrm>
          <a:prstGeom prst="rect">
            <a:avLst/>
          </a:prstGeom>
        </p:spPr>
      </p:pic>
      <p:pic>
        <p:nvPicPr>
          <p:cNvPr id="15" name="Content Placeholder 6" descr="Man">
            <a:extLst>
              <a:ext uri="{FF2B5EF4-FFF2-40B4-BE49-F238E27FC236}">
                <a16:creationId xmlns:a16="http://schemas.microsoft.com/office/drawing/2014/main" id="{DD4F3FFC-D634-48F4-98B0-AC756D86D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418768">
            <a:off x="847901" y="3710394"/>
            <a:ext cx="290634" cy="290635"/>
          </a:xfrm>
          <a:prstGeom prst="rect">
            <a:avLst/>
          </a:prstGeom>
        </p:spPr>
      </p:pic>
      <p:pic>
        <p:nvPicPr>
          <p:cNvPr id="16" name="Content Placeholder 6" descr="Man">
            <a:extLst>
              <a:ext uri="{FF2B5EF4-FFF2-40B4-BE49-F238E27FC236}">
                <a16:creationId xmlns:a16="http://schemas.microsoft.com/office/drawing/2014/main" id="{57A34831-4503-4B52-ACCE-71998FFEF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129241">
            <a:off x="591059" y="3948089"/>
            <a:ext cx="290634" cy="2906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2A586A-9918-4B6F-A314-41256FF68C0D}"/>
                  </a:ext>
                </a:extLst>
              </p:cNvPr>
              <p:cNvSpPr txBox="1"/>
              <p:nvPr/>
            </p:nvSpPr>
            <p:spPr>
              <a:xfrm>
                <a:off x="540953" y="4681115"/>
                <a:ext cx="7298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2A586A-9918-4B6F-A314-41256FF68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53" y="4681115"/>
                <a:ext cx="7298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825EE104-DE09-4DF7-BF47-99B91772F31B}"/>
              </a:ext>
            </a:extLst>
          </p:cNvPr>
          <p:cNvSpPr txBox="1"/>
          <p:nvPr/>
        </p:nvSpPr>
        <p:spPr>
          <a:xfrm>
            <a:off x="6253700" y="1861781"/>
            <a:ext cx="12057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Sewall Wright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C9CBC2-8655-43DB-8775-B5347C6AE025}"/>
              </a:ext>
            </a:extLst>
          </p:cNvPr>
          <p:cNvSpPr txBox="1"/>
          <p:nvPr/>
        </p:nvSpPr>
        <p:spPr>
          <a:xfrm>
            <a:off x="7442540" y="1828440"/>
            <a:ext cx="11929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Ronald Fisher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420A40-BCE4-4357-AD7C-AE7A00ADDAEC}"/>
              </a:ext>
            </a:extLst>
          </p:cNvPr>
          <p:cNvCxnSpPr/>
          <p:nvPr/>
        </p:nvCxnSpPr>
        <p:spPr>
          <a:xfrm>
            <a:off x="1619531" y="4080213"/>
            <a:ext cx="918950" cy="0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3A747A-A9FB-4158-9EDC-3D148AE18AB5}"/>
                  </a:ext>
                </a:extLst>
              </p:cNvPr>
              <p:cNvSpPr txBox="1"/>
              <p:nvPr/>
            </p:nvSpPr>
            <p:spPr>
              <a:xfrm>
                <a:off x="1865223" y="3679830"/>
                <a:ext cx="409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3A747A-A9FB-4158-9EDC-3D148AE18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223" y="3679830"/>
                <a:ext cx="40992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B0C3AE-CBFA-4D0D-AD02-34CE5BBE30E9}"/>
              </a:ext>
            </a:extLst>
          </p:cNvPr>
          <p:cNvGrpSpPr/>
          <p:nvPr/>
        </p:nvGrpSpPr>
        <p:grpSpPr>
          <a:xfrm>
            <a:off x="2942831" y="2843752"/>
            <a:ext cx="2325072" cy="290642"/>
            <a:chOff x="2942831" y="2843752"/>
            <a:chExt cx="2325072" cy="290642"/>
          </a:xfrm>
        </p:grpSpPr>
        <p:pic>
          <p:nvPicPr>
            <p:cNvPr id="65" name="Content Placeholder 6" descr="Man">
              <a:extLst>
                <a:ext uri="{FF2B5EF4-FFF2-40B4-BE49-F238E27FC236}">
                  <a16:creationId xmlns:a16="http://schemas.microsoft.com/office/drawing/2014/main" id="{8C01BDBA-F091-43A2-BD5E-7BC3D4CF7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42831" y="2843759"/>
              <a:ext cx="290634" cy="290635"/>
            </a:xfrm>
            <a:prstGeom prst="rect">
              <a:avLst/>
            </a:prstGeom>
          </p:spPr>
        </p:pic>
        <p:pic>
          <p:nvPicPr>
            <p:cNvPr id="66" name="Content Placeholder 6" descr="Man">
              <a:extLst>
                <a:ext uri="{FF2B5EF4-FFF2-40B4-BE49-F238E27FC236}">
                  <a16:creationId xmlns:a16="http://schemas.microsoft.com/office/drawing/2014/main" id="{89CF4E17-DF77-4D4A-B476-E202D5708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33465" y="2843758"/>
              <a:ext cx="290634" cy="290635"/>
            </a:xfrm>
            <a:prstGeom prst="rect">
              <a:avLst/>
            </a:prstGeom>
          </p:spPr>
        </p:pic>
        <p:pic>
          <p:nvPicPr>
            <p:cNvPr id="67" name="Content Placeholder 6" descr="Man">
              <a:extLst>
                <a:ext uri="{FF2B5EF4-FFF2-40B4-BE49-F238E27FC236}">
                  <a16:creationId xmlns:a16="http://schemas.microsoft.com/office/drawing/2014/main" id="{7B607C93-2AC7-4B7D-B2B6-410978D70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24099" y="2843757"/>
              <a:ext cx="290634" cy="290635"/>
            </a:xfrm>
            <a:prstGeom prst="rect">
              <a:avLst/>
            </a:prstGeom>
          </p:spPr>
        </p:pic>
        <p:pic>
          <p:nvPicPr>
            <p:cNvPr id="68" name="Content Placeholder 6" descr="Man">
              <a:extLst>
                <a:ext uri="{FF2B5EF4-FFF2-40B4-BE49-F238E27FC236}">
                  <a16:creationId xmlns:a16="http://schemas.microsoft.com/office/drawing/2014/main" id="{3685F61A-0574-4F8D-9BD2-D68BF28B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14733" y="2843756"/>
              <a:ext cx="290634" cy="290635"/>
            </a:xfrm>
            <a:prstGeom prst="rect">
              <a:avLst/>
            </a:prstGeom>
          </p:spPr>
        </p:pic>
        <p:pic>
          <p:nvPicPr>
            <p:cNvPr id="69" name="Content Placeholder 6" descr="Man">
              <a:extLst>
                <a:ext uri="{FF2B5EF4-FFF2-40B4-BE49-F238E27FC236}">
                  <a16:creationId xmlns:a16="http://schemas.microsoft.com/office/drawing/2014/main" id="{9F855201-EBE3-4A7E-A980-DB7B5D6D3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05367" y="2843755"/>
              <a:ext cx="290634" cy="290635"/>
            </a:xfrm>
            <a:prstGeom prst="rect">
              <a:avLst/>
            </a:prstGeom>
          </p:spPr>
        </p:pic>
        <p:pic>
          <p:nvPicPr>
            <p:cNvPr id="70" name="Content Placeholder 6" descr="Man">
              <a:extLst>
                <a:ext uri="{FF2B5EF4-FFF2-40B4-BE49-F238E27FC236}">
                  <a16:creationId xmlns:a16="http://schemas.microsoft.com/office/drawing/2014/main" id="{8B05148E-F6B2-486D-ACA9-57F488280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96001" y="2843754"/>
              <a:ext cx="290634" cy="290635"/>
            </a:xfrm>
            <a:prstGeom prst="rect">
              <a:avLst/>
            </a:prstGeom>
          </p:spPr>
        </p:pic>
        <p:pic>
          <p:nvPicPr>
            <p:cNvPr id="71" name="Content Placeholder 6" descr="Man">
              <a:extLst>
                <a:ext uri="{FF2B5EF4-FFF2-40B4-BE49-F238E27FC236}">
                  <a16:creationId xmlns:a16="http://schemas.microsoft.com/office/drawing/2014/main" id="{6E38D138-7A77-49C4-875C-F7F29C31B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6635" y="2843753"/>
              <a:ext cx="290634" cy="290635"/>
            </a:xfrm>
            <a:prstGeom prst="rect">
              <a:avLst/>
            </a:prstGeom>
          </p:spPr>
        </p:pic>
        <p:pic>
          <p:nvPicPr>
            <p:cNvPr id="72" name="Content Placeholder 6" descr="Man">
              <a:extLst>
                <a:ext uri="{FF2B5EF4-FFF2-40B4-BE49-F238E27FC236}">
                  <a16:creationId xmlns:a16="http://schemas.microsoft.com/office/drawing/2014/main" id="{BA765AEA-F4D6-45BE-9014-581289E8F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77269" y="2843752"/>
              <a:ext cx="290634" cy="29063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B8314ED-E81C-431E-989B-06259D45F7ED}"/>
              </a:ext>
            </a:extLst>
          </p:cNvPr>
          <p:cNvGrpSpPr/>
          <p:nvPr/>
        </p:nvGrpSpPr>
        <p:grpSpPr>
          <a:xfrm>
            <a:off x="2942831" y="3488847"/>
            <a:ext cx="2325072" cy="290642"/>
            <a:chOff x="2942831" y="3488847"/>
            <a:chExt cx="2325072" cy="290642"/>
          </a:xfrm>
        </p:grpSpPr>
        <p:pic>
          <p:nvPicPr>
            <p:cNvPr id="73" name="Content Placeholder 6" descr="Man">
              <a:extLst>
                <a:ext uri="{FF2B5EF4-FFF2-40B4-BE49-F238E27FC236}">
                  <a16:creationId xmlns:a16="http://schemas.microsoft.com/office/drawing/2014/main" id="{74EDD77B-8337-4E9D-97C6-66E0F3744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42831" y="3488854"/>
              <a:ext cx="290634" cy="290635"/>
            </a:xfrm>
            <a:prstGeom prst="rect">
              <a:avLst/>
            </a:prstGeom>
          </p:spPr>
        </p:pic>
        <p:pic>
          <p:nvPicPr>
            <p:cNvPr id="74" name="Content Placeholder 6" descr="Man">
              <a:extLst>
                <a:ext uri="{FF2B5EF4-FFF2-40B4-BE49-F238E27FC236}">
                  <a16:creationId xmlns:a16="http://schemas.microsoft.com/office/drawing/2014/main" id="{63AB173E-CF0A-4266-9683-A55538D4B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33465" y="3488853"/>
              <a:ext cx="290634" cy="290635"/>
            </a:xfrm>
            <a:prstGeom prst="rect">
              <a:avLst/>
            </a:prstGeom>
          </p:spPr>
        </p:pic>
        <p:pic>
          <p:nvPicPr>
            <p:cNvPr id="75" name="Content Placeholder 6" descr="Man">
              <a:extLst>
                <a:ext uri="{FF2B5EF4-FFF2-40B4-BE49-F238E27FC236}">
                  <a16:creationId xmlns:a16="http://schemas.microsoft.com/office/drawing/2014/main" id="{936AE2D5-F545-4F14-A6A7-593B14485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24099" y="3488852"/>
              <a:ext cx="290634" cy="290635"/>
            </a:xfrm>
            <a:prstGeom prst="rect">
              <a:avLst/>
            </a:prstGeom>
          </p:spPr>
        </p:pic>
        <p:pic>
          <p:nvPicPr>
            <p:cNvPr id="76" name="Content Placeholder 6" descr="Man">
              <a:extLst>
                <a:ext uri="{FF2B5EF4-FFF2-40B4-BE49-F238E27FC236}">
                  <a16:creationId xmlns:a16="http://schemas.microsoft.com/office/drawing/2014/main" id="{380CC4DC-689B-4B16-A318-6F48DDC72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4733" y="3488851"/>
              <a:ext cx="290634" cy="290635"/>
            </a:xfrm>
            <a:prstGeom prst="rect">
              <a:avLst/>
            </a:prstGeom>
          </p:spPr>
        </p:pic>
        <p:pic>
          <p:nvPicPr>
            <p:cNvPr id="77" name="Content Placeholder 6" descr="Man">
              <a:extLst>
                <a:ext uri="{FF2B5EF4-FFF2-40B4-BE49-F238E27FC236}">
                  <a16:creationId xmlns:a16="http://schemas.microsoft.com/office/drawing/2014/main" id="{174EAFE1-572D-4DFE-BDD9-8D3A9BE05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05367" y="3488850"/>
              <a:ext cx="290634" cy="290635"/>
            </a:xfrm>
            <a:prstGeom prst="rect">
              <a:avLst/>
            </a:prstGeom>
          </p:spPr>
        </p:pic>
        <p:pic>
          <p:nvPicPr>
            <p:cNvPr id="78" name="Content Placeholder 6" descr="Man">
              <a:extLst>
                <a:ext uri="{FF2B5EF4-FFF2-40B4-BE49-F238E27FC236}">
                  <a16:creationId xmlns:a16="http://schemas.microsoft.com/office/drawing/2014/main" id="{97CDE6A3-96FB-4C07-86E5-234520F31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96001" y="3488849"/>
              <a:ext cx="290634" cy="290635"/>
            </a:xfrm>
            <a:prstGeom prst="rect">
              <a:avLst/>
            </a:prstGeom>
          </p:spPr>
        </p:pic>
        <p:pic>
          <p:nvPicPr>
            <p:cNvPr id="79" name="Content Placeholder 6" descr="Man">
              <a:extLst>
                <a:ext uri="{FF2B5EF4-FFF2-40B4-BE49-F238E27FC236}">
                  <a16:creationId xmlns:a16="http://schemas.microsoft.com/office/drawing/2014/main" id="{DB9CDE1A-BE0C-456E-B2FA-1D0C65963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6635" y="3488848"/>
              <a:ext cx="290634" cy="290635"/>
            </a:xfrm>
            <a:prstGeom prst="rect">
              <a:avLst/>
            </a:prstGeom>
          </p:spPr>
        </p:pic>
        <p:pic>
          <p:nvPicPr>
            <p:cNvPr id="80" name="Content Placeholder 6" descr="Man">
              <a:extLst>
                <a:ext uri="{FF2B5EF4-FFF2-40B4-BE49-F238E27FC236}">
                  <a16:creationId xmlns:a16="http://schemas.microsoft.com/office/drawing/2014/main" id="{231383C2-9839-43B4-A8F2-583B1EE34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77269" y="3488847"/>
              <a:ext cx="290634" cy="29063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7F7A2F-1F72-4DBE-BAC8-D09BBD23738D}"/>
              </a:ext>
            </a:extLst>
          </p:cNvPr>
          <p:cNvGrpSpPr/>
          <p:nvPr/>
        </p:nvGrpSpPr>
        <p:grpSpPr>
          <a:xfrm>
            <a:off x="2942831" y="4698250"/>
            <a:ext cx="2325072" cy="290642"/>
            <a:chOff x="2942831" y="4698250"/>
            <a:chExt cx="2325072" cy="290642"/>
          </a:xfrm>
        </p:grpSpPr>
        <p:pic>
          <p:nvPicPr>
            <p:cNvPr id="81" name="Content Placeholder 6" descr="Man">
              <a:extLst>
                <a:ext uri="{FF2B5EF4-FFF2-40B4-BE49-F238E27FC236}">
                  <a16:creationId xmlns:a16="http://schemas.microsoft.com/office/drawing/2014/main" id="{7EF97231-F8D5-4180-BB82-5A723307B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42831" y="4698257"/>
              <a:ext cx="290634" cy="290635"/>
            </a:xfrm>
            <a:prstGeom prst="rect">
              <a:avLst/>
            </a:prstGeom>
          </p:spPr>
        </p:pic>
        <p:pic>
          <p:nvPicPr>
            <p:cNvPr id="82" name="Content Placeholder 6" descr="Man">
              <a:extLst>
                <a:ext uri="{FF2B5EF4-FFF2-40B4-BE49-F238E27FC236}">
                  <a16:creationId xmlns:a16="http://schemas.microsoft.com/office/drawing/2014/main" id="{1B7C1968-DD24-447D-B3FF-2B7DCE8AB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3465" y="4698256"/>
              <a:ext cx="290634" cy="290635"/>
            </a:xfrm>
            <a:prstGeom prst="rect">
              <a:avLst/>
            </a:prstGeom>
          </p:spPr>
        </p:pic>
        <p:pic>
          <p:nvPicPr>
            <p:cNvPr id="83" name="Content Placeholder 6" descr="Man">
              <a:extLst>
                <a:ext uri="{FF2B5EF4-FFF2-40B4-BE49-F238E27FC236}">
                  <a16:creationId xmlns:a16="http://schemas.microsoft.com/office/drawing/2014/main" id="{582807BA-33EC-43C2-BE61-1D3A97BA6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24099" y="4698255"/>
              <a:ext cx="290634" cy="290635"/>
            </a:xfrm>
            <a:prstGeom prst="rect">
              <a:avLst/>
            </a:prstGeom>
          </p:spPr>
        </p:pic>
        <p:pic>
          <p:nvPicPr>
            <p:cNvPr id="84" name="Content Placeholder 6" descr="Man">
              <a:extLst>
                <a:ext uri="{FF2B5EF4-FFF2-40B4-BE49-F238E27FC236}">
                  <a16:creationId xmlns:a16="http://schemas.microsoft.com/office/drawing/2014/main" id="{EB8AA9D8-BB9F-49CE-B9F6-C7174DD3A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14733" y="4698254"/>
              <a:ext cx="290634" cy="290635"/>
            </a:xfrm>
            <a:prstGeom prst="rect">
              <a:avLst/>
            </a:prstGeom>
          </p:spPr>
        </p:pic>
        <p:pic>
          <p:nvPicPr>
            <p:cNvPr id="85" name="Content Placeholder 6" descr="Man">
              <a:extLst>
                <a:ext uri="{FF2B5EF4-FFF2-40B4-BE49-F238E27FC236}">
                  <a16:creationId xmlns:a16="http://schemas.microsoft.com/office/drawing/2014/main" id="{E839DEB8-75DE-4B71-9D5C-5EEA03C36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05367" y="4698253"/>
              <a:ext cx="290634" cy="290635"/>
            </a:xfrm>
            <a:prstGeom prst="rect">
              <a:avLst/>
            </a:prstGeom>
          </p:spPr>
        </p:pic>
        <p:pic>
          <p:nvPicPr>
            <p:cNvPr id="86" name="Content Placeholder 6" descr="Man">
              <a:extLst>
                <a:ext uri="{FF2B5EF4-FFF2-40B4-BE49-F238E27FC236}">
                  <a16:creationId xmlns:a16="http://schemas.microsoft.com/office/drawing/2014/main" id="{042011D6-1B50-4056-BC4B-C7D3E3A7C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96001" y="4698252"/>
              <a:ext cx="290634" cy="290635"/>
            </a:xfrm>
            <a:prstGeom prst="rect">
              <a:avLst/>
            </a:prstGeom>
          </p:spPr>
        </p:pic>
        <p:pic>
          <p:nvPicPr>
            <p:cNvPr id="87" name="Content Placeholder 6" descr="Man">
              <a:extLst>
                <a:ext uri="{FF2B5EF4-FFF2-40B4-BE49-F238E27FC236}">
                  <a16:creationId xmlns:a16="http://schemas.microsoft.com/office/drawing/2014/main" id="{94D66620-0ACF-4AE8-95BA-036EC7C5C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86635" y="4698251"/>
              <a:ext cx="290634" cy="290635"/>
            </a:xfrm>
            <a:prstGeom prst="rect">
              <a:avLst/>
            </a:prstGeom>
          </p:spPr>
        </p:pic>
        <p:pic>
          <p:nvPicPr>
            <p:cNvPr id="88" name="Content Placeholder 6" descr="Man">
              <a:extLst>
                <a:ext uri="{FF2B5EF4-FFF2-40B4-BE49-F238E27FC236}">
                  <a16:creationId xmlns:a16="http://schemas.microsoft.com/office/drawing/2014/main" id="{0C929595-06D6-433E-A9CE-A14D7523C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77269" y="4698250"/>
              <a:ext cx="290634" cy="29063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3F6BCBA-D3AE-46DD-9E64-FEF9A007FDD0}"/>
                  </a:ext>
                </a:extLst>
              </p:cNvPr>
              <p:cNvSpPr txBox="1"/>
              <p:nvPr/>
            </p:nvSpPr>
            <p:spPr>
              <a:xfrm>
                <a:off x="5374724" y="3075504"/>
                <a:ext cx="370883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=2  ⇒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3F6BCBA-D3AE-46DD-9E64-FEF9A007F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24" y="3075504"/>
                <a:ext cx="3708836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334C81E-3E29-44D3-B9D1-24E43C792911}"/>
                  </a:ext>
                </a:extLst>
              </p:cNvPr>
              <p:cNvSpPr txBox="1"/>
              <p:nvPr/>
            </p:nvSpPr>
            <p:spPr>
              <a:xfrm>
                <a:off x="5353313" y="4525495"/>
                <a:ext cx="3538918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  ⇒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334C81E-3E29-44D3-B9D1-24E43C792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313" y="4525495"/>
                <a:ext cx="3538918" cy="6190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5410A6-53ED-45A8-8FDB-2DE82BE9E3C3}"/>
                  </a:ext>
                </a:extLst>
              </p:cNvPr>
              <p:cNvSpPr txBox="1"/>
              <p:nvPr/>
            </p:nvSpPr>
            <p:spPr>
              <a:xfrm>
                <a:off x="486097" y="3018683"/>
                <a:ext cx="839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5410A6-53ED-45A8-8FDB-2DE82BE9E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97" y="3018683"/>
                <a:ext cx="83952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5E3D787-D501-46C1-A524-1CD6CFC0680D}"/>
              </a:ext>
            </a:extLst>
          </p:cNvPr>
          <p:cNvSpPr txBox="1"/>
          <p:nvPr/>
        </p:nvSpPr>
        <p:spPr>
          <a:xfrm>
            <a:off x="1366541" y="4284678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With replacement</a:t>
            </a:r>
          </a:p>
        </p:txBody>
      </p:sp>
    </p:spTree>
    <p:extLst>
      <p:ext uri="{BB962C8B-B14F-4D97-AF65-F5344CB8AC3E}">
        <p14:creationId xmlns:p14="http://schemas.microsoft.com/office/powerpoint/2010/main" val="291596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98" grpId="0"/>
      <p:bldP spid="100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7A9E-8692-4788-A0B4-F83FF6C3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Genetic Drift </a:t>
            </a:r>
            <a:br>
              <a:rPr lang="en-GB" dirty="0"/>
            </a:br>
            <a:r>
              <a:rPr lang="en-GB" dirty="0"/>
              <a:t>(Wright-Fisher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22F8D-724B-41E4-8989-981629999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No selection, no mutation</a:t>
            </a:r>
          </a:p>
        </p:txBody>
      </p:sp>
      <p:pic>
        <p:nvPicPr>
          <p:cNvPr id="27" name="Picture 2" descr="http://post.queensu.ca/~forsdyke/images/fisher01.gif">
            <a:extLst>
              <a:ext uri="{FF2B5EF4-FFF2-40B4-BE49-F238E27FC236}">
                <a16:creationId xmlns:a16="http://schemas.microsoft.com/office/drawing/2014/main" id="{58914D72-CA2A-43CC-B96A-EDED9512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21" y="563670"/>
            <a:ext cx="963752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3.gstatic.com/images?q=tbn:ANd9GcR902_K57oQAFhXgLwkmR0Dh1F3yTyKKhrdaJbowFn4U5wRAkYWxg">
            <a:extLst>
              <a:ext uri="{FF2B5EF4-FFF2-40B4-BE49-F238E27FC236}">
                <a16:creationId xmlns:a16="http://schemas.microsoft.com/office/drawing/2014/main" id="{EB11E4C6-9C7D-4547-9480-7BF8AEB4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21" y="563567"/>
            <a:ext cx="1004205" cy="12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25EE104-DE09-4DF7-BF47-99B91772F31B}"/>
              </a:ext>
            </a:extLst>
          </p:cNvPr>
          <p:cNvSpPr txBox="1"/>
          <p:nvPr/>
        </p:nvSpPr>
        <p:spPr>
          <a:xfrm>
            <a:off x="6253700" y="1861781"/>
            <a:ext cx="12057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Sewall Wright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C9CBC2-8655-43DB-8775-B5347C6AE025}"/>
              </a:ext>
            </a:extLst>
          </p:cNvPr>
          <p:cNvSpPr txBox="1"/>
          <p:nvPr/>
        </p:nvSpPr>
        <p:spPr>
          <a:xfrm>
            <a:off x="7442540" y="1828440"/>
            <a:ext cx="11929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Ronald Fisher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6EF93B-9487-42A0-BBA4-62DF4C940BA9}"/>
              </a:ext>
            </a:extLst>
          </p:cNvPr>
          <p:cNvGrpSpPr/>
          <p:nvPr/>
        </p:nvGrpSpPr>
        <p:grpSpPr>
          <a:xfrm>
            <a:off x="4669372" y="2824145"/>
            <a:ext cx="4236148" cy="4026833"/>
            <a:chOff x="4669372" y="2824145"/>
            <a:chExt cx="4236148" cy="402683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693DBB1-D314-455B-9367-B4C051B19E1D}"/>
                </a:ext>
              </a:extLst>
            </p:cNvPr>
            <p:cNvGrpSpPr/>
            <p:nvPr/>
          </p:nvGrpSpPr>
          <p:grpSpPr>
            <a:xfrm>
              <a:off x="4669372" y="2824145"/>
              <a:ext cx="4236148" cy="4026833"/>
              <a:chOff x="4669372" y="2824145"/>
              <a:chExt cx="4236148" cy="402683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4E628F1-FD5E-44D1-87A8-CA3C15A029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4790" y="2985574"/>
                <a:ext cx="4180730" cy="363243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08ECB74-54F7-4EB0-8816-A9E14ABCD5E4}"/>
                      </a:ext>
                    </a:extLst>
                  </p:cNvPr>
                  <p:cNvSpPr txBox="1"/>
                  <p:nvPr/>
                </p:nvSpPr>
                <p:spPr>
                  <a:xfrm>
                    <a:off x="6406040" y="2824145"/>
                    <a:ext cx="96776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=12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08ECB74-54F7-4EB0-8816-A9E14ABCD5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06040" y="2824145"/>
                    <a:ext cx="96776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DF3B0E97-5744-4105-9087-57745F9AEAA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206841" y="4593306"/>
                    <a:ext cx="12943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DF3B0E97-5744-4105-9087-57745F9AEA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206841" y="4593306"/>
                    <a:ext cx="129439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E15F7464-EE73-44AE-9CFC-F146F8982AF2}"/>
                      </a:ext>
                    </a:extLst>
                  </p:cNvPr>
                  <p:cNvSpPr/>
                  <p:nvPr/>
                </p:nvSpPr>
                <p:spPr>
                  <a:xfrm>
                    <a:off x="5984527" y="6481646"/>
                    <a:ext cx="88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=4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E15F7464-EE73-44AE-9CFC-F146F8982AF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4527" y="6481646"/>
                    <a:ext cx="88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986B8ED1-F0EF-4FEE-BF92-1D192667631B}"/>
                      </a:ext>
                    </a:extLst>
                  </p:cNvPr>
                  <p:cNvSpPr/>
                  <p:nvPr/>
                </p:nvSpPr>
                <p:spPr>
                  <a:xfrm>
                    <a:off x="7928031" y="6294330"/>
                    <a:ext cx="67640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986B8ED1-F0EF-4FEE-BF92-1D192667631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8031" y="6294330"/>
                    <a:ext cx="67640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F25886C-D0AD-483F-BC44-4693BFC4DA96}"/>
                </a:ext>
              </a:extLst>
            </p:cNvPr>
            <p:cNvCxnSpPr/>
            <p:nvPr/>
          </p:nvCxnSpPr>
          <p:spPr>
            <a:xfrm flipV="1">
              <a:off x="6435446" y="6367346"/>
              <a:ext cx="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9CA3F45-8DA8-4FD4-BDB5-B8A3567841E7}"/>
                  </a:ext>
                </a:extLst>
              </p:cNvPr>
              <p:cNvSpPr txBox="1"/>
              <p:nvPr/>
            </p:nvSpPr>
            <p:spPr>
              <a:xfrm>
                <a:off x="6771918" y="4259009"/>
                <a:ext cx="17099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=6|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=4)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9CA3F45-8DA8-4FD4-BDB5-B8A356784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918" y="4259009"/>
                <a:ext cx="1709955" cy="307777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7DA4E32-85E7-494F-BBD9-E1B09D1140A7}"/>
              </a:ext>
            </a:extLst>
          </p:cNvPr>
          <p:cNvCxnSpPr/>
          <p:nvPr/>
        </p:nvCxnSpPr>
        <p:spPr>
          <a:xfrm flipH="1">
            <a:off x="6938963" y="4622725"/>
            <a:ext cx="453063" cy="23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C6832B-E04C-49CA-9DBF-6C26BD55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388207" y="2520645"/>
            <a:ext cx="2098976" cy="929857"/>
            <a:chOff x="2212298" y="2512300"/>
            <a:chExt cx="4719404" cy="209071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60D213E-625A-4F09-9ACD-BFB7A6FA48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12298" y="2512300"/>
              <a:ext cx="4719404" cy="2090719"/>
              <a:chOff x="1858696" y="2445621"/>
              <a:chExt cx="5686029" cy="2518939"/>
            </a:xfrm>
          </p:grpSpPr>
          <p:sp>
            <p:nvSpPr>
              <p:cNvPr id="67" name="Freeform 3">
                <a:extLst>
                  <a:ext uri="{FF2B5EF4-FFF2-40B4-BE49-F238E27FC236}">
                    <a16:creationId xmlns:a16="http://schemas.microsoft.com/office/drawing/2014/main" id="{53A755F0-C22B-41A4-B6A6-3FD80A88EEFA}"/>
                  </a:ext>
                </a:extLst>
              </p:cNvPr>
              <p:cNvSpPr/>
              <p:nvPr/>
            </p:nvSpPr>
            <p:spPr bwMode="auto">
              <a:xfrm>
                <a:off x="1858696" y="2471958"/>
                <a:ext cx="1939529" cy="2492602"/>
              </a:xfrm>
              <a:custGeom>
                <a:avLst/>
                <a:gdLst>
                  <a:gd name="connsiteX0" fmla="*/ 127266 w 1939529"/>
                  <a:gd name="connsiteY0" fmla="*/ 180755 h 2492602"/>
                  <a:gd name="connsiteX1" fmla="*/ 324116 w 1939529"/>
                  <a:gd name="connsiteY1" fmla="*/ 47405 h 2492602"/>
                  <a:gd name="connsiteX2" fmla="*/ 559066 w 1939529"/>
                  <a:gd name="connsiteY2" fmla="*/ 123605 h 2492602"/>
                  <a:gd name="connsiteX3" fmla="*/ 578116 w 1939529"/>
                  <a:gd name="connsiteY3" fmla="*/ 625255 h 2492602"/>
                  <a:gd name="connsiteX4" fmla="*/ 203466 w 1939529"/>
                  <a:gd name="connsiteY4" fmla="*/ 1057055 h 2492602"/>
                  <a:gd name="connsiteX5" fmla="*/ 266 w 1939529"/>
                  <a:gd name="connsiteY5" fmla="*/ 1704755 h 2492602"/>
                  <a:gd name="connsiteX6" fmla="*/ 171716 w 1939529"/>
                  <a:gd name="connsiteY6" fmla="*/ 2181005 h 2492602"/>
                  <a:gd name="connsiteX7" fmla="*/ 616216 w 1939529"/>
                  <a:gd name="connsiteY7" fmla="*/ 2435005 h 2492602"/>
                  <a:gd name="connsiteX8" fmla="*/ 1124216 w 1939529"/>
                  <a:gd name="connsiteY8" fmla="*/ 2485805 h 2492602"/>
                  <a:gd name="connsiteX9" fmla="*/ 1524266 w 1939529"/>
                  <a:gd name="connsiteY9" fmla="*/ 2327055 h 2492602"/>
                  <a:gd name="connsiteX10" fmla="*/ 1854466 w 1939529"/>
                  <a:gd name="connsiteY10" fmla="*/ 1996855 h 2492602"/>
                  <a:gd name="connsiteX11" fmla="*/ 1930666 w 1939529"/>
                  <a:gd name="connsiteY11" fmla="*/ 1425355 h 2492602"/>
                  <a:gd name="connsiteX12" fmla="*/ 1695716 w 1939529"/>
                  <a:gd name="connsiteY12" fmla="*/ 917355 h 2492602"/>
                  <a:gd name="connsiteX13" fmla="*/ 1352816 w 1939529"/>
                  <a:gd name="connsiteY13" fmla="*/ 676055 h 2492602"/>
                  <a:gd name="connsiteX14" fmla="*/ 1149616 w 1939529"/>
                  <a:gd name="connsiteY14" fmla="*/ 574455 h 2492602"/>
                  <a:gd name="connsiteX15" fmla="*/ 1092466 w 1939529"/>
                  <a:gd name="connsiteY15" fmla="*/ 250605 h 2492602"/>
                  <a:gd name="connsiteX16" fmla="*/ 1194066 w 1939529"/>
                  <a:gd name="connsiteY16" fmla="*/ 9305 h 2492602"/>
                  <a:gd name="connsiteX17" fmla="*/ 1352816 w 1939529"/>
                  <a:gd name="connsiteY17" fmla="*/ 72805 h 249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9529" h="2492602">
                    <a:moveTo>
                      <a:pt x="127266" y="180755"/>
                    </a:moveTo>
                    <a:cubicBezTo>
                      <a:pt x="189707" y="118842"/>
                      <a:pt x="252149" y="56930"/>
                      <a:pt x="324116" y="47405"/>
                    </a:cubicBezTo>
                    <a:cubicBezTo>
                      <a:pt x="396083" y="37880"/>
                      <a:pt x="516733" y="27297"/>
                      <a:pt x="559066" y="123605"/>
                    </a:cubicBezTo>
                    <a:cubicBezTo>
                      <a:pt x="601399" y="219913"/>
                      <a:pt x="637383" y="469680"/>
                      <a:pt x="578116" y="625255"/>
                    </a:cubicBezTo>
                    <a:cubicBezTo>
                      <a:pt x="518849" y="780830"/>
                      <a:pt x="299774" y="877138"/>
                      <a:pt x="203466" y="1057055"/>
                    </a:cubicBezTo>
                    <a:cubicBezTo>
                      <a:pt x="107158" y="1236972"/>
                      <a:pt x="5558" y="1517430"/>
                      <a:pt x="266" y="1704755"/>
                    </a:cubicBezTo>
                    <a:cubicBezTo>
                      <a:pt x="-5026" y="1892080"/>
                      <a:pt x="69058" y="2059297"/>
                      <a:pt x="171716" y="2181005"/>
                    </a:cubicBezTo>
                    <a:cubicBezTo>
                      <a:pt x="274374" y="2302713"/>
                      <a:pt x="457466" y="2384205"/>
                      <a:pt x="616216" y="2435005"/>
                    </a:cubicBezTo>
                    <a:cubicBezTo>
                      <a:pt x="774966" y="2485805"/>
                      <a:pt x="972874" y="2503797"/>
                      <a:pt x="1124216" y="2485805"/>
                    </a:cubicBezTo>
                    <a:cubicBezTo>
                      <a:pt x="1275558" y="2467813"/>
                      <a:pt x="1402558" y="2408547"/>
                      <a:pt x="1524266" y="2327055"/>
                    </a:cubicBezTo>
                    <a:cubicBezTo>
                      <a:pt x="1645974" y="2245563"/>
                      <a:pt x="1786733" y="2147138"/>
                      <a:pt x="1854466" y="1996855"/>
                    </a:cubicBezTo>
                    <a:cubicBezTo>
                      <a:pt x="1922199" y="1846572"/>
                      <a:pt x="1957124" y="1605272"/>
                      <a:pt x="1930666" y="1425355"/>
                    </a:cubicBezTo>
                    <a:cubicBezTo>
                      <a:pt x="1904208" y="1245438"/>
                      <a:pt x="1792024" y="1042238"/>
                      <a:pt x="1695716" y="917355"/>
                    </a:cubicBezTo>
                    <a:cubicBezTo>
                      <a:pt x="1599408" y="792472"/>
                      <a:pt x="1443833" y="733205"/>
                      <a:pt x="1352816" y="676055"/>
                    </a:cubicBezTo>
                    <a:cubicBezTo>
                      <a:pt x="1261799" y="618905"/>
                      <a:pt x="1193008" y="645363"/>
                      <a:pt x="1149616" y="574455"/>
                    </a:cubicBezTo>
                    <a:cubicBezTo>
                      <a:pt x="1106224" y="503547"/>
                      <a:pt x="1085058" y="344797"/>
                      <a:pt x="1092466" y="250605"/>
                    </a:cubicBezTo>
                    <a:cubicBezTo>
                      <a:pt x="1099874" y="156413"/>
                      <a:pt x="1150674" y="38938"/>
                      <a:pt x="1194066" y="9305"/>
                    </a:cubicBezTo>
                    <a:cubicBezTo>
                      <a:pt x="1237458" y="-20328"/>
                      <a:pt x="1295137" y="26238"/>
                      <a:pt x="1352816" y="72805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Gill Sans MT" pitchFamily="34" charset="0"/>
                  <a:cs typeface="Arial" pitchFamily="34" charset="0"/>
                </a:endParaRPr>
              </a:p>
            </p:txBody>
          </p:sp>
          <p:sp>
            <p:nvSpPr>
              <p:cNvPr id="68" name="Freeform 44">
                <a:extLst>
                  <a:ext uri="{FF2B5EF4-FFF2-40B4-BE49-F238E27FC236}">
                    <a16:creationId xmlns:a16="http://schemas.microsoft.com/office/drawing/2014/main" id="{D5D85E65-6208-4A08-9330-8DDCA31F3163}"/>
                  </a:ext>
                </a:extLst>
              </p:cNvPr>
              <p:cNvSpPr/>
              <p:nvPr/>
            </p:nvSpPr>
            <p:spPr bwMode="auto">
              <a:xfrm>
                <a:off x="5605196" y="2445621"/>
                <a:ext cx="1939529" cy="2492602"/>
              </a:xfrm>
              <a:custGeom>
                <a:avLst/>
                <a:gdLst>
                  <a:gd name="connsiteX0" fmla="*/ 127266 w 1939529"/>
                  <a:gd name="connsiteY0" fmla="*/ 180755 h 2492602"/>
                  <a:gd name="connsiteX1" fmla="*/ 324116 w 1939529"/>
                  <a:gd name="connsiteY1" fmla="*/ 47405 h 2492602"/>
                  <a:gd name="connsiteX2" fmla="*/ 559066 w 1939529"/>
                  <a:gd name="connsiteY2" fmla="*/ 123605 h 2492602"/>
                  <a:gd name="connsiteX3" fmla="*/ 578116 w 1939529"/>
                  <a:gd name="connsiteY3" fmla="*/ 625255 h 2492602"/>
                  <a:gd name="connsiteX4" fmla="*/ 203466 w 1939529"/>
                  <a:gd name="connsiteY4" fmla="*/ 1057055 h 2492602"/>
                  <a:gd name="connsiteX5" fmla="*/ 266 w 1939529"/>
                  <a:gd name="connsiteY5" fmla="*/ 1704755 h 2492602"/>
                  <a:gd name="connsiteX6" fmla="*/ 171716 w 1939529"/>
                  <a:gd name="connsiteY6" fmla="*/ 2181005 h 2492602"/>
                  <a:gd name="connsiteX7" fmla="*/ 616216 w 1939529"/>
                  <a:gd name="connsiteY7" fmla="*/ 2435005 h 2492602"/>
                  <a:gd name="connsiteX8" fmla="*/ 1124216 w 1939529"/>
                  <a:gd name="connsiteY8" fmla="*/ 2485805 h 2492602"/>
                  <a:gd name="connsiteX9" fmla="*/ 1524266 w 1939529"/>
                  <a:gd name="connsiteY9" fmla="*/ 2327055 h 2492602"/>
                  <a:gd name="connsiteX10" fmla="*/ 1854466 w 1939529"/>
                  <a:gd name="connsiteY10" fmla="*/ 1996855 h 2492602"/>
                  <a:gd name="connsiteX11" fmla="*/ 1930666 w 1939529"/>
                  <a:gd name="connsiteY11" fmla="*/ 1425355 h 2492602"/>
                  <a:gd name="connsiteX12" fmla="*/ 1695716 w 1939529"/>
                  <a:gd name="connsiteY12" fmla="*/ 917355 h 2492602"/>
                  <a:gd name="connsiteX13" fmla="*/ 1352816 w 1939529"/>
                  <a:gd name="connsiteY13" fmla="*/ 676055 h 2492602"/>
                  <a:gd name="connsiteX14" fmla="*/ 1149616 w 1939529"/>
                  <a:gd name="connsiteY14" fmla="*/ 574455 h 2492602"/>
                  <a:gd name="connsiteX15" fmla="*/ 1092466 w 1939529"/>
                  <a:gd name="connsiteY15" fmla="*/ 250605 h 2492602"/>
                  <a:gd name="connsiteX16" fmla="*/ 1194066 w 1939529"/>
                  <a:gd name="connsiteY16" fmla="*/ 9305 h 2492602"/>
                  <a:gd name="connsiteX17" fmla="*/ 1352816 w 1939529"/>
                  <a:gd name="connsiteY17" fmla="*/ 72805 h 249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9529" h="2492602">
                    <a:moveTo>
                      <a:pt x="127266" y="180755"/>
                    </a:moveTo>
                    <a:cubicBezTo>
                      <a:pt x="189707" y="118842"/>
                      <a:pt x="252149" y="56930"/>
                      <a:pt x="324116" y="47405"/>
                    </a:cubicBezTo>
                    <a:cubicBezTo>
                      <a:pt x="396083" y="37880"/>
                      <a:pt x="516733" y="27297"/>
                      <a:pt x="559066" y="123605"/>
                    </a:cubicBezTo>
                    <a:cubicBezTo>
                      <a:pt x="601399" y="219913"/>
                      <a:pt x="637383" y="469680"/>
                      <a:pt x="578116" y="625255"/>
                    </a:cubicBezTo>
                    <a:cubicBezTo>
                      <a:pt x="518849" y="780830"/>
                      <a:pt x="299774" y="877138"/>
                      <a:pt x="203466" y="1057055"/>
                    </a:cubicBezTo>
                    <a:cubicBezTo>
                      <a:pt x="107158" y="1236972"/>
                      <a:pt x="5558" y="1517430"/>
                      <a:pt x="266" y="1704755"/>
                    </a:cubicBezTo>
                    <a:cubicBezTo>
                      <a:pt x="-5026" y="1892080"/>
                      <a:pt x="69058" y="2059297"/>
                      <a:pt x="171716" y="2181005"/>
                    </a:cubicBezTo>
                    <a:cubicBezTo>
                      <a:pt x="274374" y="2302713"/>
                      <a:pt x="457466" y="2384205"/>
                      <a:pt x="616216" y="2435005"/>
                    </a:cubicBezTo>
                    <a:cubicBezTo>
                      <a:pt x="774966" y="2485805"/>
                      <a:pt x="972874" y="2503797"/>
                      <a:pt x="1124216" y="2485805"/>
                    </a:cubicBezTo>
                    <a:cubicBezTo>
                      <a:pt x="1275558" y="2467813"/>
                      <a:pt x="1402558" y="2408547"/>
                      <a:pt x="1524266" y="2327055"/>
                    </a:cubicBezTo>
                    <a:cubicBezTo>
                      <a:pt x="1645974" y="2245563"/>
                      <a:pt x="1786733" y="2147138"/>
                      <a:pt x="1854466" y="1996855"/>
                    </a:cubicBezTo>
                    <a:cubicBezTo>
                      <a:pt x="1922199" y="1846572"/>
                      <a:pt x="1957124" y="1605272"/>
                      <a:pt x="1930666" y="1425355"/>
                    </a:cubicBezTo>
                    <a:cubicBezTo>
                      <a:pt x="1904208" y="1245438"/>
                      <a:pt x="1792024" y="1042238"/>
                      <a:pt x="1695716" y="917355"/>
                    </a:cubicBezTo>
                    <a:cubicBezTo>
                      <a:pt x="1599408" y="792472"/>
                      <a:pt x="1443833" y="733205"/>
                      <a:pt x="1352816" y="676055"/>
                    </a:cubicBezTo>
                    <a:cubicBezTo>
                      <a:pt x="1261799" y="618905"/>
                      <a:pt x="1193008" y="645363"/>
                      <a:pt x="1149616" y="574455"/>
                    </a:cubicBezTo>
                    <a:cubicBezTo>
                      <a:pt x="1106224" y="503547"/>
                      <a:pt x="1085058" y="344797"/>
                      <a:pt x="1092466" y="250605"/>
                    </a:cubicBezTo>
                    <a:cubicBezTo>
                      <a:pt x="1099874" y="156413"/>
                      <a:pt x="1150674" y="38938"/>
                      <a:pt x="1194066" y="9305"/>
                    </a:cubicBezTo>
                    <a:cubicBezTo>
                      <a:pt x="1237458" y="-20328"/>
                      <a:pt x="1295137" y="26238"/>
                      <a:pt x="1352816" y="72805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Gill Sans MT" pitchFamily="34" charset="0"/>
                  <a:cs typeface="Arial" pitchFamily="34" charset="0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E36BF50E-9384-41F6-B48E-E3EB28014AC3}"/>
                  </a:ext>
                </a:extLst>
              </p:cNvPr>
              <p:cNvCxnSpPr/>
              <p:nvPr/>
            </p:nvCxnSpPr>
            <p:spPr bwMode="auto">
              <a:xfrm>
                <a:off x="4068762" y="3719513"/>
                <a:ext cx="122555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pic>
            <p:nvPicPr>
              <p:cNvPr id="70" name="Content Placeholder 6" descr="Man">
                <a:extLst>
                  <a:ext uri="{FF2B5EF4-FFF2-40B4-BE49-F238E27FC236}">
                    <a16:creationId xmlns:a16="http://schemas.microsoft.com/office/drawing/2014/main" id="{27269D09-FDE9-4067-BD31-A46CAAC7A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2626828">
                <a:off x="2807912" y="4045078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1" name="Content Placeholder 6" descr="Man">
                <a:extLst>
                  <a:ext uri="{FF2B5EF4-FFF2-40B4-BE49-F238E27FC236}">
                    <a16:creationId xmlns:a16="http://schemas.microsoft.com/office/drawing/2014/main" id="{213E7DC4-3348-43C3-9D37-6B3934584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5320404">
                <a:off x="2608957" y="3695600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2" name="Content Placeholder 6" descr="Man">
                <a:extLst>
                  <a:ext uri="{FF2B5EF4-FFF2-40B4-BE49-F238E27FC236}">
                    <a16:creationId xmlns:a16="http://schemas.microsoft.com/office/drawing/2014/main" id="{68639C31-8E72-43BF-96D6-CBA34367A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8594672">
                <a:off x="1879818" y="4026558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3" name="Content Placeholder 6" descr="Man">
                <a:extLst>
                  <a:ext uri="{FF2B5EF4-FFF2-40B4-BE49-F238E27FC236}">
                    <a16:creationId xmlns:a16="http://schemas.microsoft.com/office/drawing/2014/main" id="{5CE4B3D1-F9FD-43A5-B005-C59C44D03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4685977">
                <a:off x="2688606" y="3338513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4" name="Content Placeholder 6" descr="Man">
                <a:extLst>
                  <a:ext uri="{FF2B5EF4-FFF2-40B4-BE49-F238E27FC236}">
                    <a16:creationId xmlns:a16="http://schemas.microsoft.com/office/drawing/2014/main" id="{A01574BD-C23E-41C1-BC77-CF2C306DF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2022034">
                <a:off x="2386858" y="4113723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5" name="Content Placeholder 6" descr="Man">
                <a:extLst>
                  <a:ext uri="{FF2B5EF4-FFF2-40B4-BE49-F238E27FC236}">
                    <a16:creationId xmlns:a16="http://schemas.microsoft.com/office/drawing/2014/main" id="{4129E674-1D88-4F31-B354-A8BA278FC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1901476">
                <a:off x="2223664" y="311881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6" name="Content Placeholder 6" descr="Man">
                <a:extLst>
                  <a:ext uri="{FF2B5EF4-FFF2-40B4-BE49-F238E27FC236}">
                    <a16:creationId xmlns:a16="http://schemas.microsoft.com/office/drawing/2014/main" id="{CDB11F51-793D-4C5A-BEB0-0CE2E5D3A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9418768">
                <a:off x="2649324" y="301128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7" name="Content Placeholder 6" descr="Man">
                <a:extLst>
                  <a:ext uri="{FF2B5EF4-FFF2-40B4-BE49-F238E27FC236}">
                    <a16:creationId xmlns:a16="http://schemas.microsoft.com/office/drawing/2014/main" id="{CB4D03B2-7E23-4DCC-87C2-0893206A4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8129241">
                <a:off x="1972605" y="363755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8" name="Content Placeholder 6" descr="Man">
                <a:extLst>
                  <a:ext uri="{FF2B5EF4-FFF2-40B4-BE49-F238E27FC236}">
                    <a16:creationId xmlns:a16="http://schemas.microsoft.com/office/drawing/2014/main" id="{B2B34502-03D6-419C-8BA1-88045E2ED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2626828">
                <a:off x="6616359" y="400004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9" name="Content Placeholder 6" descr="Man">
                <a:extLst>
                  <a:ext uri="{FF2B5EF4-FFF2-40B4-BE49-F238E27FC236}">
                    <a16:creationId xmlns:a16="http://schemas.microsoft.com/office/drawing/2014/main" id="{E5FAFBD1-B100-4456-888A-C925DE29C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5320404">
                <a:off x="6417404" y="365056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0" name="Content Placeholder 6" descr="Man">
                <a:extLst>
                  <a:ext uri="{FF2B5EF4-FFF2-40B4-BE49-F238E27FC236}">
                    <a16:creationId xmlns:a16="http://schemas.microsoft.com/office/drawing/2014/main" id="{9ACA8B7B-505D-4170-80BD-86ED71B7F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8594672">
                <a:off x="5688265" y="398152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1" name="Content Placeholder 6" descr="Man">
                <a:extLst>
                  <a:ext uri="{FF2B5EF4-FFF2-40B4-BE49-F238E27FC236}">
                    <a16:creationId xmlns:a16="http://schemas.microsoft.com/office/drawing/2014/main" id="{A90814B7-2C34-4C3B-84B4-B3E118B97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4685977">
                <a:off x="6497053" y="3293477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2" name="Content Placeholder 6" descr="Man">
                <a:extLst>
                  <a:ext uri="{FF2B5EF4-FFF2-40B4-BE49-F238E27FC236}">
                    <a16:creationId xmlns:a16="http://schemas.microsoft.com/office/drawing/2014/main" id="{02610821-C4F8-4358-8794-71A36DB54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2022034">
                <a:off x="6195305" y="4068687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3" name="Content Placeholder 6" descr="Man">
                <a:extLst>
                  <a:ext uri="{FF2B5EF4-FFF2-40B4-BE49-F238E27FC236}">
                    <a16:creationId xmlns:a16="http://schemas.microsoft.com/office/drawing/2014/main" id="{E7E565EB-F2AD-4445-AC11-87BB92D96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1901476">
                <a:off x="6032111" y="3073776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4" name="Content Placeholder 6" descr="Man">
                <a:extLst>
                  <a:ext uri="{FF2B5EF4-FFF2-40B4-BE49-F238E27FC236}">
                    <a16:creationId xmlns:a16="http://schemas.microsoft.com/office/drawing/2014/main" id="{875B9E8B-611E-4E35-97C5-E1C14AE69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8129241">
                <a:off x="5781052" y="3592518"/>
                <a:ext cx="765753" cy="76575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850C80B-4BB8-4588-802B-0168C8987DCB}"/>
                    </a:ext>
                  </a:extLst>
                </p:cNvPr>
                <p:cNvSpPr txBox="1"/>
                <p:nvPr/>
              </p:nvSpPr>
              <p:spPr>
                <a:xfrm>
                  <a:off x="4146673" y="2725919"/>
                  <a:ext cx="362294" cy="692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850C80B-4BB8-4588-802B-0168C8987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6673" y="2725919"/>
                  <a:ext cx="362294" cy="692015"/>
                </a:xfrm>
                <a:prstGeom prst="rect">
                  <a:avLst/>
                </a:prstGeom>
                <a:blipFill>
                  <a:blip r:embed="rId14"/>
                  <a:stretch>
                    <a:fillRect r="-6923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039567-55A4-4E8D-9AB8-370E077388D0}"/>
                  </a:ext>
                </a:extLst>
              </p:cNvPr>
              <p:cNvSpPr txBox="1"/>
              <p:nvPr/>
            </p:nvSpPr>
            <p:spPr>
              <a:xfrm>
                <a:off x="346613" y="3962970"/>
                <a:ext cx="4225387" cy="694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039567-55A4-4E8D-9AB8-370E07738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13" y="3962970"/>
                <a:ext cx="4225387" cy="6942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72423B-B9A6-4D0C-8038-DD9D36F7E391}"/>
                  </a:ext>
                </a:extLst>
              </p:cNvPr>
              <p:cNvSpPr txBox="1"/>
              <p:nvPr/>
            </p:nvSpPr>
            <p:spPr>
              <a:xfrm>
                <a:off x="1807158" y="4957827"/>
                <a:ext cx="12327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⟩=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72423B-B9A6-4D0C-8038-DD9D36F7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158" y="4957827"/>
                <a:ext cx="1232710" cy="338554"/>
              </a:xfrm>
              <a:prstGeom prst="rect">
                <a:avLst/>
              </a:prstGeom>
              <a:blipFill>
                <a:blip r:embed="rId1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3612A69-227A-45D9-BD6A-CBFAE38D66D6}"/>
              </a:ext>
            </a:extLst>
          </p:cNvPr>
          <p:cNvGrpSpPr/>
          <p:nvPr/>
        </p:nvGrpSpPr>
        <p:grpSpPr>
          <a:xfrm>
            <a:off x="1173571" y="5554857"/>
            <a:ext cx="2723433" cy="645561"/>
            <a:chOff x="1658965" y="5283292"/>
            <a:chExt cx="2723433" cy="6455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14C9DBF-6453-458F-AD66-DB7EE1C86BCF}"/>
                    </a:ext>
                  </a:extLst>
                </p:cNvPr>
                <p:cNvSpPr txBox="1"/>
                <p:nvPr/>
              </p:nvSpPr>
              <p:spPr>
                <a:xfrm>
                  <a:off x="1658965" y="5434710"/>
                  <a:ext cx="916982" cy="3427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⟨⟨</m:t>
                        </m:r>
                        <m:sSubSup>
                          <m:sSub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⟩⟩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14C9DBF-6453-458F-AD66-DB7EE1C86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65" y="5434710"/>
                  <a:ext cx="916982" cy="342723"/>
                </a:xfrm>
                <a:prstGeom prst="rect">
                  <a:avLst/>
                </a:prstGeom>
                <a:blipFill>
                  <a:blip r:embed="rId1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C9B2E06-C064-4560-A701-0C9BEC45FE9A}"/>
                    </a:ext>
                  </a:extLst>
                </p:cNvPr>
                <p:cNvSpPr txBox="1"/>
                <p:nvPr/>
              </p:nvSpPr>
              <p:spPr>
                <a:xfrm>
                  <a:off x="2486751" y="5283292"/>
                  <a:ext cx="1895647" cy="645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C9B2E06-C064-4560-A701-0C9BEC45F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751" y="5283292"/>
                  <a:ext cx="1895647" cy="64556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117D918-D3BF-4C3D-ADA8-8BD3E3032E10}"/>
              </a:ext>
            </a:extLst>
          </p:cNvPr>
          <p:cNvSpPr txBox="1"/>
          <p:nvPr/>
        </p:nvSpPr>
        <p:spPr>
          <a:xfrm>
            <a:off x="1545051" y="634512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Binomial distribution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FE7AC42-973E-4128-94E3-F03A344376D6}"/>
              </a:ext>
            </a:extLst>
          </p:cNvPr>
          <p:cNvCxnSpPr/>
          <p:nvPr/>
        </p:nvCxnSpPr>
        <p:spPr>
          <a:xfrm>
            <a:off x="5943600" y="5210175"/>
            <a:ext cx="995363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7FBE097-8F3D-443A-97BB-8BE1446C676B}"/>
                  </a:ext>
                </a:extLst>
              </p:cNvPr>
              <p:cNvSpPr txBox="1"/>
              <p:nvPr/>
            </p:nvSpPr>
            <p:spPr>
              <a:xfrm>
                <a:off x="6005074" y="5382802"/>
                <a:ext cx="851515" cy="4681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12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GB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ra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7FBE097-8F3D-443A-97BB-8BE1446C6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074" y="5382802"/>
                <a:ext cx="851515" cy="4681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06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86" grpId="0"/>
      <p:bldP spid="29" grpId="0"/>
      <p:bldP spid="4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5D1CD1F-A7CF-4DD1-A7D2-D158CEFFA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8" y="2902651"/>
            <a:ext cx="4338790" cy="37697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87A9E-8692-4788-A0B4-F83FF6C3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Genetic Drift </a:t>
            </a:r>
            <a:br>
              <a:rPr lang="en-GB" dirty="0"/>
            </a:br>
            <a:r>
              <a:rPr lang="en-GB" dirty="0"/>
              <a:t>(Wright-Fisher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22F8D-724B-41E4-8989-981629999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No selection, no mutation</a:t>
            </a:r>
          </a:p>
        </p:txBody>
      </p:sp>
      <p:pic>
        <p:nvPicPr>
          <p:cNvPr id="27" name="Picture 2" descr="http://post.queensu.ca/~forsdyke/images/fisher01.gif">
            <a:extLst>
              <a:ext uri="{FF2B5EF4-FFF2-40B4-BE49-F238E27FC236}">
                <a16:creationId xmlns:a16="http://schemas.microsoft.com/office/drawing/2014/main" id="{58914D72-CA2A-43CC-B96A-EDED9512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21" y="563670"/>
            <a:ext cx="963752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3.gstatic.com/images?q=tbn:ANd9GcR902_K57oQAFhXgLwkmR0Dh1F3yTyKKhrdaJbowFn4U5wRAkYWxg">
            <a:extLst>
              <a:ext uri="{FF2B5EF4-FFF2-40B4-BE49-F238E27FC236}">
                <a16:creationId xmlns:a16="http://schemas.microsoft.com/office/drawing/2014/main" id="{EB11E4C6-9C7D-4547-9480-7BF8AEB4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21" y="563567"/>
            <a:ext cx="1004205" cy="12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8ECB74-54F7-4EB0-8816-A9E14ABCD5E4}"/>
                  </a:ext>
                </a:extLst>
              </p:cNvPr>
              <p:cNvSpPr txBox="1"/>
              <p:nvPr/>
            </p:nvSpPr>
            <p:spPr>
              <a:xfrm>
                <a:off x="6406040" y="2824145"/>
                <a:ext cx="96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8ECB74-54F7-4EB0-8816-A9E14ABCD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40" y="2824145"/>
                <a:ext cx="9677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F3B0E97-5744-4105-9087-57745F9AEAA2}"/>
                  </a:ext>
                </a:extLst>
              </p:cNvPr>
              <p:cNvSpPr txBox="1"/>
              <p:nvPr/>
            </p:nvSpPr>
            <p:spPr>
              <a:xfrm rot="16200000">
                <a:off x="4218704" y="4593306"/>
                <a:ext cx="1270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F3B0E97-5744-4105-9087-57745F9AE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218704" y="4593306"/>
                <a:ext cx="1270669" cy="369332"/>
              </a:xfrm>
              <a:prstGeom prst="rect">
                <a:avLst/>
              </a:prstGeom>
              <a:blipFill>
                <a:blip r:embed="rId6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825EE104-DE09-4DF7-BF47-99B91772F31B}"/>
              </a:ext>
            </a:extLst>
          </p:cNvPr>
          <p:cNvSpPr txBox="1"/>
          <p:nvPr/>
        </p:nvSpPr>
        <p:spPr>
          <a:xfrm>
            <a:off x="6253700" y="1861781"/>
            <a:ext cx="12057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Sewall Wright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C9CBC2-8655-43DB-8775-B5347C6AE025}"/>
              </a:ext>
            </a:extLst>
          </p:cNvPr>
          <p:cNvSpPr txBox="1"/>
          <p:nvPr/>
        </p:nvSpPr>
        <p:spPr>
          <a:xfrm>
            <a:off x="7442540" y="1828440"/>
            <a:ext cx="11929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Ronald Fisher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15F7464-EE73-44AE-9CFC-F146F8982AF2}"/>
                  </a:ext>
                </a:extLst>
              </p:cNvPr>
              <p:cNvSpPr/>
              <p:nvPr/>
            </p:nvSpPr>
            <p:spPr>
              <a:xfrm>
                <a:off x="5984527" y="6481646"/>
                <a:ext cx="12448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/12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15F7464-EE73-44AE-9CFC-F146F8982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27" y="6481646"/>
                <a:ext cx="1244828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25886C-D0AD-483F-BC44-4693BFC4DA96}"/>
              </a:ext>
            </a:extLst>
          </p:cNvPr>
          <p:cNvCxnSpPr/>
          <p:nvPr/>
        </p:nvCxnSpPr>
        <p:spPr>
          <a:xfrm flipV="1">
            <a:off x="6435446" y="6367346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86B8ED1-F0EF-4FEE-BF92-1D192667631B}"/>
                  </a:ext>
                </a:extLst>
              </p:cNvPr>
              <p:cNvSpPr/>
              <p:nvPr/>
            </p:nvSpPr>
            <p:spPr>
              <a:xfrm>
                <a:off x="7928031" y="6294330"/>
                <a:ext cx="6764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86B8ED1-F0EF-4FEE-BF92-1D1926676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031" y="6294330"/>
                <a:ext cx="676404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9CA3F45-8DA8-4FD4-BDB5-B8A3567841E7}"/>
                  </a:ext>
                </a:extLst>
              </p:cNvPr>
              <p:cNvSpPr txBox="1"/>
              <p:nvPr/>
            </p:nvSpPr>
            <p:spPr>
              <a:xfrm>
                <a:off x="6771918" y="4259009"/>
                <a:ext cx="1938671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9CA3F45-8DA8-4FD4-BDB5-B8A356784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918" y="4259009"/>
                <a:ext cx="1938671" cy="495649"/>
              </a:xfrm>
              <a:prstGeom prst="rect">
                <a:avLst/>
              </a:prstGeom>
              <a:blipFill>
                <a:blip r:embed="rId9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7DA4E32-85E7-494F-BBD9-E1B09D1140A7}"/>
              </a:ext>
            </a:extLst>
          </p:cNvPr>
          <p:cNvCxnSpPr/>
          <p:nvPr/>
        </p:nvCxnSpPr>
        <p:spPr>
          <a:xfrm flipH="1">
            <a:off x="6938963" y="4622725"/>
            <a:ext cx="453063" cy="23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C6832B-E04C-49CA-9DBF-6C26BD55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388207" y="2520645"/>
            <a:ext cx="2098976" cy="929857"/>
            <a:chOff x="2212298" y="2512300"/>
            <a:chExt cx="4719404" cy="209071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60D213E-625A-4F09-9ACD-BFB7A6FA48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12298" y="2512300"/>
              <a:ext cx="4719404" cy="2090719"/>
              <a:chOff x="1858696" y="2445621"/>
              <a:chExt cx="5686029" cy="2518939"/>
            </a:xfrm>
          </p:grpSpPr>
          <p:sp>
            <p:nvSpPr>
              <p:cNvPr id="67" name="Freeform 3">
                <a:extLst>
                  <a:ext uri="{FF2B5EF4-FFF2-40B4-BE49-F238E27FC236}">
                    <a16:creationId xmlns:a16="http://schemas.microsoft.com/office/drawing/2014/main" id="{53A755F0-C22B-41A4-B6A6-3FD80A88EEFA}"/>
                  </a:ext>
                </a:extLst>
              </p:cNvPr>
              <p:cNvSpPr/>
              <p:nvPr/>
            </p:nvSpPr>
            <p:spPr bwMode="auto">
              <a:xfrm>
                <a:off x="1858696" y="2471958"/>
                <a:ext cx="1939529" cy="2492602"/>
              </a:xfrm>
              <a:custGeom>
                <a:avLst/>
                <a:gdLst>
                  <a:gd name="connsiteX0" fmla="*/ 127266 w 1939529"/>
                  <a:gd name="connsiteY0" fmla="*/ 180755 h 2492602"/>
                  <a:gd name="connsiteX1" fmla="*/ 324116 w 1939529"/>
                  <a:gd name="connsiteY1" fmla="*/ 47405 h 2492602"/>
                  <a:gd name="connsiteX2" fmla="*/ 559066 w 1939529"/>
                  <a:gd name="connsiteY2" fmla="*/ 123605 h 2492602"/>
                  <a:gd name="connsiteX3" fmla="*/ 578116 w 1939529"/>
                  <a:gd name="connsiteY3" fmla="*/ 625255 h 2492602"/>
                  <a:gd name="connsiteX4" fmla="*/ 203466 w 1939529"/>
                  <a:gd name="connsiteY4" fmla="*/ 1057055 h 2492602"/>
                  <a:gd name="connsiteX5" fmla="*/ 266 w 1939529"/>
                  <a:gd name="connsiteY5" fmla="*/ 1704755 h 2492602"/>
                  <a:gd name="connsiteX6" fmla="*/ 171716 w 1939529"/>
                  <a:gd name="connsiteY6" fmla="*/ 2181005 h 2492602"/>
                  <a:gd name="connsiteX7" fmla="*/ 616216 w 1939529"/>
                  <a:gd name="connsiteY7" fmla="*/ 2435005 h 2492602"/>
                  <a:gd name="connsiteX8" fmla="*/ 1124216 w 1939529"/>
                  <a:gd name="connsiteY8" fmla="*/ 2485805 h 2492602"/>
                  <a:gd name="connsiteX9" fmla="*/ 1524266 w 1939529"/>
                  <a:gd name="connsiteY9" fmla="*/ 2327055 h 2492602"/>
                  <a:gd name="connsiteX10" fmla="*/ 1854466 w 1939529"/>
                  <a:gd name="connsiteY10" fmla="*/ 1996855 h 2492602"/>
                  <a:gd name="connsiteX11" fmla="*/ 1930666 w 1939529"/>
                  <a:gd name="connsiteY11" fmla="*/ 1425355 h 2492602"/>
                  <a:gd name="connsiteX12" fmla="*/ 1695716 w 1939529"/>
                  <a:gd name="connsiteY12" fmla="*/ 917355 h 2492602"/>
                  <a:gd name="connsiteX13" fmla="*/ 1352816 w 1939529"/>
                  <a:gd name="connsiteY13" fmla="*/ 676055 h 2492602"/>
                  <a:gd name="connsiteX14" fmla="*/ 1149616 w 1939529"/>
                  <a:gd name="connsiteY14" fmla="*/ 574455 h 2492602"/>
                  <a:gd name="connsiteX15" fmla="*/ 1092466 w 1939529"/>
                  <a:gd name="connsiteY15" fmla="*/ 250605 h 2492602"/>
                  <a:gd name="connsiteX16" fmla="*/ 1194066 w 1939529"/>
                  <a:gd name="connsiteY16" fmla="*/ 9305 h 2492602"/>
                  <a:gd name="connsiteX17" fmla="*/ 1352816 w 1939529"/>
                  <a:gd name="connsiteY17" fmla="*/ 72805 h 249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9529" h="2492602">
                    <a:moveTo>
                      <a:pt x="127266" y="180755"/>
                    </a:moveTo>
                    <a:cubicBezTo>
                      <a:pt x="189707" y="118842"/>
                      <a:pt x="252149" y="56930"/>
                      <a:pt x="324116" y="47405"/>
                    </a:cubicBezTo>
                    <a:cubicBezTo>
                      <a:pt x="396083" y="37880"/>
                      <a:pt x="516733" y="27297"/>
                      <a:pt x="559066" y="123605"/>
                    </a:cubicBezTo>
                    <a:cubicBezTo>
                      <a:pt x="601399" y="219913"/>
                      <a:pt x="637383" y="469680"/>
                      <a:pt x="578116" y="625255"/>
                    </a:cubicBezTo>
                    <a:cubicBezTo>
                      <a:pt x="518849" y="780830"/>
                      <a:pt x="299774" y="877138"/>
                      <a:pt x="203466" y="1057055"/>
                    </a:cubicBezTo>
                    <a:cubicBezTo>
                      <a:pt x="107158" y="1236972"/>
                      <a:pt x="5558" y="1517430"/>
                      <a:pt x="266" y="1704755"/>
                    </a:cubicBezTo>
                    <a:cubicBezTo>
                      <a:pt x="-5026" y="1892080"/>
                      <a:pt x="69058" y="2059297"/>
                      <a:pt x="171716" y="2181005"/>
                    </a:cubicBezTo>
                    <a:cubicBezTo>
                      <a:pt x="274374" y="2302713"/>
                      <a:pt x="457466" y="2384205"/>
                      <a:pt x="616216" y="2435005"/>
                    </a:cubicBezTo>
                    <a:cubicBezTo>
                      <a:pt x="774966" y="2485805"/>
                      <a:pt x="972874" y="2503797"/>
                      <a:pt x="1124216" y="2485805"/>
                    </a:cubicBezTo>
                    <a:cubicBezTo>
                      <a:pt x="1275558" y="2467813"/>
                      <a:pt x="1402558" y="2408547"/>
                      <a:pt x="1524266" y="2327055"/>
                    </a:cubicBezTo>
                    <a:cubicBezTo>
                      <a:pt x="1645974" y="2245563"/>
                      <a:pt x="1786733" y="2147138"/>
                      <a:pt x="1854466" y="1996855"/>
                    </a:cubicBezTo>
                    <a:cubicBezTo>
                      <a:pt x="1922199" y="1846572"/>
                      <a:pt x="1957124" y="1605272"/>
                      <a:pt x="1930666" y="1425355"/>
                    </a:cubicBezTo>
                    <a:cubicBezTo>
                      <a:pt x="1904208" y="1245438"/>
                      <a:pt x="1792024" y="1042238"/>
                      <a:pt x="1695716" y="917355"/>
                    </a:cubicBezTo>
                    <a:cubicBezTo>
                      <a:pt x="1599408" y="792472"/>
                      <a:pt x="1443833" y="733205"/>
                      <a:pt x="1352816" y="676055"/>
                    </a:cubicBezTo>
                    <a:cubicBezTo>
                      <a:pt x="1261799" y="618905"/>
                      <a:pt x="1193008" y="645363"/>
                      <a:pt x="1149616" y="574455"/>
                    </a:cubicBezTo>
                    <a:cubicBezTo>
                      <a:pt x="1106224" y="503547"/>
                      <a:pt x="1085058" y="344797"/>
                      <a:pt x="1092466" y="250605"/>
                    </a:cubicBezTo>
                    <a:cubicBezTo>
                      <a:pt x="1099874" y="156413"/>
                      <a:pt x="1150674" y="38938"/>
                      <a:pt x="1194066" y="9305"/>
                    </a:cubicBezTo>
                    <a:cubicBezTo>
                      <a:pt x="1237458" y="-20328"/>
                      <a:pt x="1295137" y="26238"/>
                      <a:pt x="1352816" y="72805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Gill Sans MT" pitchFamily="34" charset="0"/>
                  <a:cs typeface="Arial" pitchFamily="34" charset="0"/>
                </a:endParaRPr>
              </a:p>
            </p:txBody>
          </p:sp>
          <p:sp>
            <p:nvSpPr>
              <p:cNvPr id="68" name="Freeform 44">
                <a:extLst>
                  <a:ext uri="{FF2B5EF4-FFF2-40B4-BE49-F238E27FC236}">
                    <a16:creationId xmlns:a16="http://schemas.microsoft.com/office/drawing/2014/main" id="{D5D85E65-6208-4A08-9330-8DDCA31F3163}"/>
                  </a:ext>
                </a:extLst>
              </p:cNvPr>
              <p:cNvSpPr/>
              <p:nvPr/>
            </p:nvSpPr>
            <p:spPr bwMode="auto">
              <a:xfrm>
                <a:off x="5605196" y="2445621"/>
                <a:ext cx="1939529" cy="2492602"/>
              </a:xfrm>
              <a:custGeom>
                <a:avLst/>
                <a:gdLst>
                  <a:gd name="connsiteX0" fmla="*/ 127266 w 1939529"/>
                  <a:gd name="connsiteY0" fmla="*/ 180755 h 2492602"/>
                  <a:gd name="connsiteX1" fmla="*/ 324116 w 1939529"/>
                  <a:gd name="connsiteY1" fmla="*/ 47405 h 2492602"/>
                  <a:gd name="connsiteX2" fmla="*/ 559066 w 1939529"/>
                  <a:gd name="connsiteY2" fmla="*/ 123605 h 2492602"/>
                  <a:gd name="connsiteX3" fmla="*/ 578116 w 1939529"/>
                  <a:gd name="connsiteY3" fmla="*/ 625255 h 2492602"/>
                  <a:gd name="connsiteX4" fmla="*/ 203466 w 1939529"/>
                  <a:gd name="connsiteY4" fmla="*/ 1057055 h 2492602"/>
                  <a:gd name="connsiteX5" fmla="*/ 266 w 1939529"/>
                  <a:gd name="connsiteY5" fmla="*/ 1704755 h 2492602"/>
                  <a:gd name="connsiteX6" fmla="*/ 171716 w 1939529"/>
                  <a:gd name="connsiteY6" fmla="*/ 2181005 h 2492602"/>
                  <a:gd name="connsiteX7" fmla="*/ 616216 w 1939529"/>
                  <a:gd name="connsiteY7" fmla="*/ 2435005 h 2492602"/>
                  <a:gd name="connsiteX8" fmla="*/ 1124216 w 1939529"/>
                  <a:gd name="connsiteY8" fmla="*/ 2485805 h 2492602"/>
                  <a:gd name="connsiteX9" fmla="*/ 1524266 w 1939529"/>
                  <a:gd name="connsiteY9" fmla="*/ 2327055 h 2492602"/>
                  <a:gd name="connsiteX10" fmla="*/ 1854466 w 1939529"/>
                  <a:gd name="connsiteY10" fmla="*/ 1996855 h 2492602"/>
                  <a:gd name="connsiteX11" fmla="*/ 1930666 w 1939529"/>
                  <a:gd name="connsiteY11" fmla="*/ 1425355 h 2492602"/>
                  <a:gd name="connsiteX12" fmla="*/ 1695716 w 1939529"/>
                  <a:gd name="connsiteY12" fmla="*/ 917355 h 2492602"/>
                  <a:gd name="connsiteX13" fmla="*/ 1352816 w 1939529"/>
                  <a:gd name="connsiteY13" fmla="*/ 676055 h 2492602"/>
                  <a:gd name="connsiteX14" fmla="*/ 1149616 w 1939529"/>
                  <a:gd name="connsiteY14" fmla="*/ 574455 h 2492602"/>
                  <a:gd name="connsiteX15" fmla="*/ 1092466 w 1939529"/>
                  <a:gd name="connsiteY15" fmla="*/ 250605 h 2492602"/>
                  <a:gd name="connsiteX16" fmla="*/ 1194066 w 1939529"/>
                  <a:gd name="connsiteY16" fmla="*/ 9305 h 2492602"/>
                  <a:gd name="connsiteX17" fmla="*/ 1352816 w 1939529"/>
                  <a:gd name="connsiteY17" fmla="*/ 72805 h 249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9529" h="2492602">
                    <a:moveTo>
                      <a:pt x="127266" y="180755"/>
                    </a:moveTo>
                    <a:cubicBezTo>
                      <a:pt x="189707" y="118842"/>
                      <a:pt x="252149" y="56930"/>
                      <a:pt x="324116" y="47405"/>
                    </a:cubicBezTo>
                    <a:cubicBezTo>
                      <a:pt x="396083" y="37880"/>
                      <a:pt x="516733" y="27297"/>
                      <a:pt x="559066" y="123605"/>
                    </a:cubicBezTo>
                    <a:cubicBezTo>
                      <a:pt x="601399" y="219913"/>
                      <a:pt x="637383" y="469680"/>
                      <a:pt x="578116" y="625255"/>
                    </a:cubicBezTo>
                    <a:cubicBezTo>
                      <a:pt x="518849" y="780830"/>
                      <a:pt x="299774" y="877138"/>
                      <a:pt x="203466" y="1057055"/>
                    </a:cubicBezTo>
                    <a:cubicBezTo>
                      <a:pt x="107158" y="1236972"/>
                      <a:pt x="5558" y="1517430"/>
                      <a:pt x="266" y="1704755"/>
                    </a:cubicBezTo>
                    <a:cubicBezTo>
                      <a:pt x="-5026" y="1892080"/>
                      <a:pt x="69058" y="2059297"/>
                      <a:pt x="171716" y="2181005"/>
                    </a:cubicBezTo>
                    <a:cubicBezTo>
                      <a:pt x="274374" y="2302713"/>
                      <a:pt x="457466" y="2384205"/>
                      <a:pt x="616216" y="2435005"/>
                    </a:cubicBezTo>
                    <a:cubicBezTo>
                      <a:pt x="774966" y="2485805"/>
                      <a:pt x="972874" y="2503797"/>
                      <a:pt x="1124216" y="2485805"/>
                    </a:cubicBezTo>
                    <a:cubicBezTo>
                      <a:pt x="1275558" y="2467813"/>
                      <a:pt x="1402558" y="2408547"/>
                      <a:pt x="1524266" y="2327055"/>
                    </a:cubicBezTo>
                    <a:cubicBezTo>
                      <a:pt x="1645974" y="2245563"/>
                      <a:pt x="1786733" y="2147138"/>
                      <a:pt x="1854466" y="1996855"/>
                    </a:cubicBezTo>
                    <a:cubicBezTo>
                      <a:pt x="1922199" y="1846572"/>
                      <a:pt x="1957124" y="1605272"/>
                      <a:pt x="1930666" y="1425355"/>
                    </a:cubicBezTo>
                    <a:cubicBezTo>
                      <a:pt x="1904208" y="1245438"/>
                      <a:pt x="1792024" y="1042238"/>
                      <a:pt x="1695716" y="917355"/>
                    </a:cubicBezTo>
                    <a:cubicBezTo>
                      <a:pt x="1599408" y="792472"/>
                      <a:pt x="1443833" y="733205"/>
                      <a:pt x="1352816" y="676055"/>
                    </a:cubicBezTo>
                    <a:cubicBezTo>
                      <a:pt x="1261799" y="618905"/>
                      <a:pt x="1193008" y="645363"/>
                      <a:pt x="1149616" y="574455"/>
                    </a:cubicBezTo>
                    <a:cubicBezTo>
                      <a:pt x="1106224" y="503547"/>
                      <a:pt x="1085058" y="344797"/>
                      <a:pt x="1092466" y="250605"/>
                    </a:cubicBezTo>
                    <a:cubicBezTo>
                      <a:pt x="1099874" y="156413"/>
                      <a:pt x="1150674" y="38938"/>
                      <a:pt x="1194066" y="9305"/>
                    </a:cubicBezTo>
                    <a:cubicBezTo>
                      <a:pt x="1237458" y="-20328"/>
                      <a:pt x="1295137" y="26238"/>
                      <a:pt x="1352816" y="72805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Gill Sans MT" pitchFamily="34" charset="0"/>
                  <a:cs typeface="Arial" pitchFamily="34" charset="0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E36BF50E-9384-41F6-B48E-E3EB28014AC3}"/>
                  </a:ext>
                </a:extLst>
              </p:cNvPr>
              <p:cNvCxnSpPr/>
              <p:nvPr/>
            </p:nvCxnSpPr>
            <p:spPr bwMode="auto">
              <a:xfrm>
                <a:off x="4068762" y="3719513"/>
                <a:ext cx="122555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pic>
            <p:nvPicPr>
              <p:cNvPr id="70" name="Content Placeholder 6" descr="Man">
                <a:extLst>
                  <a:ext uri="{FF2B5EF4-FFF2-40B4-BE49-F238E27FC236}">
                    <a16:creationId xmlns:a16="http://schemas.microsoft.com/office/drawing/2014/main" id="{27269D09-FDE9-4067-BD31-A46CAAC7A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2626828">
                <a:off x="2807912" y="4045078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1" name="Content Placeholder 6" descr="Man">
                <a:extLst>
                  <a:ext uri="{FF2B5EF4-FFF2-40B4-BE49-F238E27FC236}">
                    <a16:creationId xmlns:a16="http://schemas.microsoft.com/office/drawing/2014/main" id="{213E7DC4-3348-43C3-9D37-6B3934584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5320404">
                <a:off x="2608957" y="3695600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2" name="Content Placeholder 6" descr="Man">
                <a:extLst>
                  <a:ext uri="{FF2B5EF4-FFF2-40B4-BE49-F238E27FC236}">
                    <a16:creationId xmlns:a16="http://schemas.microsoft.com/office/drawing/2014/main" id="{68639C31-8E72-43BF-96D6-CBA34367A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8594672">
                <a:off x="1879818" y="4026558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3" name="Content Placeholder 6" descr="Man">
                <a:extLst>
                  <a:ext uri="{FF2B5EF4-FFF2-40B4-BE49-F238E27FC236}">
                    <a16:creationId xmlns:a16="http://schemas.microsoft.com/office/drawing/2014/main" id="{5CE4B3D1-F9FD-43A5-B005-C59C44D03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4685977">
                <a:off x="2688606" y="3338513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4" name="Content Placeholder 6" descr="Man">
                <a:extLst>
                  <a:ext uri="{FF2B5EF4-FFF2-40B4-BE49-F238E27FC236}">
                    <a16:creationId xmlns:a16="http://schemas.microsoft.com/office/drawing/2014/main" id="{A01574BD-C23E-41C1-BC77-CF2C306DF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2022034">
                <a:off x="2386858" y="4113723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5" name="Content Placeholder 6" descr="Man">
                <a:extLst>
                  <a:ext uri="{FF2B5EF4-FFF2-40B4-BE49-F238E27FC236}">
                    <a16:creationId xmlns:a16="http://schemas.microsoft.com/office/drawing/2014/main" id="{4129E674-1D88-4F31-B354-A8BA278FC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1901476">
                <a:off x="2223664" y="311881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6" name="Content Placeholder 6" descr="Man">
                <a:extLst>
                  <a:ext uri="{FF2B5EF4-FFF2-40B4-BE49-F238E27FC236}">
                    <a16:creationId xmlns:a16="http://schemas.microsoft.com/office/drawing/2014/main" id="{CDB11F51-793D-4C5A-BEB0-0CE2E5D3A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9418768">
                <a:off x="2649324" y="301128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7" name="Content Placeholder 6" descr="Man">
                <a:extLst>
                  <a:ext uri="{FF2B5EF4-FFF2-40B4-BE49-F238E27FC236}">
                    <a16:creationId xmlns:a16="http://schemas.microsoft.com/office/drawing/2014/main" id="{CB4D03B2-7E23-4DCC-87C2-0893206A4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8129241">
                <a:off x="1972605" y="363755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8" name="Content Placeholder 6" descr="Man">
                <a:extLst>
                  <a:ext uri="{FF2B5EF4-FFF2-40B4-BE49-F238E27FC236}">
                    <a16:creationId xmlns:a16="http://schemas.microsoft.com/office/drawing/2014/main" id="{B2B34502-03D6-419C-8BA1-88045E2ED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2626828">
                <a:off x="6616359" y="400004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9" name="Content Placeholder 6" descr="Man">
                <a:extLst>
                  <a:ext uri="{FF2B5EF4-FFF2-40B4-BE49-F238E27FC236}">
                    <a16:creationId xmlns:a16="http://schemas.microsoft.com/office/drawing/2014/main" id="{E5FAFBD1-B100-4456-888A-C925DE29C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5320404">
                <a:off x="6417404" y="365056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0" name="Content Placeholder 6" descr="Man">
                <a:extLst>
                  <a:ext uri="{FF2B5EF4-FFF2-40B4-BE49-F238E27FC236}">
                    <a16:creationId xmlns:a16="http://schemas.microsoft.com/office/drawing/2014/main" id="{9ACA8B7B-505D-4170-80BD-86ED71B7F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8594672">
                <a:off x="5688265" y="398152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1" name="Content Placeholder 6" descr="Man">
                <a:extLst>
                  <a:ext uri="{FF2B5EF4-FFF2-40B4-BE49-F238E27FC236}">
                    <a16:creationId xmlns:a16="http://schemas.microsoft.com/office/drawing/2014/main" id="{A90814B7-2C34-4C3B-84B4-B3E118B97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4685977">
                <a:off x="6497053" y="3293477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2" name="Content Placeholder 6" descr="Man">
                <a:extLst>
                  <a:ext uri="{FF2B5EF4-FFF2-40B4-BE49-F238E27FC236}">
                    <a16:creationId xmlns:a16="http://schemas.microsoft.com/office/drawing/2014/main" id="{02610821-C4F8-4358-8794-71A36DB54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2022034">
                <a:off x="6195305" y="4068687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3" name="Content Placeholder 6" descr="Man">
                <a:extLst>
                  <a:ext uri="{FF2B5EF4-FFF2-40B4-BE49-F238E27FC236}">
                    <a16:creationId xmlns:a16="http://schemas.microsoft.com/office/drawing/2014/main" id="{E7E565EB-F2AD-4445-AC11-87BB92D96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1901476">
                <a:off x="6032111" y="3073776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4" name="Content Placeholder 6" descr="Man">
                <a:extLst>
                  <a:ext uri="{FF2B5EF4-FFF2-40B4-BE49-F238E27FC236}">
                    <a16:creationId xmlns:a16="http://schemas.microsoft.com/office/drawing/2014/main" id="{875B9E8B-611E-4E35-97C5-E1C14AE69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8129241">
                <a:off x="5781052" y="3592518"/>
                <a:ext cx="765753" cy="76575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850C80B-4BB8-4588-802B-0168C8987DCB}"/>
                    </a:ext>
                  </a:extLst>
                </p:cNvPr>
                <p:cNvSpPr txBox="1"/>
                <p:nvPr/>
              </p:nvSpPr>
              <p:spPr>
                <a:xfrm>
                  <a:off x="4146673" y="2725919"/>
                  <a:ext cx="362294" cy="692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850C80B-4BB8-4588-802B-0168C8987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6673" y="2725919"/>
                  <a:ext cx="362294" cy="692015"/>
                </a:xfrm>
                <a:prstGeom prst="rect">
                  <a:avLst/>
                </a:prstGeom>
                <a:blipFill>
                  <a:blip r:embed="rId14"/>
                  <a:stretch>
                    <a:fillRect r="-6923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039567-55A4-4E8D-9AB8-370E077388D0}"/>
                  </a:ext>
                </a:extLst>
              </p:cNvPr>
              <p:cNvSpPr txBox="1"/>
              <p:nvPr/>
            </p:nvSpPr>
            <p:spPr>
              <a:xfrm>
                <a:off x="346613" y="3962970"/>
                <a:ext cx="4390369" cy="542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𝑁𝑥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039567-55A4-4E8D-9AB8-370E07738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13" y="3962970"/>
                <a:ext cx="4390369" cy="542969"/>
              </a:xfrm>
              <a:prstGeom prst="rect">
                <a:avLst/>
              </a:prstGeom>
              <a:blipFill>
                <a:blip r:embed="rId15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72423B-B9A6-4D0C-8038-DD9D36F7E391}"/>
                  </a:ext>
                </a:extLst>
              </p:cNvPr>
              <p:cNvSpPr txBox="1"/>
              <p:nvPr/>
            </p:nvSpPr>
            <p:spPr>
              <a:xfrm>
                <a:off x="1545051" y="4715709"/>
                <a:ext cx="2028953" cy="558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72423B-B9A6-4D0C-8038-DD9D36F7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051" y="4715709"/>
                <a:ext cx="2028953" cy="5588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3612A69-227A-45D9-BD6A-CBFAE38D66D6}"/>
              </a:ext>
            </a:extLst>
          </p:cNvPr>
          <p:cNvGrpSpPr/>
          <p:nvPr/>
        </p:nvGrpSpPr>
        <p:grpSpPr>
          <a:xfrm>
            <a:off x="891943" y="5535055"/>
            <a:ext cx="3076608" cy="589007"/>
            <a:chOff x="751985" y="5283292"/>
            <a:chExt cx="3076608" cy="5890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14C9DBF-6453-458F-AD66-DB7EE1C86BCF}"/>
                    </a:ext>
                  </a:extLst>
                </p:cNvPr>
                <p:cNvSpPr txBox="1"/>
                <p:nvPr/>
              </p:nvSpPr>
              <p:spPr>
                <a:xfrm>
                  <a:off x="751985" y="5283292"/>
                  <a:ext cx="2289457" cy="589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sSubSup>
                              <m:sSubSup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d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⟨⟨</m:t>
                            </m:r>
                            <m:sSubSup>
                              <m:sSubSup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⟩⟩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14C9DBF-6453-458F-AD66-DB7EE1C86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985" y="5283292"/>
                  <a:ext cx="2289457" cy="58900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C9B2E06-C064-4560-A701-0C9BEC45FE9A}"/>
                    </a:ext>
                  </a:extLst>
                </p:cNvPr>
                <p:cNvSpPr txBox="1"/>
                <p:nvPr/>
              </p:nvSpPr>
              <p:spPr>
                <a:xfrm>
                  <a:off x="2486751" y="5283292"/>
                  <a:ext cx="1341842" cy="5686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C9B2E06-C064-4560-A701-0C9BEC45F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751" y="5283292"/>
                  <a:ext cx="1341842" cy="56861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117D918-D3BF-4C3D-ADA8-8BD3E3032E10}"/>
              </a:ext>
            </a:extLst>
          </p:cNvPr>
          <p:cNvSpPr txBox="1"/>
          <p:nvPr/>
        </p:nvSpPr>
        <p:spPr>
          <a:xfrm>
            <a:off x="1545051" y="634512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Binomial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911270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F74BED-B2A4-462B-9D54-DA2E48FB4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322" y="2885005"/>
            <a:ext cx="4270534" cy="3710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87A9E-8692-4788-A0B4-F83FF6C3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Genetic Drift </a:t>
            </a:r>
            <a:br>
              <a:rPr lang="en-GB" dirty="0"/>
            </a:br>
            <a:r>
              <a:rPr lang="en-GB" dirty="0"/>
              <a:t>(Wright-Fisher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22F8D-724B-41E4-8989-981629999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No selection, no mutation</a:t>
            </a:r>
          </a:p>
        </p:txBody>
      </p:sp>
      <p:pic>
        <p:nvPicPr>
          <p:cNvPr id="27" name="Picture 2" descr="http://post.queensu.ca/~forsdyke/images/fisher01.gif">
            <a:extLst>
              <a:ext uri="{FF2B5EF4-FFF2-40B4-BE49-F238E27FC236}">
                <a16:creationId xmlns:a16="http://schemas.microsoft.com/office/drawing/2014/main" id="{58914D72-CA2A-43CC-B96A-EDED9512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21" y="563670"/>
            <a:ext cx="963752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3.gstatic.com/images?q=tbn:ANd9GcR902_K57oQAFhXgLwkmR0Dh1F3yTyKKhrdaJbowFn4U5wRAkYWxg">
            <a:extLst>
              <a:ext uri="{FF2B5EF4-FFF2-40B4-BE49-F238E27FC236}">
                <a16:creationId xmlns:a16="http://schemas.microsoft.com/office/drawing/2014/main" id="{EB11E4C6-9C7D-4547-9480-7BF8AEB4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21" y="563567"/>
            <a:ext cx="1004205" cy="12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8ECB74-54F7-4EB0-8816-A9E14ABCD5E4}"/>
                  </a:ext>
                </a:extLst>
              </p:cNvPr>
              <p:cNvSpPr txBox="1"/>
              <p:nvPr/>
            </p:nvSpPr>
            <p:spPr>
              <a:xfrm>
                <a:off x="6406040" y="2824145"/>
                <a:ext cx="1096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8ECB74-54F7-4EB0-8816-A9E14ABCD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40" y="2824145"/>
                <a:ext cx="10960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F3B0E97-5744-4105-9087-57745F9AEAA2}"/>
                  </a:ext>
                </a:extLst>
              </p:cNvPr>
              <p:cNvSpPr txBox="1"/>
              <p:nvPr/>
            </p:nvSpPr>
            <p:spPr>
              <a:xfrm rot="16200000">
                <a:off x="4218704" y="4593306"/>
                <a:ext cx="1270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F3B0E97-5744-4105-9087-57745F9AE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218704" y="4593306"/>
                <a:ext cx="1270669" cy="369332"/>
              </a:xfrm>
              <a:prstGeom prst="rect">
                <a:avLst/>
              </a:prstGeom>
              <a:blipFill>
                <a:blip r:embed="rId6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825EE104-DE09-4DF7-BF47-99B91772F31B}"/>
              </a:ext>
            </a:extLst>
          </p:cNvPr>
          <p:cNvSpPr txBox="1"/>
          <p:nvPr/>
        </p:nvSpPr>
        <p:spPr>
          <a:xfrm>
            <a:off x="6253700" y="1861781"/>
            <a:ext cx="12057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Sewall Wright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C9CBC2-8655-43DB-8775-B5347C6AE025}"/>
              </a:ext>
            </a:extLst>
          </p:cNvPr>
          <p:cNvSpPr txBox="1"/>
          <p:nvPr/>
        </p:nvSpPr>
        <p:spPr>
          <a:xfrm>
            <a:off x="7442540" y="1828440"/>
            <a:ext cx="11929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Ronald Fisher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86B8ED1-F0EF-4FEE-BF92-1D192667631B}"/>
                  </a:ext>
                </a:extLst>
              </p:cNvPr>
              <p:cNvSpPr/>
              <p:nvPr/>
            </p:nvSpPr>
            <p:spPr>
              <a:xfrm>
                <a:off x="7928031" y="6294330"/>
                <a:ext cx="6764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86B8ED1-F0EF-4FEE-BF92-1D1926676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031" y="6294330"/>
                <a:ext cx="676404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D7C6832B-E04C-49CA-9DBF-6C26BD55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388207" y="2520645"/>
            <a:ext cx="2098976" cy="929857"/>
            <a:chOff x="2212298" y="2512300"/>
            <a:chExt cx="4719404" cy="209071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60D213E-625A-4F09-9ACD-BFB7A6FA48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12298" y="2512300"/>
              <a:ext cx="4719404" cy="2090719"/>
              <a:chOff x="1858696" y="2445621"/>
              <a:chExt cx="5686029" cy="2518939"/>
            </a:xfrm>
          </p:grpSpPr>
          <p:sp>
            <p:nvSpPr>
              <p:cNvPr id="67" name="Freeform 3">
                <a:extLst>
                  <a:ext uri="{FF2B5EF4-FFF2-40B4-BE49-F238E27FC236}">
                    <a16:creationId xmlns:a16="http://schemas.microsoft.com/office/drawing/2014/main" id="{53A755F0-C22B-41A4-B6A6-3FD80A88EEFA}"/>
                  </a:ext>
                </a:extLst>
              </p:cNvPr>
              <p:cNvSpPr/>
              <p:nvPr/>
            </p:nvSpPr>
            <p:spPr bwMode="auto">
              <a:xfrm>
                <a:off x="1858696" y="2471958"/>
                <a:ext cx="1939529" cy="2492602"/>
              </a:xfrm>
              <a:custGeom>
                <a:avLst/>
                <a:gdLst>
                  <a:gd name="connsiteX0" fmla="*/ 127266 w 1939529"/>
                  <a:gd name="connsiteY0" fmla="*/ 180755 h 2492602"/>
                  <a:gd name="connsiteX1" fmla="*/ 324116 w 1939529"/>
                  <a:gd name="connsiteY1" fmla="*/ 47405 h 2492602"/>
                  <a:gd name="connsiteX2" fmla="*/ 559066 w 1939529"/>
                  <a:gd name="connsiteY2" fmla="*/ 123605 h 2492602"/>
                  <a:gd name="connsiteX3" fmla="*/ 578116 w 1939529"/>
                  <a:gd name="connsiteY3" fmla="*/ 625255 h 2492602"/>
                  <a:gd name="connsiteX4" fmla="*/ 203466 w 1939529"/>
                  <a:gd name="connsiteY4" fmla="*/ 1057055 h 2492602"/>
                  <a:gd name="connsiteX5" fmla="*/ 266 w 1939529"/>
                  <a:gd name="connsiteY5" fmla="*/ 1704755 h 2492602"/>
                  <a:gd name="connsiteX6" fmla="*/ 171716 w 1939529"/>
                  <a:gd name="connsiteY6" fmla="*/ 2181005 h 2492602"/>
                  <a:gd name="connsiteX7" fmla="*/ 616216 w 1939529"/>
                  <a:gd name="connsiteY7" fmla="*/ 2435005 h 2492602"/>
                  <a:gd name="connsiteX8" fmla="*/ 1124216 w 1939529"/>
                  <a:gd name="connsiteY8" fmla="*/ 2485805 h 2492602"/>
                  <a:gd name="connsiteX9" fmla="*/ 1524266 w 1939529"/>
                  <a:gd name="connsiteY9" fmla="*/ 2327055 h 2492602"/>
                  <a:gd name="connsiteX10" fmla="*/ 1854466 w 1939529"/>
                  <a:gd name="connsiteY10" fmla="*/ 1996855 h 2492602"/>
                  <a:gd name="connsiteX11" fmla="*/ 1930666 w 1939529"/>
                  <a:gd name="connsiteY11" fmla="*/ 1425355 h 2492602"/>
                  <a:gd name="connsiteX12" fmla="*/ 1695716 w 1939529"/>
                  <a:gd name="connsiteY12" fmla="*/ 917355 h 2492602"/>
                  <a:gd name="connsiteX13" fmla="*/ 1352816 w 1939529"/>
                  <a:gd name="connsiteY13" fmla="*/ 676055 h 2492602"/>
                  <a:gd name="connsiteX14" fmla="*/ 1149616 w 1939529"/>
                  <a:gd name="connsiteY14" fmla="*/ 574455 h 2492602"/>
                  <a:gd name="connsiteX15" fmla="*/ 1092466 w 1939529"/>
                  <a:gd name="connsiteY15" fmla="*/ 250605 h 2492602"/>
                  <a:gd name="connsiteX16" fmla="*/ 1194066 w 1939529"/>
                  <a:gd name="connsiteY16" fmla="*/ 9305 h 2492602"/>
                  <a:gd name="connsiteX17" fmla="*/ 1352816 w 1939529"/>
                  <a:gd name="connsiteY17" fmla="*/ 72805 h 249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9529" h="2492602">
                    <a:moveTo>
                      <a:pt x="127266" y="180755"/>
                    </a:moveTo>
                    <a:cubicBezTo>
                      <a:pt x="189707" y="118842"/>
                      <a:pt x="252149" y="56930"/>
                      <a:pt x="324116" y="47405"/>
                    </a:cubicBezTo>
                    <a:cubicBezTo>
                      <a:pt x="396083" y="37880"/>
                      <a:pt x="516733" y="27297"/>
                      <a:pt x="559066" y="123605"/>
                    </a:cubicBezTo>
                    <a:cubicBezTo>
                      <a:pt x="601399" y="219913"/>
                      <a:pt x="637383" y="469680"/>
                      <a:pt x="578116" y="625255"/>
                    </a:cubicBezTo>
                    <a:cubicBezTo>
                      <a:pt x="518849" y="780830"/>
                      <a:pt x="299774" y="877138"/>
                      <a:pt x="203466" y="1057055"/>
                    </a:cubicBezTo>
                    <a:cubicBezTo>
                      <a:pt x="107158" y="1236972"/>
                      <a:pt x="5558" y="1517430"/>
                      <a:pt x="266" y="1704755"/>
                    </a:cubicBezTo>
                    <a:cubicBezTo>
                      <a:pt x="-5026" y="1892080"/>
                      <a:pt x="69058" y="2059297"/>
                      <a:pt x="171716" y="2181005"/>
                    </a:cubicBezTo>
                    <a:cubicBezTo>
                      <a:pt x="274374" y="2302713"/>
                      <a:pt x="457466" y="2384205"/>
                      <a:pt x="616216" y="2435005"/>
                    </a:cubicBezTo>
                    <a:cubicBezTo>
                      <a:pt x="774966" y="2485805"/>
                      <a:pt x="972874" y="2503797"/>
                      <a:pt x="1124216" y="2485805"/>
                    </a:cubicBezTo>
                    <a:cubicBezTo>
                      <a:pt x="1275558" y="2467813"/>
                      <a:pt x="1402558" y="2408547"/>
                      <a:pt x="1524266" y="2327055"/>
                    </a:cubicBezTo>
                    <a:cubicBezTo>
                      <a:pt x="1645974" y="2245563"/>
                      <a:pt x="1786733" y="2147138"/>
                      <a:pt x="1854466" y="1996855"/>
                    </a:cubicBezTo>
                    <a:cubicBezTo>
                      <a:pt x="1922199" y="1846572"/>
                      <a:pt x="1957124" y="1605272"/>
                      <a:pt x="1930666" y="1425355"/>
                    </a:cubicBezTo>
                    <a:cubicBezTo>
                      <a:pt x="1904208" y="1245438"/>
                      <a:pt x="1792024" y="1042238"/>
                      <a:pt x="1695716" y="917355"/>
                    </a:cubicBezTo>
                    <a:cubicBezTo>
                      <a:pt x="1599408" y="792472"/>
                      <a:pt x="1443833" y="733205"/>
                      <a:pt x="1352816" y="676055"/>
                    </a:cubicBezTo>
                    <a:cubicBezTo>
                      <a:pt x="1261799" y="618905"/>
                      <a:pt x="1193008" y="645363"/>
                      <a:pt x="1149616" y="574455"/>
                    </a:cubicBezTo>
                    <a:cubicBezTo>
                      <a:pt x="1106224" y="503547"/>
                      <a:pt x="1085058" y="344797"/>
                      <a:pt x="1092466" y="250605"/>
                    </a:cubicBezTo>
                    <a:cubicBezTo>
                      <a:pt x="1099874" y="156413"/>
                      <a:pt x="1150674" y="38938"/>
                      <a:pt x="1194066" y="9305"/>
                    </a:cubicBezTo>
                    <a:cubicBezTo>
                      <a:pt x="1237458" y="-20328"/>
                      <a:pt x="1295137" y="26238"/>
                      <a:pt x="1352816" y="72805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Gill Sans MT" pitchFamily="34" charset="0"/>
                  <a:cs typeface="Arial" pitchFamily="34" charset="0"/>
                </a:endParaRPr>
              </a:p>
            </p:txBody>
          </p:sp>
          <p:sp>
            <p:nvSpPr>
              <p:cNvPr id="68" name="Freeform 44">
                <a:extLst>
                  <a:ext uri="{FF2B5EF4-FFF2-40B4-BE49-F238E27FC236}">
                    <a16:creationId xmlns:a16="http://schemas.microsoft.com/office/drawing/2014/main" id="{D5D85E65-6208-4A08-9330-8DDCA31F3163}"/>
                  </a:ext>
                </a:extLst>
              </p:cNvPr>
              <p:cNvSpPr/>
              <p:nvPr/>
            </p:nvSpPr>
            <p:spPr bwMode="auto">
              <a:xfrm>
                <a:off x="5605196" y="2445621"/>
                <a:ext cx="1939529" cy="2492602"/>
              </a:xfrm>
              <a:custGeom>
                <a:avLst/>
                <a:gdLst>
                  <a:gd name="connsiteX0" fmla="*/ 127266 w 1939529"/>
                  <a:gd name="connsiteY0" fmla="*/ 180755 h 2492602"/>
                  <a:gd name="connsiteX1" fmla="*/ 324116 w 1939529"/>
                  <a:gd name="connsiteY1" fmla="*/ 47405 h 2492602"/>
                  <a:gd name="connsiteX2" fmla="*/ 559066 w 1939529"/>
                  <a:gd name="connsiteY2" fmla="*/ 123605 h 2492602"/>
                  <a:gd name="connsiteX3" fmla="*/ 578116 w 1939529"/>
                  <a:gd name="connsiteY3" fmla="*/ 625255 h 2492602"/>
                  <a:gd name="connsiteX4" fmla="*/ 203466 w 1939529"/>
                  <a:gd name="connsiteY4" fmla="*/ 1057055 h 2492602"/>
                  <a:gd name="connsiteX5" fmla="*/ 266 w 1939529"/>
                  <a:gd name="connsiteY5" fmla="*/ 1704755 h 2492602"/>
                  <a:gd name="connsiteX6" fmla="*/ 171716 w 1939529"/>
                  <a:gd name="connsiteY6" fmla="*/ 2181005 h 2492602"/>
                  <a:gd name="connsiteX7" fmla="*/ 616216 w 1939529"/>
                  <a:gd name="connsiteY7" fmla="*/ 2435005 h 2492602"/>
                  <a:gd name="connsiteX8" fmla="*/ 1124216 w 1939529"/>
                  <a:gd name="connsiteY8" fmla="*/ 2485805 h 2492602"/>
                  <a:gd name="connsiteX9" fmla="*/ 1524266 w 1939529"/>
                  <a:gd name="connsiteY9" fmla="*/ 2327055 h 2492602"/>
                  <a:gd name="connsiteX10" fmla="*/ 1854466 w 1939529"/>
                  <a:gd name="connsiteY10" fmla="*/ 1996855 h 2492602"/>
                  <a:gd name="connsiteX11" fmla="*/ 1930666 w 1939529"/>
                  <a:gd name="connsiteY11" fmla="*/ 1425355 h 2492602"/>
                  <a:gd name="connsiteX12" fmla="*/ 1695716 w 1939529"/>
                  <a:gd name="connsiteY12" fmla="*/ 917355 h 2492602"/>
                  <a:gd name="connsiteX13" fmla="*/ 1352816 w 1939529"/>
                  <a:gd name="connsiteY13" fmla="*/ 676055 h 2492602"/>
                  <a:gd name="connsiteX14" fmla="*/ 1149616 w 1939529"/>
                  <a:gd name="connsiteY14" fmla="*/ 574455 h 2492602"/>
                  <a:gd name="connsiteX15" fmla="*/ 1092466 w 1939529"/>
                  <a:gd name="connsiteY15" fmla="*/ 250605 h 2492602"/>
                  <a:gd name="connsiteX16" fmla="*/ 1194066 w 1939529"/>
                  <a:gd name="connsiteY16" fmla="*/ 9305 h 2492602"/>
                  <a:gd name="connsiteX17" fmla="*/ 1352816 w 1939529"/>
                  <a:gd name="connsiteY17" fmla="*/ 72805 h 249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9529" h="2492602">
                    <a:moveTo>
                      <a:pt x="127266" y="180755"/>
                    </a:moveTo>
                    <a:cubicBezTo>
                      <a:pt x="189707" y="118842"/>
                      <a:pt x="252149" y="56930"/>
                      <a:pt x="324116" y="47405"/>
                    </a:cubicBezTo>
                    <a:cubicBezTo>
                      <a:pt x="396083" y="37880"/>
                      <a:pt x="516733" y="27297"/>
                      <a:pt x="559066" y="123605"/>
                    </a:cubicBezTo>
                    <a:cubicBezTo>
                      <a:pt x="601399" y="219913"/>
                      <a:pt x="637383" y="469680"/>
                      <a:pt x="578116" y="625255"/>
                    </a:cubicBezTo>
                    <a:cubicBezTo>
                      <a:pt x="518849" y="780830"/>
                      <a:pt x="299774" y="877138"/>
                      <a:pt x="203466" y="1057055"/>
                    </a:cubicBezTo>
                    <a:cubicBezTo>
                      <a:pt x="107158" y="1236972"/>
                      <a:pt x="5558" y="1517430"/>
                      <a:pt x="266" y="1704755"/>
                    </a:cubicBezTo>
                    <a:cubicBezTo>
                      <a:pt x="-5026" y="1892080"/>
                      <a:pt x="69058" y="2059297"/>
                      <a:pt x="171716" y="2181005"/>
                    </a:cubicBezTo>
                    <a:cubicBezTo>
                      <a:pt x="274374" y="2302713"/>
                      <a:pt x="457466" y="2384205"/>
                      <a:pt x="616216" y="2435005"/>
                    </a:cubicBezTo>
                    <a:cubicBezTo>
                      <a:pt x="774966" y="2485805"/>
                      <a:pt x="972874" y="2503797"/>
                      <a:pt x="1124216" y="2485805"/>
                    </a:cubicBezTo>
                    <a:cubicBezTo>
                      <a:pt x="1275558" y="2467813"/>
                      <a:pt x="1402558" y="2408547"/>
                      <a:pt x="1524266" y="2327055"/>
                    </a:cubicBezTo>
                    <a:cubicBezTo>
                      <a:pt x="1645974" y="2245563"/>
                      <a:pt x="1786733" y="2147138"/>
                      <a:pt x="1854466" y="1996855"/>
                    </a:cubicBezTo>
                    <a:cubicBezTo>
                      <a:pt x="1922199" y="1846572"/>
                      <a:pt x="1957124" y="1605272"/>
                      <a:pt x="1930666" y="1425355"/>
                    </a:cubicBezTo>
                    <a:cubicBezTo>
                      <a:pt x="1904208" y="1245438"/>
                      <a:pt x="1792024" y="1042238"/>
                      <a:pt x="1695716" y="917355"/>
                    </a:cubicBezTo>
                    <a:cubicBezTo>
                      <a:pt x="1599408" y="792472"/>
                      <a:pt x="1443833" y="733205"/>
                      <a:pt x="1352816" y="676055"/>
                    </a:cubicBezTo>
                    <a:cubicBezTo>
                      <a:pt x="1261799" y="618905"/>
                      <a:pt x="1193008" y="645363"/>
                      <a:pt x="1149616" y="574455"/>
                    </a:cubicBezTo>
                    <a:cubicBezTo>
                      <a:pt x="1106224" y="503547"/>
                      <a:pt x="1085058" y="344797"/>
                      <a:pt x="1092466" y="250605"/>
                    </a:cubicBezTo>
                    <a:cubicBezTo>
                      <a:pt x="1099874" y="156413"/>
                      <a:pt x="1150674" y="38938"/>
                      <a:pt x="1194066" y="9305"/>
                    </a:cubicBezTo>
                    <a:cubicBezTo>
                      <a:pt x="1237458" y="-20328"/>
                      <a:pt x="1295137" y="26238"/>
                      <a:pt x="1352816" y="72805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Gill Sans MT" pitchFamily="34" charset="0"/>
                  <a:cs typeface="Arial" pitchFamily="34" charset="0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E36BF50E-9384-41F6-B48E-E3EB28014AC3}"/>
                  </a:ext>
                </a:extLst>
              </p:cNvPr>
              <p:cNvCxnSpPr/>
              <p:nvPr/>
            </p:nvCxnSpPr>
            <p:spPr bwMode="auto">
              <a:xfrm>
                <a:off x="4068762" y="3719513"/>
                <a:ext cx="122555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pic>
            <p:nvPicPr>
              <p:cNvPr id="70" name="Content Placeholder 6" descr="Man">
                <a:extLst>
                  <a:ext uri="{FF2B5EF4-FFF2-40B4-BE49-F238E27FC236}">
                    <a16:creationId xmlns:a16="http://schemas.microsoft.com/office/drawing/2014/main" id="{27269D09-FDE9-4067-BD31-A46CAAC7A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2626828">
                <a:off x="2807912" y="4045078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1" name="Content Placeholder 6" descr="Man">
                <a:extLst>
                  <a:ext uri="{FF2B5EF4-FFF2-40B4-BE49-F238E27FC236}">
                    <a16:creationId xmlns:a16="http://schemas.microsoft.com/office/drawing/2014/main" id="{213E7DC4-3348-43C3-9D37-6B3934584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5320404">
                <a:off x="2608957" y="3695600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2" name="Content Placeholder 6" descr="Man">
                <a:extLst>
                  <a:ext uri="{FF2B5EF4-FFF2-40B4-BE49-F238E27FC236}">
                    <a16:creationId xmlns:a16="http://schemas.microsoft.com/office/drawing/2014/main" id="{68639C31-8E72-43BF-96D6-CBA34367A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8594672">
                <a:off x="1879818" y="4026558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3" name="Content Placeholder 6" descr="Man">
                <a:extLst>
                  <a:ext uri="{FF2B5EF4-FFF2-40B4-BE49-F238E27FC236}">
                    <a16:creationId xmlns:a16="http://schemas.microsoft.com/office/drawing/2014/main" id="{5CE4B3D1-F9FD-43A5-B005-C59C44D03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4685977">
                <a:off x="2688606" y="3338513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4" name="Content Placeholder 6" descr="Man">
                <a:extLst>
                  <a:ext uri="{FF2B5EF4-FFF2-40B4-BE49-F238E27FC236}">
                    <a16:creationId xmlns:a16="http://schemas.microsoft.com/office/drawing/2014/main" id="{A01574BD-C23E-41C1-BC77-CF2C306DF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2022034">
                <a:off x="2386858" y="4113723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5" name="Content Placeholder 6" descr="Man">
                <a:extLst>
                  <a:ext uri="{FF2B5EF4-FFF2-40B4-BE49-F238E27FC236}">
                    <a16:creationId xmlns:a16="http://schemas.microsoft.com/office/drawing/2014/main" id="{4129E674-1D88-4F31-B354-A8BA278FC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1901476">
                <a:off x="2223664" y="311881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6" name="Content Placeholder 6" descr="Man">
                <a:extLst>
                  <a:ext uri="{FF2B5EF4-FFF2-40B4-BE49-F238E27FC236}">
                    <a16:creationId xmlns:a16="http://schemas.microsoft.com/office/drawing/2014/main" id="{CDB11F51-793D-4C5A-BEB0-0CE2E5D3A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9418768">
                <a:off x="2649324" y="301128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7" name="Content Placeholder 6" descr="Man">
                <a:extLst>
                  <a:ext uri="{FF2B5EF4-FFF2-40B4-BE49-F238E27FC236}">
                    <a16:creationId xmlns:a16="http://schemas.microsoft.com/office/drawing/2014/main" id="{CB4D03B2-7E23-4DCC-87C2-0893206A4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8129241">
                <a:off x="1972605" y="363755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8" name="Content Placeholder 6" descr="Man">
                <a:extLst>
                  <a:ext uri="{FF2B5EF4-FFF2-40B4-BE49-F238E27FC236}">
                    <a16:creationId xmlns:a16="http://schemas.microsoft.com/office/drawing/2014/main" id="{B2B34502-03D6-419C-8BA1-88045E2ED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2626828">
                <a:off x="6616359" y="400004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9" name="Content Placeholder 6" descr="Man">
                <a:extLst>
                  <a:ext uri="{FF2B5EF4-FFF2-40B4-BE49-F238E27FC236}">
                    <a16:creationId xmlns:a16="http://schemas.microsoft.com/office/drawing/2014/main" id="{E5FAFBD1-B100-4456-888A-C925DE29C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5320404">
                <a:off x="6417404" y="365056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0" name="Content Placeholder 6" descr="Man">
                <a:extLst>
                  <a:ext uri="{FF2B5EF4-FFF2-40B4-BE49-F238E27FC236}">
                    <a16:creationId xmlns:a16="http://schemas.microsoft.com/office/drawing/2014/main" id="{9ACA8B7B-505D-4170-80BD-86ED71B7F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8594672">
                <a:off x="5688265" y="398152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1" name="Content Placeholder 6" descr="Man">
                <a:extLst>
                  <a:ext uri="{FF2B5EF4-FFF2-40B4-BE49-F238E27FC236}">
                    <a16:creationId xmlns:a16="http://schemas.microsoft.com/office/drawing/2014/main" id="{A90814B7-2C34-4C3B-84B4-B3E118B97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4685977">
                <a:off x="6497053" y="3293477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2" name="Content Placeholder 6" descr="Man">
                <a:extLst>
                  <a:ext uri="{FF2B5EF4-FFF2-40B4-BE49-F238E27FC236}">
                    <a16:creationId xmlns:a16="http://schemas.microsoft.com/office/drawing/2014/main" id="{02610821-C4F8-4358-8794-71A36DB54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2022034">
                <a:off x="6195305" y="4068687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3" name="Content Placeholder 6" descr="Man">
                <a:extLst>
                  <a:ext uri="{FF2B5EF4-FFF2-40B4-BE49-F238E27FC236}">
                    <a16:creationId xmlns:a16="http://schemas.microsoft.com/office/drawing/2014/main" id="{E7E565EB-F2AD-4445-AC11-87BB92D96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1901476">
                <a:off x="6032111" y="3073776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4" name="Content Placeholder 6" descr="Man">
                <a:extLst>
                  <a:ext uri="{FF2B5EF4-FFF2-40B4-BE49-F238E27FC236}">
                    <a16:creationId xmlns:a16="http://schemas.microsoft.com/office/drawing/2014/main" id="{875B9E8B-611E-4E35-97C5-E1C14AE69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8129241">
                <a:off x="5781052" y="3592518"/>
                <a:ext cx="765753" cy="76575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850C80B-4BB8-4588-802B-0168C8987DCB}"/>
                    </a:ext>
                  </a:extLst>
                </p:cNvPr>
                <p:cNvSpPr txBox="1"/>
                <p:nvPr/>
              </p:nvSpPr>
              <p:spPr>
                <a:xfrm>
                  <a:off x="4146673" y="2725919"/>
                  <a:ext cx="362294" cy="692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850C80B-4BB8-4588-802B-0168C8987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6673" y="2725919"/>
                  <a:ext cx="362294" cy="692015"/>
                </a:xfrm>
                <a:prstGeom prst="rect">
                  <a:avLst/>
                </a:prstGeom>
                <a:blipFill>
                  <a:blip r:embed="rId12"/>
                  <a:stretch>
                    <a:fillRect r="-6923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039567-55A4-4E8D-9AB8-370E077388D0}"/>
                  </a:ext>
                </a:extLst>
              </p:cNvPr>
              <p:cNvSpPr txBox="1"/>
              <p:nvPr/>
            </p:nvSpPr>
            <p:spPr>
              <a:xfrm>
                <a:off x="346613" y="3962970"/>
                <a:ext cx="4390369" cy="542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𝑁𝑥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039567-55A4-4E8D-9AB8-370E07738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13" y="3962970"/>
                <a:ext cx="4390369" cy="542969"/>
              </a:xfrm>
              <a:prstGeom prst="rect">
                <a:avLst/>
              </a:prstGeom>
              <a:blipFill>
                <a:blip r:embed="rId1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72423B-B9A6-4D0C-8038-DD9D36F7E391}"/>
                  </a:ext>
                </a:extLst>
              </p:cNvPr>
              <p:cNvSpPr txBox="1"/>
              <p:nvPr/>
            </p:nvSpPr>
            <p:spPr>
              <a:xfrm>
                <a:off x="1545051" y="4715709"/>
                <a:ext cx="2028953" cy="558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72423B-B9A6-4D0C-8038-DD9D36F7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051" y="4715709"/>
                <a:ext cx="2028953" cy="5588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3612A69-227A-45D9-BD6A-CBFAE38D66D6}"/>
              </a:ext>
            </a:extLst>
          </p:cNvPr>
          <p:cNvGrpSpPr/>
          <p:nvPr/>
        </p:nvGrpSpPr>
        <p:grpSpPr>
          <a:xfrm>
            <a:off x="891943" y="5535055"/>
            <a:ext cx="3076608" cy="589007"/>
            <a:chOff x="751985" y="5283292"/>
            <a:chExt cx="3076608" cy="5890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14C9DBF-6453-458F-AD66-DB7EE1C86BCF}"/>
                    </a:ext>
                  </a:extLst>
                </p:cNvPr>
                <p:cNvSpPr txBox="1"/>
                <p:nvPr/>
              </p:nvSpPr>
              <p:spPr>
                <a:xfrm>
                  <a:off x="751985" y="5283292"/>
                  <a:ext cx="2289457" cy="589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sSubSup>
                              <m:sSubSup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d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⟨⟨</m:t>
                            </m:r>
                            <m:sSubSup>
                              <m:sSubSup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⟩⟩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14C9DBF-6453-458F-AD66-DB7EE1C86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985" y="5283292"/>
                  <a:ext cx="2289457" cy="58900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C9B2E06-C064-4560-A701-0C9BEC45FE9A}"/>
                    </a:ext>
                  </a:extLst>
                </p:cNvPr>
                <p:cNvSpPr txBox="1"/>
                <p:nvPr/>
              </p:nvSpPr>
              <p:spPr>
                <a:xfrm>
                  <a:off x="2486751" y="5283292"/>
                  <a:ext cx="1341842" cy="5686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C9B2E06-C064-4560-A701-0C9BEC45F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751" y="5283292"/>
                  <a:ext cx="1341842" cy="56861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117D918-D3BF-4C3D-ADA8-8BD3E3032E10}"/>
              </a:ext>
            </a:extLst>
          </p:cNvPr>
          <p:cNvSpPr txBox="1"/>
          <p:nvPr/>
        </p:nvSpPr>
        <p:spPr>
          <a:xfrm>
            <a:off x="1545051" y="634512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Binomial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551945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Diversity of life and phenotypic form?</a:t>
            </a:r>
          </a:p>
        </p:txBody>
      </p:sp>
      <p:pic>
        <p:nvPicPr>
          <p:cNvPr id="1026" name="Picture 2" descr="Image result for diversity of spec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30362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8D16DA-621B-4FF6-9E08-098C19405F1E}"/>
              </a:ext>
            </a:extLst>
          </p:cNvPr>
          <p:cNvSpPr txBox="1"/>
          <p:nvPr/>
        </p:nvSpPr>
        <p:spPr>
          <a:xfrm>
            <a:off x="1369326" y="5534883"/>
            <a:ext cx="5892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haroni" panose="020B0604020202020204" pitchFamily="2" charset="-79"/>
                <a:cs typeface="Aharoni" panose="020B0604020202020204" pitchFamily="2" charset="-79"/>
              </a:rPr>
              <a:t>“Nothing in Biology Makes Sense Except in the Light of Evolution”</a:t>
            </a:r>
            <a:endParaRPr lang="en-GB" sz="14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7172" name="Picture 4" descr="Image result for T dobzhansky">
            <a:extLst>
              <a:ext uri="{FF2B5EF4-FFF2-40B4-BE49-F238E27FC236}">
                <a16:creationId xmlns:a16="http://schemas.microsoft.com/office/drawing/2014/main" id="{AB1838E0-AD2B-4CE8-A463-EE92F55B0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056" y="5281683"/>
            <a:ext cx="1311570" cy="147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2A5410-3D9A-4FA9-B69D-52C858549870}"/>
              </a:ext>
            </a:extLst>
          </p:cNvPr>
          <p:cNvSpPr txBox="1"/>
          <p:nvPr/>
        </p:nvSpPr>
        <p:spPr>
          <a:xfrm>
            <a:off x="5393842" y="6318180"/>
            <a:ext cx="21852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Theodosius Dobzhansky,</a:t>
            </a:r>
          </a:p>
          <a:p>
            <a:r>
              <a:rPr lang="en-GB" sz="1100" dirty="0"/>
              <a:t>The American Biology Teacher, 1973</a:t>
            </a:r>
          </a:p>
        </p:txBody>
      </p:sp>
    </p:spTree>
    <p:extLst>
      <p:ext uri="{BB962C8B-B14F-4D97-AF65-F5344CB8AC3E}">
        <p14:creationId xmlns:p14="http://schemas.microsoft.com/office/powerpoint/2010/main" val="298797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C40929-A2A0-4671-9A70-E50E074F2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168" y="2894162"/>
            <a:ext cx="4270534" cy="3710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87A9E-8692-4788-A0B4-F83FF6C3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Genetic Drift </a:t>
            </a:r>
            <a:br>
              <a:rPr lang="en-GB" dirty="0"/>
            </a:br>
            <a:r>
              <a:rPr lang="en-GB" dirty="0"/>
              <a:t>(Wright-Fisher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22F8D-724B-41E4-8989-981629999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No selection, no mutation</a:t>
            </a:r>
          </a:p>
        </p:txBody>
      </p:sp>
      <p:pic>
        <p:nvPicPr>
          <p:cNvPr id="27" name="Picture 2" descr="http://post.queensu.ca/~forsdyke/images/fisher01.gif">
            <a:extLst>
              <a:ext uri="{FF2B5EF4-FFF2-40B4-BE49-F238E27FC236}">
                <a16:creationId xmlns:a16="http://schemas.microsoft.com/office/drawing/2014/main" id="{58914D72-CA2A-43CC-B96A-EDED9512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21" y="563670"/>
            <a:ext cx="963752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3.gstatic.com/images?q=tbn:ANd9GcR902_K57oQAFhXgLwkmR0Dh1F3yTyKKhrdaJbowFn4U5wRAkYWxg">
            <a:extLst>
              <a:ext uri="{FF2B5EF4-FFF2-40B4-BE49-F238E27FC236}">
                <a16:creationId xmlns:a16="http://schemas.microsoft.com/office/drawing/2014/main" id="{EB11E4C6-9C7D-4547-9480-7BF8AEB4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21" y="563567"/>
            <a:ext cx="1004205" cy="12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8ECB74-54F7-4EB0-8816-A9E14ABCD5E4}"/>
                  </a:ext>
                </a:extLst>
              </p:cNvPr>
              <p:cNvSpPr txBox="1"/>
              <p:nvPr/>
            </p:nvSpPr>
            <p:spPr>
              <a:xfrm>
                <a:off x="6406040" y="2824145"/>
                <a:ext cx="12242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8ECB74-54F7-4EB0-8816-A9E14ABCD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40" y="2824145"/>
                <a:ext cx="122424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F3B0E97-5744-4105-9087-57745F9AEAA2}"/>
                  </a:ext>
                </a:extLst>
              </p:cNvPr>
              <p:cNvSpPr txBox="1"/>
              <p:nvPr/>
            </p:nvSpPr>
            <p:spPr>
              <a:xfrm rot="16200000">
                <a:off x="4218704" y="4593306"/>
                <a:ext cx="1270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F3B0E97-5744-4105-9087-57745F9AE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218704" y="4593306"/>
                <a:ext cx="1270669" cy="369332"/>
              </a:xfrm>
              <a:prstGeom prst="rect">
                <a:avLst/>
              </a:prstGeom>
              <a:blipFill>
                <a:blip r:embed="rId6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825EE104-DE09-4DF7-BF47-99B91772F31B}"/>
              </a:ext>
            </a:extLst>
          </p:cNvPr>
          <p:cNvSpPr txBox="1"/>
          <p:nvPr/>
        </p:nvSpPr>
        <p:spPr>
          <a:xfrm>
            <a:off x="6253700" y="1861781"/>
            <a:ext cx="12057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Sewall Wright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C9CBC2-8655-43DB-8775-B5347C6AE025}"/>
              </a:ext>
            </a:extLst>
          </p:cNvPr>
          <p:cNvSpPr txBox="1"/>
          <p:nvPr/>
        </p:nvSpPr>
        <p:spPr>
          <a:xfrm>
            <a:off x="7442540" y="1828440"/>
            <a:ext cx="11929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Ronald Fisher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86B8ED1-F0EF-4FEE-BF92-1D192667631B}"/>
                  </a:ext>
                </a:extLst>
              </p:cNvPr>
              <p:cNvSpPr/>
              <p:nvPr/>
            </p:nvSpPr>
            <p:spPr>
              <a:xfrm>
                <a:off x="7928031" y="6294330"/>
                <a:ext cx="6764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86B8ED1-F0EF-4FEE-BF92-1D1926676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031" y="6294330"/>
                <a:ext cx="676404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D7C6832B-E04C-49CA-9DBF-6C26BD55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388207" y="2520645"/>
            <a:ext cx="2098976" cy="929857"/>
            <a:chOff x="2212298" y="2512300"/>
            <a:chExt cx="4719404" cy="209071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60D213E-625A-4F09-9ACD-BFB7A6FA48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12298" y="2512300"/>
              <a:ext cx="4719404" cy="2090719"/>
              <a:chOff x="1858696" y="2445621"/>
              <a:chExt cx="5686029" cy="2518939"/>
            </a:xfrm>
          </p:grpSpPr>
          <p:sp>
            <p:nvSpPr>
              <p:cNvPr id="67" name="Freeform 3">
                <a:extLst>
                  <a:ext uri="{FF2B5EF4-FFF2-40B4-BE49-F238E27FC236}">
                    <a16:creationId xmlns:a16="http://schemas.microsoft.com/office/drawing/2014/main" id="{53A755F0-C22B-41A4-B6A6-3FD80A88EEFA}"/>
                  </a:ext>
                </a:extLst>
              </p:cNvPr>
              <p:cNvSpPr/>
              <p:nvPr/>
            </p:nvSpPr>
            <p:spPr bwMode="auto">
              <a:xfrm>
                <a:off x="1858696" y="2471958"/>
                <a:ext cx="1939529" cy="2492602"/>
              </a:xfrm>
              <a:custGeom>
                <a:avLst/>
                <a:gdLst>
                  <a:gd name="connsiteX0" fmla="*/ 127266 w 1939529"/>
                  <a:gd name="connsiteY0" fmla="*/ 180755 h 2492602"/>
                  <a:gd name="connsiteX1" fmla="*/ 324116 w 1939529"/>
                  <a:gd name="connsiteY1" fmla="*/ 47405 h 2492602"/>
                  <a:gd name="connsiteX2" fmla="*/ 559066 w 1939529"/>
                  <a:gd name="connsiteY2" fmla="*/ 123605 h 2492602"/>
                  <a:gd name="connsiteX3" fmla="*/ 578116 w 1939529"/>
                  <a:gd name="connsiteY3" fmla="*/ 625255 h 2492602"/>
                  <a:gd name="connsiteX4" fmla="*/ 203466 w 1939529"/>
                  <a:gd name="connsiteY4" fmla="*/ 1057055 h 2492602"/>
                  <a:gd name="connsiteX5" fmla="*/ 266 w 1939529"/>
                  <a:gd name="connsiteY5" fmla="*/ 1704755 h 2492602"/>
                  <a:gd name="connsiteX6" fmla="*/ 171716 w 1939529"/>
                  <a:gd name="connsiteY6" fmla="*/ 2181005 h 2492602"/>
                  <a:gd name="connsiteX7" fmla="*/ 616216 w 1939529"/>
                  <a:gd name="connsiteY7" fmla="*/ 2435005 h 2492602"/>
                  <a:gd name="connsiteX8" fmla="*/ 1124216 w 1939529"/>
                  <a:gd name="connsiteY8" fmla="*/ 2485805 h 2492602"/>
                  <a:gd name="connsiteX9" fmla="*/ 1524266 w 1939529"/>
                  <a:gd name="connsiteY9" fmla="*/ 2327055 h 2492602"/>
                  <a:gd name="connsiteX10" fmla="*/ 1854466 w 1939529"/>
                  <a:gd name="connsiteY10" fmla="*/ 1996855 h 2492602"/>
                  <a:gd name="connsiteX11" fmla="*/ 1930666 w 1939529"/>
                  <a:gd name="connsiteY11" fmla="*/ 1425355 h 2492602"/>
                  <a:gd name="connsiteX12" fmla="*/ 1695716 w 1939529"/>
                  <a:gd name="connsiteY12" fmla="*/ 917355 h 2492602"/>
                  <a:gd name="connsiteX13" fmla="*/ 1352816 w 1939529"/>
                  <a:gd name="connsiteY13" fmla="*/ 676055 h 2492602"/>
                  <a:gd name="connsiteX14" fmla="*/ 1149616 w 1939529"/>
                  <a:gd name="connsiteY14" fmla="*/ 574455 h 2492602"/>
                  <a:gd name="connsiteX15" fmla="*/ 1092466 w 1939529"/>
                  <a:gd name="connsiteY15" fmla="*/ 250605 h 2492602"/>
                  <a:gd name="connsiteX16" fmla="*/ 1194066 w 1939529"/>
                  <a:gd name="connsiteY16" fmla="*/ 9305 h 2492602"/>
                  <a:gd name="connsiteX17" fmla="*/ 1352816 w 1939529"/>
                  <a:gd name="connsiteY17" fmla="*/ 72805 h 249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9529" h="2492602">
                    <a:moveTo>
                      <a:pt x="127266" y="180755"/>
                    </a:moveTo>
                    <a:cubicBezTo>
                      <a:pt x="189707" y="118842"/>
                      <a:pt x="252149" y="56930"/>
                      <a:pt x="324116" y="47405"/>
                    </a:cubicBezTo>
                    <a:cubicBezTo>
                      <a:pt x="396083" y="37880"/>
                      <a:pt x="516733" y="27297"/>
                      <a:pt x="559066" y="123605"/>
                    </a:cubicBezTo>
                    <a:cubicBezTo>
                      <a:pt x="601399" y="219913"/>
                      <a:pt x="637383" y="469680"/>
                      <a:pt x="578116" y="625255"/>
                    </a:cubicBezTo>
                    <a:cubicBezTo>
                      <a:pt x="518849" y="780830"/>
                      <a:pt x="299774" y="877138"/>
                      <a:pt x="203466" y="1057055"/>
                    </a:cubicBezTo>
                    <a:cubicBezTo>
                      <a:pt x="107158" y="1236972"/>
                      <a:pt x="5558" y="1517430"/>
                      <a:pt x="266" y="1704755"/>
                    </a:cubicBezTo>
                    <a:cubicBezTo>
                      <a:pt x="-5026" y="1892080"/>
                      <a:pt x="69058" y="2059297"/>
                      <a:pt x="171716" y="2181005"/>
                    </a:cubicBezTo>
                    <a:cubicBezTo>
                      <a:pt x="274374" y="2302713"/>
                      <a:pt x="457466" y="2384205"/>
                      <a:pt x="616216" y="2435005"/>
                    </a:cubicBezTo>
                    <a:cubicBezTo>
                      <a:pt x="774966" y="2485805"/>
                      <a:pt x="972874" y="2503797"/>
                      <a:pt x="1124216" y="2485805"/>
                    </a:cubicBezTo>
                    <a:cubicBezTo>
                      <a:pt x="1275558" y="2467813"/>
                      <a:pt x="1402558" y="2408547"/>
                      <a:pt x="1524266" y="2327055"/>
                    </a:cubicBezTo>
                    <a:cubicBezTo>
                      <a:pt x="1645974" y="2245563"/>
                      <a:pt x="1786733" y="2147138"/>
                      <a:pt x="1854466" y="1996855"/>
                    </a:cubicBezTo>
                    <a:cubicBezTo>
                      <a:pt x="1922199" y="1846572"/>
                      <a:pt x="1957124" y="1605272"/>
                      <a:pt x="1930666" y="1425355"/>
                    </a:cubicBezTo>
                    <a:cubicBezTo>
                      <a:pt x="1904208" y="1245438"/>
                      <a:pt x="1792024" y="1042238"/>
                      <a:pt x="1695716" y="917355"/>
                    </a:cubicBezTo>
                    <a:cubicBezTo>
                      <a:pt x="1599408" y="792472"/>
                      <a:pt x="1443833" y="733205"/>
                      <a:pt x="1352816" y="676055"/>
                    </a:cubicBezTo>
                    <a:cubicBezTo>
                      <a:pt x="1261799" y="618905"/>
                      <a:pt x="1193008" y="645363"/>
                      <a:pt x="1149616" y="574455"/>
                    </a:cubicBezTo>
                    <a:cubicBezTo>
                      <a:pt x="1106224" y="503547"/>
                      <a:pt x="1085058" y="344797"/>
                      <a:pt x="1092466" y="250605"/>
                    </a:cubicBezTo>
                    <a:cubicBezTo>
                      <a:pt x="1099874" y="156413"/>
                      <a:pt x="1150674" y="38938"/>
                      <a:pt x="1194066" y="9305"/>
                    </a:cubicBezTo>
                    <a:cubicBezTo>
                      <a:pt x="1237458" y="-20328"/>
                      <a:pt x="1295137" y="26238"/>
                      <a:pt x="1352816" y="72805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Gill Sans MT" pitchFamily="34" charset="0"/>
                  <a:cs typeface="Arial" pitchFamily="34" charset="0"/>
                </a:endParaRPr>
              </a:p>
            </p:txBody>
          </p:sp>
          <p:sp>
            <p:nvSpPr>
              <p:cNvPr id="68" name="Freeform 44">
                <a:extLst>
                  <a:ext uri="{FF2B5EF4-FFF2-40B4-BE49-F238E27FC236}">
                    <a16:creationId xmlns:a16="http://schemas.microsoft.com/office/drawing/2014/main" id="{D5D85E65-6208-4A08-9330-8DDCA31F3163}"/>
                  </a:ext>
                </a:extLst>
              </p:cNvPr>
              <p:cNvSpPr/>
              <p:nvPr/>
            </p:nvSpPr>
            <p:spPr bwMode="auto">
              <a:xfrm>
                <a:off x="5605196" y="2445621"/>
                <a:ext cx="1939529" cy="2492602"/>
              </a:xfrm>
              <a:custGeom>
                <a:avLst/>
                <a:gdLst>
                  <a:gd name="connsiteX0" fmla="*/ 127266 w 1939529"/>
                  <a:gd name="connsiteY0" fmla="*/ 180755 h 2492602"/>
                  <a:gd name="connsiteX1" fmla="*/ 324116 w 1939529"/>
                  <a:gd name="connsiteY1" fmla="*/ 47405 h 2492602"/>
                  <a:gd name="connsiteX2" fmla="*/ 559066 w 1939529"/>
                  <a:gd name="connsiteY2" fmla="*/ 123605 h 2492602"/>
                  <a:gd name="connsiteX3" fmla="*/ 578116 w 1939529"/>
                  <a:gd name="connsiteY3" fmla="*/ 625255 h 2492602"/>
                  <a:gd name="connsiteX4" fmla="*/ 203466 w 1939529"/>
                  <a:gd name="connsiteY4" fmla="*/ 1057055 h 2492602"/>
                  <a:gd name="connsiteX5" fmla="*/ 266 w 1939529"/>
                  <a:gd name="connsiteY5" fmla="*/ 1704755 h 2492602"/>
                  <a:gd name="connsiteX6" fmla="*/ 171716 w 1939529"/>
                  <a:gd name="connsiteY6" fmla="*/ 2181005 h 2492602"/>
                  <a:gd name="connsiteX7" fmla="*/ 616216 w 1939529"/>
                  <a:gd name="connsiteY7" fmla="*/ 2435005 h 2492602"/>
                  <a:gd name="connsiteX8" fmla="*/ 1124216 w 1939529"/>
                  <a:gd name="connsiteY8" fmla="*/ 2485805 h 2492602"/>
                  <a:gd name="connsiteX9" fmla="*/ 1524266 w 1939529"/>
                  <a:gd name="connsiteY9" fmla="*/ 2327055 h 2492602"/>
                  <a:gd name="connsiteX10" fmla="*/ 1854466 w 1939529"/>
                  <a:gd name="connsiteY10" fmla="*/ 1996855 h 2492602"/>
                  <a:gd name="connsiteX11" fmla="*/ 1930666 w 1939529"/>
                  <a:gd name="connsiteY11" fmla="*/ 1425355 h 2492602"/>
                  <a:gd name="connsiteX12" fmla="*/ 1695716 w 1939529"/>
                  <a:gd name="connsiteY12" fmla="*/ 917355 h 2492602"/>
                  <a:gd name="connsiteX13" fmla="*/ 1352816 w 1939529"/>
                  <a:gd name="connsiteY13" fmla="*/ 676055 h 2492602"/>
                  <a:gd name="connsiteX14" fmla="*/ 1149616 w 1939529"/>
                  <a:gd name="connsiteY14" fmla="*/ 574455 h 2492602"/>
                  <a:gd name="connsiteX15" fmla="*/ 1092466 w 1939529"/>
                  <a:gd name="connsiteY15" fmla="*/ 250605 h 2492602"/>
                  <a:gd name="connsiteX16" fmla="*/ 1194066 w 1939529"/>
                  <a:gd name="connsiteY16" fmla="*/ 9305 h 2492602"/>
                  <a:gd name="connsiteX17" fmla="*/ 1352816 w 1939529"/>
                  <a:gd name="connsiteY17" fmla="*/ 72805 h 249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9529" h="2492602">
                    <a:moveTo>
                      <a:pt x="127266" y="180755"/>
                    </a:moveTo>
                    <a:cubicBezTo>
                      <a:pt x="189707" y="118842"/>
                      <a:pt x="252149" y="56930"/>
                      <a:pt x="324116" y="47405"/>
                    </a:cubicBezTo>
                    <a:cubicBezTo>
                      <a:pt x="396083" y="37880"/>
                      <a:pt x="516733" y="27297"/>
                      <a:pt x="559066" y="123605"/>
                    </a:cubicBezTo>
                    <a:cubicBezTo>
                      <a:pt x="601399" y="219913"/>
                      <a:pt x="637383" y="469680"/>
                      <a:pt x="578116" y="625255"/>
                    </a:cubicBezTo>
                    <a:cubicBezTo>
                      <a:pt x="518849" y="780830"/>
                      <a:pt x="299774" y="877138"/>
                      <a:pt x="203466" y="1057055"/>
                    </a:cubicBezTo>
                    <a:cubicBezTo>
                      <a:pt x="107158" y="1236972"/>
                      <a:pt x="5558" y="1517430"/>
                      <a:pt x="266" y="1704755"/>
                    </a:cubicBezTo>
                    <a:cubicBezTo>
                      <a:pt x="-5026" y="1892080"/>
                      <a:pt x="69058" y="2059297"/>
                      <a:pt x="171716" y="2181005"/>
                    </a:cubicBezTo>
                    <a:cubicBezTo>
                      <a:pt x="274374" y="2302713"/>
                      <a:pt x="457466" y="2384205"/>
                      <a:pt x="616216" y="2435005"/>
                    </a:cubicBezTo>
                    <a:cubicBezTo>
                      <a:pt x="774966" y="2485805"/>
                      <a:pt x="972874" y="2503797"/>
                      <a:pt x="1124216" y="2485805"/>
                    </a:cubicBezTo>
                    <a:cubicBezTo>
                      <a:pt x="1275558" y="2467813"/>
                      <a:pt x="1402558" y="2408547"/>
                      <a:pt x="1524266" y="2327055"/>
                    </a:cubicBezTo>
                    <a:cubicBezTo>
                      <a:pt x="1645974" y="2245563"/>
                      <a:pt x="1786733" y="2147138"/>
                      <a:pt x="1854466" y="1996855"/>
                    </a:cubicBezTo>
                    <a:cubicBezTo>
                      <a:pt x="1922199" y="1846572"/>
                      <a:pt x="1957124" y="1605272"/>
                      <a:pt x="1930666" y="1425355"/>
                    </a:cubicBezTo>
                    <a:cubicBezTo>
                      <a:pt x="1904208" y="1245438"/>
                      <a:pt x="1792024" y="1042238"/>
                      <a:pt x="1695716" y="917355"/>
                    </a:cubicBezTo>
                    <a:cubicBezTo>
                      <a:pt x="1599408" y="792472"/>
                      <a:pt x="1443833" y="733205"/>
                      <a:pt x="1352816" y="676055"/>
                    </a:cubicBezTo>
                    <a:cubicBezTo>
                      <a:pt x="1261799" y="618905"/>
                      <a:pt x="1193008" y="645363"/>
                      <a:pt x="1149616" y="574455"/>
                    </a:cubicBezTo>
                    <a:cubicBezTo>
                      <a:pt x="1106224" y="503547"/>
                      <a:pt x="1085058" y="344797"/>
                      <a:pt x="1092466" y="250605"/>
                    </a:cubicBezTo>
                    <a:cubicBezTo>
                      <a:pt x="1099874" y="156413"/>
                      <a:pt x="1150674" y="38938"/>
                      <a:pt x="1194066" y="9305"/>
                    </a:cubicBezTo>
                    <a:cubicBezTo>
                      <a:pt x="1237458" y="-20328"/>
                      <a:pt x="1295137" y="26238"/>
                      <a:pt x="1352816" y="72805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Gill Sans MT" pitchFamily="34" charset="0"/>
                  <a:cs typeface="Arial" pitchFamily="34" charset="0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E36BF50E-9384-41F6-B48E-E3EB28014AC3}"/>
                  </a:ext>
                </a:extLst>
              </p:cNvPr>
              <p:cNvCxnSpPr/>
              <p:nvPr/>
            </p:nvCxnSpPr>
            <p:spPr bwMode="auto">
              <a:xfrm>
                <a:off x="4068762" y="3719513"/>
                <a:ext cx="122555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pic>
            <p:nvPicPr>
              <p:cNvPr id="70" name="Content Placeholder 6" descr="Man">
                <a:extLst>
                  <a:ext uri="{FF2B5EF4-FFF2-40B4-BE49-F238E27FC236}">
                    <a16:creationId xmlns:a16="http://schemas.microsoft.com/office/drawing/2014/main" id="{27269D09-FDE9-4067-BD31-A46CAAC7A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2626828">
                <a:off x="2807912" y="4045078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1" name="Content Placeholder 6" descr="Man">
                <a:extLst>
                  <a:ext uri="{FF2B5EF4-FFF2-40B4-BE49-F238E27FC236}">
                    <a16:creationId xmlns:a16="http://schemas.microsoft.com/office/drawing/2014/main" id="{213E7DC4-3348-43C3-9D37-6B3934584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5320404">
                <a:off x="2608957" y="3695600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2" name="Content Placeholder 6" descr="Man">
                <a:extLst>
                  <a:ext uri="{FF2B5EF4-FFF2-40B4-BE49-F238E27FC236}">
                    <a16:creationId xmlns:a16="http://schemas.microsoft.com/office/drawing/2014/main" id="{68639C31-8E72-43BF-96D6-CBA34367A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8594672">
                <a:off x="1879818" y="4026558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3" name="Content Placeholder 6" descr="Man">
                <a:extLst>
                  <a:ext uri="{FF2B5EF4-FFF2-40B4-BE49-F238E27FC236}">
                    <a16:creationId xmlns:a16="http://schemas.microsoft.com/office/drawing/2014/main" id="{5CE4B3D1-F9FD-43A5-B005-C59C44D03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4685977">
                <a:off x="2688606" y="3338513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4" name="Content Placeholder 6" descr="Man">
                <a:extLst>
                  <a:ext uri="{FF2B5EF4-FFF2-40B4-BE49-F238E27FC236}">
                    <a16:creationId xmlns:a16="http://schemas.microsoft.com/office/drawing/2014/main" id="{A01574BD-C23E-41C1-BC77-CF2C306DF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2022034">
                <a:off x="2386858" y="4113723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5" name="Content Placeholder 6" descr="Man">
                <a:extLst>
                  <a:ext uri="{FF2B5EF4-FFF2-40B4-BE49-F238E27FC236}">
                    <a16:creationId xmlns:a16="http://schemas.microsoft.com/office/drawing/2014/main" id="{4129E674-1D88-4F31-B354-A8BA278FC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1901476">
                <a:off x="2223664" y="311881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6" name="Content Placeholder 6" descr="Man">
                <a:extLst>
                  <a:ext uri="{FF2B5EF4-FFF2-40B4-BE49-F238E27FC236}">
                    <a16:creationId xmlns:a16="http://schemas.microsoft.com/office/drawing/2014/main" id="{CDB11F51-793D-4C5A-BEB0-0CE2E5D3A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9418768">
                <a:off x="2649324" y="301128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7" name="Content Placeholder 6" descr="Man">
                <a:extLst>
                  <a:ext uri="{FF2B5EF4-FFF2-40B4-BE49-F238E27FC236}">
                    <a16:creationId xmlns:a16="http://schemas.microsoft.com/office/drawing/2014/main" id="{CB4D03B2-7E23-4DCC-87C2-0893206A4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8129241">
                <a:off x="1972605" y="363755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8" name="Content Placeholder 6" descr="Man">
                <a:extLst>
                  <a:ext uri="{FF2B5EF4-FFF2-40B4-BE49-F238E27FC236}">
                    <a16:creationId xmlns:a16="http://schemas.microsoft.com/office/drawing/2014/main" id="{B2B34502-03D6-419C-8BA1-88045E2ED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2626828">
                <a:off x="6616359" y="400004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9" name="Content Placeholder 6" descr="Man">
                <a:extLst>
                  <a:ext uri="{FF2B5EF4-FFF2-40B4-BE49-F238E27FC236}">
                    <a16:creationId xmlns:a16="http://schemas.microsoft.com/office/drawing/2014/main" id="{E5FAFBD1-B100-4456-888A-C925DE29C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5320404">
                <a:off x="6417404" y="365056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0" name="Content Placeholder 6" descr="Man">
                <a:extLst>
                  <a:ext uri="{FF2B5EF4-FFF2-40B4-BE49-F238E27FC236}">
                    <a16:creationId xmlns:a16="http://schemas.microsoft.com/office/drawing/2014/main" id="{9ACA8B7B-505D-4170-80BD-86ED71B7F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8594672">
                <a:off x="5688265" y="398152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1" name="Content Placeholder 6" descr="Man">
                <a:extLst>
                  <a:ext uri="{FF2B5EF4-FFF2-40B4-BE49-F238E27FC236}">
                    <a16:creationId xmlns:a16="http://schemas.microsoft.com/office/drawing/2014/main" id="{A90814B7-2C34-4C3B-84B4-B3E118B97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4685977">
                <a:off x="6497053" y="3293477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2" name="Content Placeholder 6" descr="Man">
                <a:extLst>
                  <a:ext uri="{FF2B5EF4-FFF2-40B4-BE49-F238E27FC236}">
                    <a16:creationId xmlns:a16="http://schemas.microsoft.com/office/drawing/2014/main" id="{02610821-C4F8-4358-8794-71A36DB54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2022034">
                <a:off x="6195305" y="4068687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3" name="Content Placeholder 6" descr="Man">
                <a:extLst>
                  <a:ext uri="{FF2B5EF4-FFF2-40B4-BE49-F238E27FC236}">
                    <a16:creationId xmlns:a16="http://schemas.microsoft.com/office/drawing/2014/main" id="{E7E565EB-F2AD-4445-AC11-87BB92D96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1901476">
                <a:off x="6032111" y="3073776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4" name="Content Placeholder 6" descr="Man">
                <a:extLst>
                  <a:ext uri="{FF2B5EF4-FFF2-40B4-BE49-F238E27FC236}">
                    <a16:creationId xmlns:a16="http://schemas.microsoft.com/office/drawing/2014/main" id="{875B9E8B-611E-4E35-97C5-E1C14AE69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8129241">
                <a:off x="5781052" y="3592518"/>
                <a:ext cx="765753" cy="76575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850C80B-4BB8-4588-802B-0168C8987DCB}"/>
                    </a:ext>
                  </a:extLst>
                </p:cNvPr>
                <p:cNvSpPr txBox="1"/>
                <p:nvPr/>
              </p:nvSpPr>
              <p:spPr>
                <a:xfrm>
                  <a:off x="4146673" y="2725919"/>
                  <a:ext cx="362294" cy="692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850C80B-4BB8-4588-802B-0168C8987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6673" y="2725919"/>
                  <a:ext cx="362294" cy="692015"/>
                </a:xfrm>
                <a:prstGeom prst="rect">
                  <a:avLst/>
                </a:prstGeom>
                <a:blipFill>
                  <a:blip r:embed="rId12"/>
                  <a:stretch>
                    <a:fillRect r="-6923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039567-55A4-4E8D-9AB8-370E077388D0}"/>
                  </a:ext>
                </a:extLst>
              </p:cNvPr>
              <p:cNvSpPr txBox="1"/>
              <p:nvPr/>
            </p:nvSpPr>
            <p:spPr>
              <a:xfrm>
                <a:off x="346613" y="3962970"/>
                <a:ext cx="4390369" cy="542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𝑁𝑥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039567-55A4-4E8D-9AB8-370E07738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13" y="3962970"/>
                <a:ext cx="4390369" cy="542969"/>
              </a:xfrm>
              <a:prstGeom prst="rect">
                <a:avLst/>
              </a:prstGeom>
              <a:blipFill>
                <a:blip r:embed="rId1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72423B-B9A6-4D0C-8038-DD9D36F7E391}"/>
                  </a:ext>
                </a:extLst>
              </p:cNvPr>
              <p:cNvSpPr txBox="1"/>
              <p:nvPr/>
            </p:nvSpPr>
            <p:spPr>
              <a:xfrm>
                <a:off x="1545051" y="4715709"/>
                <a:ext cx="2028953" cy="558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72423B-B9A6-4D0C-8038-DD9D36F7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051" y="4715709"/>
                <a:ext cx="2028953" cy="5588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3612A69-227A-45D9-BD6A-CBFAE38D66D6}"/>
              </a:ext>
            </a:extLst>
          </p:cNvPr>
          <p:cNvGrpSpPr/>
          <p:nvPr/>
        </p:nvGrpSpPr>
        <p:grpSpPr>
          <a:xfrm>
            <a:off x="891943" y="5535055"/>
            <a:ext cx="3076608" cy="589007"/>
            <a:chOff x="751985" y="5283292"/>
            <a:chExt cx="3076608" cy="5890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14C9DBF-6453-458F-AD66-DB7EE1C86BCF}"/>
                    </a:ext>
                  </a:extLst>
                </p:cNvPr>
                <p:cNvSpPr txBox="1"/>
                <p:nvPr/>
              </p:nvSpPr>
              <p:spPr>
                <a:xfrm>
                  <a:off x="751985" y="5283292"/>
                  <a:ext cx="2289457" cy="589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sSubSup>
                              <m:sSubSup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d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⟨⟨</m:t>
                            </m:r>
                            <m:sSubSup>
                              <m:sSubSup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⟩⟩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14C9DBF-6453-458F-AD66-DB7EE1C86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985" y="5283292"/>
                  <a:ext cx="2289457" cy="58900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C9B2E06-C064-4560-A701-0C9BEC45FE9A}"/>
                    </a:ext>
                  </a:extLst>
                </p:cNvPr>
                <p:cNvSpPr txBox="1"/>
                <p:nvPr/>
              </p:nvSpPr>
              <p:spPr>
                <a:xfrm>
                  <a:off x="2486751" y="5283292"/>
                  <a:ext cx="1341842" cy="5686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C9B2E06-C064-4560-A701-0C9BEC45F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751" y="5283292"/>
                  <a:ext cx="1341842" cy="56861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117D918-D3BF-4C3D-ADA8-8BD3E3032E10}"/>
              </a:ext>
            </a:extLst>
          </p:cNvPr>
          <p:cNvSpPr txBox="1"/>
          <p:nvPr/>
        </p:nvSpPr>
        <p:spPr>
          <a:xfrm>
            <a:off x="1545051" y="634512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00C3E-B290-4D96-931C-2930F4A794F8}"/>
                  </a:ext>
                </a:extLst>
              </p:cNvPr>
              <p:cNvSpPr txBox="1"/>
              <p:nvPr/>
            </p:nvSpPr>
            <p:spPr>
              <a:xfrm>
                <a:off x="4669372" y="3549971"/>
                <a:ext cx="426193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As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increases change in frequency between </a:t>
                </a:r>
              </a:p>
              <a:p>
                <a:r>
                  <a:rPr lang="en-GB" dirty="0"/>
                  <a:t>generations becomes smaller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00C3E-B290-4D96-931C-2930F4A79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372" y="3549971"/>
                <a:ext cx="4261936" cy="646331"/>
              </a:xfrm>
              <a:prstGeom prst="rect">
                <a:avLst/>
              </a:prstGeom>
              <a:blipFill>
                <a:blip r:embed="rId17"/>
                <a:stretch>
                  <a:fillRect l="-1288" t="-3774" r="-143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80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0F31FC-B049-442F-B6D2-8B695675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Drift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DCB95-4434-4C23-B7F6-579C051C1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Nature of drift</a:t>
            </a:r>
          </a:p>
          <a:p>
            <a:r>
              <a:rPr lang="pt-BR" dirty="0"/>
              <a:t>N=10, x0=0.5, s=0, mu=0</a:t>
            </a:r>
          </a:p>
          <a:p>
            <a:r>
              <a:rPr lang="pt-BR" dirty="0"/>
              <a:t>DriftSelectionDemo(N,x0,s,mu,delay)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131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Dynamics of drift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889672" y="3203336"/>
            <a:ext cx="1379714" cy="2230769"/>
            <a:chOff x="2889672" y="3203336"/>
            <a:chExt cx="1379714" cy="2230769"/>
          </a:xfrm>
        </p:grpSpPr>
        <p:grpSp>
          <p:nvGrpSpPr>
            <p:cNvPr id="88" name="Group 87"/>
            <p:cNvGrpSpPr>
              <a:grpSpLocks noChangeAspect="1"/>
            </p:cNvGrpSpPr>
            <p:nvPr/>
          </p:nvGrpSpPr>
          <p:grpSpPr>
            <a:xfrm>
              <a:off x="2889672" y="3820498"/>
              <a:ext cx="1379714" cy="533404"/>
              <a:chOff x="3427584" y="3291648"/>
              <a:chExt cx="1832130" cy="708310"/>
            </a:xfrm>
          </p:grpSpPr>
          <p:grpSp>
            <p:nvGrpSpPr>
              <p:cNvPr id="89" name="Group 88"/>
              <p:cNvGrpSpPr>
                <a:grpSpLocks noChangeAspect="1"/>
              </p:cNvGrpSpPr>
              <p:nvPr/>
            </p:nvGrpSpPr>
            <p:grpSpPr>
              <a:xfrm>
                <a:off x="4092312" y="3291648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94" name="Freeform 16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6" name="Oval 95"/>
                <p:cNvSpPr/>
                <p:nvPr/>
              </p:nvSpPr>
              <p:spPr bwMode="auto">
                <a:xfrm>
                  <a:off x="5080746" y="2963490"/>
                  <a:ext cx="460323" cy="460323"/>
                </a:xfrm>
                <a:prstGeom prst="ellipse">
                  <a:avLst/>
                </a:prstGeom>
                <a:solidFill>
                  <a:srgbClr val="FF0000">
                    <a:alpha val="16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90" name="Group 89"/>
              <p:cNvGrpSpPr>
                <a:grpSpLocks noChangeAspect="1"/>
              </p:cNvGrpSpPr>
              <p:nvPr/>
            </p:nvGrpSpPr>
            <p:grpSpPr>
              <a:xfrm flipH="1">
                <a:off x="3427584" y="3294893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91" name="Freeform 20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 bwMode="auto">
                <a:xfrm>
                  <a:off x="5080746" y="2963490"/>
                  <a:ext cx="460323" cy="460323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00" name="Straight Connector 99"/>
            <p:cNvCxnSpPr>
              <a:cxnSpLocks/>
            </p:cNvCxnSpPr>
            <p:nvPr/>
          </p:nvCxnSpPr>
          <p:spPr bwMode="auto">
            <a:xfrm>
              <a:off x="3578431" y="3203336"/>
              <a:ext cx="0" cy="2230769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" name="Group 6"/>
          <p:cNvGrpSpPr/>
          <p:nvPr/>
        </p:nvGrpSpPr>
        <p:grpSpPr>
          <a:xfrm>
            <a:off x="2441001" y="3767601"/>
            <a:ext cx="1000016" cy="1666504"/>
            <a:chOff x="2441008" y="3767601"/>
            <a:chExt cx="1000016" cy="1666504"/>
          </a:xfrm>
        </p:grpSpPr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2441008" y="4602939"/>
              <a:ext cx="1000016" cy="386611"/>
              <a:chOff x="3427584" y="3291648"/>
              <a:chExt cx="1832130" cy="708310"/>
            </a:xfrm>
          </p:grpSpPr>
          <p:grpSp>
            <p:nvGrpSpPr>
              <p:cNvPr id="71" name="Group 70"/>
              <p:cNvGrpSpPr>
                <a:grpSpLocks noChangeAspect="1"/>
              </p:cNvGrpSpPr>
              <p:nvPr/>
            </p:nvGrpSpPr>
            <p:grpSpPr>
              <a:xfrm>
                <a:off x="4092312" y="3291648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76" name="Freeform 16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8" name="Oval 77"/>
                <p:cNvSpPr/>
                <p:nvPr/>
              </p:nvSpPr>
              <p:spPr bwMode="auto">
                <a:xfrm>
                  <a:off x="5080746" y="2963490"/>
                  <a:ext cx="460323" cy="460323"/>
                </a:xfrm>
                <a:prstGeom prst="ellipse">
                  <a:avLst/>
                </a:prstGeom>
                <a:solidFill>
                  <a:srgbClr val="FF0000">
                    <a:alpha val="16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72" name="Group 71"/>
              <p:cNvGrpSpPr>
                <a:grpSpLocks noChangeAspect="1"/>
              </p:cNvGrpSpPr>
              <p:nvPr/>
            </p:nvGrpSpPr>
            <p:grpSpPr>
              <a:xfrm flipH="1">
                <a:off x="3427584" y="3294893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73" name="Freeform 20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4" name="Oval 73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5" name="Oval 74"/>
                <p:cNvSpPr/>
                <p:nvPr/>
              </p:nvSpPr>
              <p:spPr bwMode="auto">
                <a:xfrm>
                  <a:off x="5080746" y="2963490"/>
                  <a:ext cx="460323" cy="460323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03" name="Straight Connector 102"/>
            <p:cNvCxnSpPr>
              <a:cxnSpLocks/>
            </p:cNvCxnSpPr>
            <p:nvPr/>
          </p:nvCxnSpPr>
          <p:spPr bwMode="auto">
            <a:xfrm>
              <a:off x="2945668" y="3767601"/>
              <a:ext cx="0" cy="1666504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" name="Group 4"/>
          <p:cNvGrpSpPr/>
          <p:nvPr/>
        </p:nvGrpSpPr>
        <p:grpSpPr>
          <a:xfrm>
            <a:off x="904876" y="2853201"/>
            <a:ext cx="7496372" cy="3172941"/>
            <a:chOff x="904876" y="2853201"/>
            <a:chExt cx="7496372" cy="3172941"/>
          </a:xfrm>
        </p:grpSpPr>
        <p:cxnSp>
          <p:nvCxnSpPr>
            <p:cNvPr id="31" name="Straight Arrow Connector 30"/>
            <p:cNvCxnSpPr>
              <a:cxnSpLocks/>
            </p:cNvCxnSpPr>
            <p:nvPr/>
          </p:nvCxnSpPr>
          <p:spPr bwMode="auto">
            <a:xfrm>
              <a:off x="1079847" y="5238835"/>
              <a:ext cx="668911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7872321" y="5293893"/>
                  <a:ext cx="52892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sz="32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2321" y="5293893"/>
                  <a:ext cx="528927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7365554" y="5293893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5554" y="5293893"/>
                  <a:ext cx="44242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74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904876" y="5293893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76" y="5293893"/>
                  <a:ext cx="44242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74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/>
            <p:cNvCxnSpPr>
              <a:cxnSpLocks/>
            </p:cNvCxnSpPr>
            <p:nvPr/>
          </p:nvCxnSpPr>
          <p:spPr bwMode="auto">
            <a:xfrm>
              <a:off x="1079847" y="5149120"/>
              <a:ext cx="0" cy="17943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Connector 59"/>
            <p:cNvCxnSpPr>
              <a:cxnSpLocks/>
            </p:cNvCxnSpPr>
            <p:nvPr/>
          </p:nvCxnSpPr>
          <p:spPr bwMode="auto">
            <a:xfrm>
              <a:off x="7550553" y="5150268"/>
              <a:ext cx="0" cy="17943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9" name="Group 68"/>
            <p:cNvGrpSpPr/>
            <p:nvPr/>
          </p:nvGrpSpPr>
          <p:grpSpPr>
            <a:xfrm>
              <a:off x="3503211" y="3003982"/>
              <a:ext cx="1832130" cy="708310"/>
              <a:chOff x="3427584" y="3291648"/>
              <a:chExt cx="1832130" cy="708310"/>
            </a:xfrm>
          </p:grpSpPr>
          <p:grpSp>
            <p:nvGrpSpPr>
              <p:cNvPr id="61" name="Group 60"/>
              <p:cNvGrpSpPr>
                <a:grpSpLocks noChangeAspect="1"/>
              </p:cNvGrpSpPr>
              <p:nvPr/>
            </p:nvGrpSpPr>
            <p:grpSpPr>
              <a:xfrm>
                <a:off x="4092312" y="3291648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62" name="Freeform 16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 bwMode="auto">
                <a:xfrm>
                  <a:off x="5080747" y="2963491"/>
                  <a:ext cx="460322" cy="460322"/>
                </a:xfrm>
                <a:prstGeom prst="ellipse">
                  <a:avLst/>
                </a:prstGeom>
                <a:solidFill>
                  <a:srgbClr val="FF0000">
                    <a:alpha val="19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65" name="Group 64"/>
              <p:cNvGrpSpPr>
                <a:grpSpLocks noChangeAspect="1"/>
              </p:cNvGrpSpPr>
              <p:nvPr/>
            </p:nvGrpSpPr>
            <p:grpSpPr>
              <a:xfrm flipH="1">
                <a:off x="3427584" y="3294893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66" name="Freeform 20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7" name="Oval 66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 bwMode="auto">
                <a:xfrm>
                  <a:off x="5080746" y="2963490"/>
                  <a:ext cx="460323" cy="460323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4069290" y="5415206"/>
                  <a:ext cx="1115818" cy="6109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9290" y="5415206"/>
                  <a:ext cx="1115818" cy="6109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Straight Connector 98"/>
            <p:cNvCxnSpPr>
              <a:cxnSpLocks/>
            </p:cNvCxnSpPr>
            <p:nvPr/>
          </p:nvCxnSpPr>
          <p:spPr bwMode="auto">
            <a:xfrm>
              <a:off x="4419194" y="2954602"/>
              <a:ext cx="0" cy="2479503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Straight Arrow Connector 105"/>
            <p:cNvCxnSpPr/>
            <p:nvPr/>
          </p:nvCxnSpPr>
          <p:spPr bwMode="auto">
            <a:xfrm>
              <a:off x="7342701" y="2853201"/>
              <a:ext cx="0" cy="150566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7" name="TextBox 106"/>
            <p:cNvSpPr txBox="1"/>
            <p:nvPr/>
          </p:nvSpPr>
          <p:spPr>
            <a:xfrm>
              <a:off x="7504054" y="3451166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time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768802" y="1690252"/>
                <a:ext cx="3288401" cy="687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802" y="1690252"/>
                <a:ext cx="3288401" cy="6876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396FC1-FCD6-4109-A036-06ECBF2AD784}"/>
                  </a:ext>
                </a:extLst>
              </p:cNvPr>
              <p:cNvSpPr txBox="1"/>
              <p:nvPr/>
            </p:nvSpPr>
            <p:spPr>
              <a:xfrm>
                <a:off x="2188079" y="1861914"/>
                <a:ext cx="14691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396FC1-FCD6-4109-A036-06ECBF2AD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079" y="1861914"/>
                <a:ext cx="1469185" cy="400110"/>
              </a:xfrm>
              <a:prstGeom prst="rect">
                <a:avLst/>
              </a:prstGeom>
              <a:blipFill>
                <a:blip r:embed="rId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60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4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4B68-5A31-404B-9D29-B0AD7E74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Dynamics of genetic drift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820FA-A92C-4FF5-B2BE-EF16C0BC6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GB" dirty="0"/>
              <a:t>Diffusion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7E9289-39CF-4FE0-961C-9E7E0843B642}"/>
                  </a:ext>
                </a:extLst>
              </p:cNvPr>
              <p:cNvSpPr txBox="1"/>
              <p:nvPr/>
            </p:nvSpPr>
            <p:spPr>
              <a:xfrm>
                <a:off x="4713087" y="1527558"/>
                <a:ext cx="3482169" cy="640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GB" sz="2400" b="0" dirty="0"/>
                  <a:t>                             </a:t>
                </a:r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7E9289-39CF-4FE0-961C-9E7E0843B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087" y="1527558"/>
                <a:ext cx="3482169" cy="6407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05B8D8-7423-4C3D-A3A4-C72DCDE48076}"/>
                  </a:ext>
                </a:extLst>
              </p:cNvPr>
              <p:cNvSpPr/>
              <p:nvPr/>
            </p:nvSpPr>
            <p:spPr>
              <a:xfrm>
                <a:off x="5527346" y="2039581"/>
                <a:ext cx="185364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⟩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05B8D8-7423-4C3D-A3A4-C72DCDE48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346" y="2039581"/>
                <a:ext cx="1853649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42C154-812F-46F5-A3AB-1D3490BB84C3}"/>
                  </a:ext>
                </a:extLst>
              </p:cNvPr>
              <p:cNvSpPr txBox="1"/>
              <p:nvPr/>
            </p:nvSpPr>
            <p:spPr>
              <a:xfrm>
                <a:off x="3469327" y="3056844"/>
                <a:ext cx="41331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42C154-812F-46F5-A3AB-1D3490BB8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327" y="3056844"/>
                <a:ext cx="413311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B88012-7D89-406F-814D-87E14D29417B}"/>
                  </a:ext>
                </a:extLst>
              </p:cNvPr>
              <p:cNvSpPr txBox="1"/>
              <p:nvPr/>
            </p:nvSpPr>
            <p:spPr>
              <a:xfrm>
                <a:off x="3309258" y="3476392"/>
                <a:ext cx="54927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B88012-7D89-406F-814D-87E14D294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258" y="3476392"/>
                <a:ext cx="549272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2E8B01-ECCE-47C6-A1D8-94F0713CC5F1}"/>
                  </a:ext>
                </a:extLst>
              </p:cNvPr>
              <p:cNvSpPr txBox="1"/>
              <p:nvPr/>
            </p:nvSpPr>
            <p:spPr>
              <a:xfrm>
                <a:off x="325137" y="5069794"/>
                <a:ext cx="4908908" cy="402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=⟨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2E8B01-ECCE-47C6-A1D8-94F0713CC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37" y="5069794"/>
                <a:ext cx="4908908" cy="402354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86FB347-2319-4E8C-A2A4-7E6CA56CBA3F}"/>
                  </a:ext>
                </a:extLst>
              </p:cNvPr>
              <p:cNvSpPr/>
              <p:nvPr/>
            </p:nvSpPr>
            <p:spPr>
              <a:xfrm>
                <a:off x="1606343" y="5579687"/>
                <a:ext cx="7029779" cy="6514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=⟨</m:t>
                      </m:r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+…+</m:t>
                      </m:r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+…2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+2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+…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86FB347-2319-4E8C-A2A4-7E6CA56CBA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343" y="5579687"/>
                <a:ext cx="7029779" cy="651460"/>
              </a:xfrm>
              <a:prstGeom prst="rect">
                <a:avLst/>
              </a:prstGeom>
              <a:blipFill>
                <a:blip r:embed="rId8"/>
                <a:stretch>
                  <a:fillRect b="-74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CBCC28D-EC23-4912-B7FB-523877D60D8B}"/>
                  </a:ext>
                </a:extLst>
              </p:cNvPr>
              <p:cNvSpPr/>
              <p:nvPr/>
            </p:nvSpPr>
            <p:spPr>
              <a:xfrm>
                <a:off x="1617717" y="6335500"/>
                <a:ext cx="3949223" cy="402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CBCC28D-EC23-4912-B7FB-523877D60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717" y="6335500"/>
                <a:ext cx="3949223" cy="4023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5C72AE8-FA5B-495E-8E03-1FCC8A13144B}"/>
                  </a:ext>
                </a:extLst>
              </p:cNvPr>
              <p:cNvSpPr/>
              <p:nvPr/>
            </p:nvSpPr>
            <p:spPr>
              <a:xfrm>
                <a:off x="6028845" y="6214445"/>
                <a:ext cx="639149" cy="590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5C72AE8-FA5B-495E-8E03-1FCC8A1314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845" y="6214445"/>
                <a:ext cx="639149" cy="5908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50686CA0-0C11-41C8-9151-E4351C88CD02}"/>
              </a:ext>
            </a:extLst>
          </p:cNvPr>
          <p:cNvGrpSpPr/>
          <p:nvPr/>
        </p:nvGrpSpPr>
        <p:grpSpPr>
          <a:xfrm>
            <a:off x="964954" y="2461490"/>
            <a:ext cx="3499293" cy="2402468"/>
            <a:chOff x="964954" y="2461490"/>
            <a:chExt cx="3499293" cy="2402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83D432C-C017-46FF-9742-D8B59A468DBA}"/>
                    </a:ext>
                  </a:extLst>
                </p:cNvPr>
                <p:cNvSpPr txBox="1"/>
                <p:nvPr/>
              </p:nvSpPr>
              <p:spPr>
                <a:xfrm>
                  <a:off x="1278014" y="2877014"/>
                  <a:ext cx="41498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83D432C-C017-46FF-9742-D8B59A468D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014" y="2877014"/>
                  <a:ext cx="414985" cy="2462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27BC687-A18E-4E19-96F8-990A9F94CA7C}"/>
                </a:ext>
              </a:extLst>
            </p:cNvPr>
            <p:cNvGrpSpPr/>
            <p:nvPr/>
          </p:nvGrpSpPr>
          <p:grpSpPr>
            <a:xfrm>
              <a:off x="964954" y="2461490"/>
              <a:ext cx="3499293" cy="2402468"/>
              <a:chOff x="964954" y="2461490"/>
              <a:chExt cx="3499293" cy="24024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9BAB0B1-B482-4AA5-9F70-DFE477EB2F03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414" y="3093100"/>
                    <a:ext cx="417935" cy="246221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10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9BAB0B1-B482-4AA5-9F70-DFE477EB2F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0414" y="3093100"/>
                    <a:ext cx="417935" cy="24622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39C112A-8D30-455D-B2DE-A2C70F2F2E59}"/>
                  </a:ext>
                </a:extLst>
              </p:cNvPr>
              <p:cNvCxnSpPr/>
              <p:nvPr/>
            </p:nvCxnSpPr>
            <p:spPr>
              <a:xfrm>
                <a:off x="1205552" y="3129887"/>
                <a:ext cx="605051" cy="0"/>
              </a:xfrm>
              <a:prstGeom prst="line">
                <a:avLst/>
              </a:prstGeom>
              <a:ln w="28575"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65F2A2D-BDEB-423A-A901-F4ED91A9D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6273" y="3333304"/>
                <a:ext cx="272954" cy="0"/>
              </a:xfrm>
              <a:prstGeom prst="line">
                <a:avLst/>
              </a:prstGeom>
              <a:ln w="28575"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0BD318D-6A63-4F2C-BFC5-D8A5BD8470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0822" y="3536721"/>
                <a:ext cx="802944" cy="0"/>
              </a:xfrm>
              <a:prstGeom prst="line">
                <a:avLst/>
              </a:prstGeom>
              <a:ln w="28575"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1D1FF0E-41CB-44B5-82BD-579E5E3151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6766" y="3740138"/>
                <a:ext cx="452825" cy="0"/>
              </a:xfrm>
              <a:prstGeom prst="line">
                <a:avLst/>
              </a:prstGeom>
              <a:ln w="28575"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D9E5345-72FA-4BDA-917B-F108CBC84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178" y="3943555"/>
                <a:ext cx="226413" cy="0"/>
              </a:xfrm>
              <a:prstGeom prst="line">
                <a:avLst/>
              </a:prstGeom>
              <a:ln w="28575"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683F2F8-717B-47EF-869F-975B9AF815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178" y="4146972"/>
                <a:ext cx="452826" cy="0"/>
              </a:xfrm>
              <a:prstGeom prst="line">
                <a:avLst/>
              </a:prstGeom>
              <a:ln w="28575"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48E301-6365-4353-9120-7B03047901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6004" y="4350389"/>
                <a:ext cx="472541" cy="0"/>
              </a:xfrm>
              <a:prstGeom prst="line">
                <a:avLst/>
              </a:prstGeom>
              <a:ln w="28575"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554513E-5E44-4DBC-BBB1-86A6242AD4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8545" y="4553804"/>
                <a:ext cx="652174" cy="0"/>
              </a:xfrm>
              <a:prstGeom prst="line">
                <a:avLst/>
              </a:prstGeom>
              <a:ln w="28575"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321D4DD-9666-4C35-A210-760A8FD4BADA}"/>
                      </a:ext>
                    </a:extLst>
                  </p:cNvPr>
                  <p:cNvSpPr txBox="1"/>
                  <p:nvPr/>
                </p:nvSpPr>
                <p:spPr>
                  <a:xfrm>
                    <a:off x="964954" y="2461490"/>
                    <a:ext cx="4644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321D4DD-9666-4C35-A210-760A8FD4BA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954" y="2461490"/>
                    <a:ext cx="464486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4AF6244-072C-4780-BA21-976A306C6998}"/>
                      </a:ext>
                    </a:extLst>
                  </p:cNvPr>
                  <p:cNvSpPr txBox="1"/>
                  <p:nvPr/>
                </p:nvSpPr>
                <p:spPr>
                  <a:xfrm>
                    <a:off x="4019318" y="4494626"/>
                    <a:ext cx="44492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4AF6244-072C-4780-BA21-976A306C69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9318" y="4494626"/>
                    <a:ext cx="444929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0027BE6-F663-464B-97C6-635C58BB51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17044" y="3293709"/>
                    <a:ext cx="417935" cy="246221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GB" sz="10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0027BE6-F663-464B-97C6-635C58BB51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7044" y="3293709"/>
                    <a:ext cx="417935" cy="24622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4ED2F58-BED3-4183-8FF2-572231C6C5F3}"/>
                  </a:ext>
                </a:extLst>
              </p:cNvPr>
              <p:cNvCxnSpPr/>
              <p:nvPr/>
            </p:nvCxnSpPr>
            <p:spPr>
              <a:xfrm>
                <a:off x="1799227" y="3106747"/>
                <a:ext cx="0" cy="240204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60609B3-F254-4D6E-A1E1-E856FDC760C4}"/>
                  </a:ext>
                </a:extLst>
              </p:cNvPr>
              <p:cNvCxnSpPr/>
              <p:nvPr/>
            </p:nvCxnSpPr>
            <p:spPr>
              <a:xfrm>
                <a:off x="1528545" y="3313735"/>
                <a:ext cx="0" cy="240204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3FA8813-F69A-448F-A7FF-BA654594B725}"/>
                  </a:ext>
                </a:extLst>
              </p:cNvPr>
              <p:cNvCxnSpPr/>
              <p:nvPr/>
            </p:nvCxnSpPr>
            <p:spPr>
              <a:xfrm>
                <a:off x="2286001" y="3507076"/>
                <a:ext cx="0" cy="240204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E338255-D35D-4009-8437-0D49B1F7CD86}"/>
                  </a:ext>
                </a:extLst>
              </p:cNvPr>
              <p:cNvCxnSpPr/>
              <p:nvPr/>
            </p:nvCxnSpPr>
            <p:spPr>
              <a:xfrm>
                <a:off x="2770501" y="3700417"/>
                <a:ext cx="0" cy="240204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032F741-0A31-4FDA-89A6-B4AEEFB63297}"/>
                  </a:ext>
                </a:extLst>
              </p:cNvPr>
              <p:cNvCxnSpPr/>
              <p:nvPr/>
            </p:nvCxnSpPr>
            <p:spPr>
              <a:xfrm>
                <a:off x="2558962" y="3916503"/>
                <a:ext cx="0" cy="240204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5C3F68E-0882-4CD1-B362-98DC92AD9B6D}"/>
                  </a:ext>
                </a:extLst>
              </p:cNvPr>
              <p:cNvCxnSpPr/>
              <p:nvPr/>
            </p:nvCxnSpPr>
            <p:spPr>
              <a:xfrm>
                <a:off x="2975220" y="4118942"/>
                <a:ext cx="0" cy="240204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94B151B-DA48-468C-9D59-0FD4942894DE}"/>
                  </a:ext>
                </a:extLst>
              </p:cNvPr>
              <p:cNvCxnSpPr/>
              <p:nvPr/>
            </p:nvCxnSpPr>
            <p:spPr>
              <a:xfrm>
                <a:off x="3436968" y="4321381"/>
                <a:ext cx="0" cy="240204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A189013-C23B-41EB-9A02-CBEBC28790D9}"/>
                  </a:ext>
                </a:extLst>
              </p:cNvPr>
              <p:cNvCxnSpPr/>
              <p:nvPr/>
            </p:nvCxnSpPr>
            <p:spPr>
              <a:xfrm>
                <a:off x="4122462" y="4541014"/>
                <a:ext cx="0" cy="240204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23A9BA13-C69F-4C56-A650-9B92B5AF8C9C}"/>
                      </a:ext>
                    </a:extLst>
                  </p:cNvPr>
                  <p:cNvSpPr txBox="1"/>
                  <p:nvPr/>
                </p:nvSpPr>
                <p:spPr>
                  <a:xfrm>
                    <a:off x="3549811" y="4306193"/>
                    <a:ext cx="417935" cy="246221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GB" sz="1000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23A9BA13-C69F-4C56-A650-9B92B5AF8C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49811" y="4306193"/>
                    <a:ext cx="417935" cy="24622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6937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6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Time to fixation or extinction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876025" y="3580924"/>
            <a:ext cx="1379714" cy="2230769"/>
            <a:chOff x="2889672" y="3203336"/>
            <a:chExt cx="1379714" cy="2230769"/>
          </a:xfrm>
        </p:grpSpPr>
        <p:grpSp>
          <p:nvGrpSpPr>
            <p:cNvPr id="88" name="Group 87"/>
            <p:cNvGrpSpPr>
              <a:grpSpLocks noChangeAspect="1"/>
            </p:cNvGrpSpPr>
            <p:nvPr/>
          </p:nvGrpSpPr>
          <p:grpSpPr>
            <a:xfrm>
              <a:off x="2889672" y="3820498"/>
              <a:ext cx="1379714" cy="533404"/>
              <a:chOff x="3427584" y="3291648"/>
              <a:chExt cx="1832130" cy="708310"/>
            </a:xfrm>
          </p:grpSpPr>
          <p:grpSp>
            <p:nvGrpSpPr>
              <p:cNvPr id="89" name="Group 88"/>
              <p:cNvGrpSpPr>
                <a:grpSpLocks noChangeAspect="1"/>
              </p:cNvGrpSpPr>
              <p:nvPr/>
            </p:nvGrpSpPr>
            <p:grpSpPr>
              <a:xfrm>
                <a:off x="4092312" y="3291648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94" name="Freeform 16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6" name="Oval 95"/>
                <p:cNvSpPr/>
                <p:nvPr/>
              </p:nvSpPr>
              <p:spPr bwMode="auto">
                <a:xfrm>
                  <a:off x="5080746" y="2963490"/>
                  <a:ext cx="460323" cy="460323"/>
                </a:xfrm>
                <a:prstGeom prst="ellipse">
                  <a:avLst/>
                </a:prstGeom>
                <a:solidFill>
                  <a:srgbClr val="FF0000">
                    <a:alpha val="16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90" name="Group 89"/>
              <p:cNvGrpSpPr>
                <a:grpSpLocks noChangeAspect="1"/>
              </p:cNvGrpSpPr>
              <p:nvPr/>
            </p:nvGrpSpPr>
            <p:grpSpPr>
              <a:xfrm flipH="1">
                <a:off x="3427584" y="3294893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91" name="Freeform 20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 bwMode="auto">
                <a:xfrm>
                  <a:off x="5080746" y="2963490"/>
                  <a:ext cx="460323" cy="460323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00" name="Straight Connector 99"/>
            <p:cNvCxnSpPr>
              <a:cxnSpLocks/>
            </p:cNvCxnSpPr>
            <p:nvPr/>
          </p:nvCxnSpPr>
          <p:spPr bwMode="auto">
            <a:xfrm>
              <a:off x="3578431" y="3203336"/>
              <a:ext cx="0" cy="2230769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" name="Group 6"/>
          <p:cNvGrpSpPr/>
          <p:nvPr/>
        </p:nvGrpSpPr>
        <p:grpSpPr>
          <a:xfrm>
            <a:off x="2427354" y="4145189"/>
            <a:ext cx="1000016" cy="1666504"/>
            <a:chOff x="2441008" y="3767601"/>
            <a:chExt cx="1000016" cy="1666504"/>
          </a:xfrm>
        </p:grpSpPr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2441008" y="4602939"/>
              <a:ext cx="1000016" cy="386611"/>
              <a:chOff x="3427584" y="3291648"/>
              <a:chExt cx="1832130" cy="708310"/>
            </a:xfrm>
          </p:grpSpPr>
          <p:grpSp>
            <p:nvGrpSpPr>
              <p:cNvPr id="71" name="Group 70"/>
              <p:cNvGrpSpPr>
                <a:grpSpLocks noChangeAspect="1"/>
              </p:cNvGrpSpPr>
              <p:nvPr/>
            </p:nvGrpSpPr>
            <p:grpSpPr>
              <a:xfrm>
                <a:off x="4092312" y="3291648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76" name="Freeform 16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8" name="Oval 77"/>
                <p:cNvSpPr/>
                <p:nvPr/>
              </p:nvSpPr>
              <p:spPr bwMode="auto">
                <a:xfrm>
                  <a:off x="5080746" y="2963490"/>
                  <a:ext cx="460323" cy="460323"/>
                </a:xfrm>
                <a:prstGeom prst="ellipse">
                  <a:avLst/>
                </a:prstGeom>
                <a:solidFill>
                  <a:srgbClr val="FF0000">
                    <a:alpha val="16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72" name="Group 71"/>
              <p:cNvGrpSpPr>
                <a:grpSpLocks noChangeAspect="1"/>
              </p:cNvGrpSpPr>
              <p:nvPr/>
            </p:nvGrpSpPr>
            <p:grpSpPr>
              <a:xfrm flipH="1">
                <a:off x="3427584" y="3294893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73" name="Freeform 20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4" name="Oval 73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5" name="Oval 74"/>
                <p:cNvSpPr/>
                <p:nvPr/>
              </p:nvSpPr>
              <p:spPr bwMode="auto">
                <a:xfrm>
                  <a:off x="5080746" y="2963490"/>
                  <a:ext cx="460323" cy="460323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03" name="Straight Connector 102"/>
            <p:cNvCxnSpPr>
              <a:cxnSpLocks/>
            </p:cNvCxnSpPr>
            <p:nvPr/>
          </p:nvCxnSpPr>
          <p:spPr bwMode="auto">
            <a:xfrm>
              <a:off x="2945668" y="3767601"/>
              <a:ext cx="0" cy="1666504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" name="Group 4"/>
          <p:cNvGrpSpPr/>
          <p:nvPr/>
        </p:nvGrpSpPr>
        <p:grpSpPr>
          <a:xfrm>
            <a:off x="891229" y="3230789"/>
            <a:ext cx="7496372" cy="3025467"/>
            <a:chOff x="904876" y="2853201"/>
            <a:chExt cx="7496372" cy="3025467"/>
          </a:xfrm>
        </p:grpSpPr>
        <p:cxnSp>
          <p:nvCxnSpPr>
            <p:cNvPr id="31" name="Straight Arrow Connector 30"/>
            <p:cNvCxnSpPr>
              <a:cxnSpLocks/>
            </p:cNvCxnSpPr>
            <p:nvPr/>
          </p:nvCxnSpPr>
          <p:spPr bwMode="auto">
            <a:xfrm>
              <a:off x="1079847" y="5238835"/>
              <a:ext cx="668911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7872321" y="5293893"/>
                  <a:ext cx="52892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sz="32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2321" y="5293893"/>
                  <a:ext cx="528927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7365554" y="5293893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5554" y="5293893"/>
                  <a:ext cx="44242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74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904876" y="5293893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76" y="5293893"/>
                  <a:ext cx="44242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74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/>
            <p:cNvCxnSpPr>
              <a:cxnSpLocks/>
            </p:cNvCxnSpPr>
            <p:nvPr/>
          </p:nvCxnSpPr>
          <p:spPr bwMode="auto">
            <a:xfrm>
              <a:off x="1079847" y="5149120"/>
              <a:ext cx="0" cy="17943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Connector 59"/>
            <p:cNvCxnSpPr>
              <a:cxnSpLocks/>
            </p:cNvCxnSpPr>
            <p:nvPr/>
          </p:nvCxnSpPr>
          <p:spPr bwMode="auto">
            <a:xfrm>
              <a:off x="7550553" y="5150268"/>
              <a:ext cx="0" cy="17943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9" name="Group 68"/>
            <p:cNvGrpSpPr/>
            <p:nvPr/>
          </p:nvGrpSpPr>
          <p:grpSpPr>
            <a:xfrm>
              <a:off x="3503211" y="3003982"/>
              <a:ext cx="1832130" cy="708310"/>
              <a:chOff x="3427584" y="3291648"/>
              <a:chExt cx="1832130" cy="708310"/>
            </a:xfrm>
          </p:grpSpPr>
          <p:grpSp>
            <p:nvGrpSpPr>
              <p:cNvPr id="61" name="Group 60"/>
              <p:cNvGrpSpPr>
                <a:grpSpLocks noChangeAspect="1"/>
              </p:cNvGrpSpPr>
              <p:nvPr/>
            </p:nvGrpSpPr>
            <p:grpSpPr>
              <a:xfrm>
                <a:off x="4092312" y="3291648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62" name="Freeform 16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 bwMode="auto">
                <a:xfrm>
                  <a:off x="5080747" y="2963491"/>
                  <a:ext cx="460322" cy="460322"/>
                </a:xfrm>
                <a:prstGeom prst="ellipse">
                  <a:avLst/>
                </a:prstGeom>
                <a:solidFill>
                  <a:srgbClr val="FF0000">
                    <a:alpha val="19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65" name="Group 64"/>
              <p:cNvGrpSpPr>
                <a:grpSpLocks noChangeAspect="1"/>
              </p:cNvGrpSpPr>
              <p:nvPr/>
            </p:nvGrpSpPr>
            <p:grpSpPr>
              <a:xfrm flipH="1">
                <a:off x="3427584" y="3294893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66" name="Freeform 20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7" name="Oval 66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 bwMode="auto">
                <a:xfrm>
                  <a:off x="5080746" y="2963490"/>
                  <a:ext cx="460323" cy="460323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4069290" y="5415206"/>
                  <a:ext cx="6998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9290" y="5415206"/>
                  <a:ext cx="69980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Straight Connector 98"/>
            <p:cNvCxnSpPr>
              <a:cxnSpLocks/>
            </p:cNvCxnSpPr>
            <p:nvPr/>
          </p:nvCxnSpPr>
          <p:spPr bwMode="auto">
            <a:xfrm>
              <a:off x="4419194" y="2954602"/>
              <a:ext cx="0" cy="2479503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Straight Arrow Connector 105"/>
            <p:cNvCxnSpPr/>
            <p:nvPr/>
          </p:nvCxnSpPr>
          <p:spPr bwMode="auto">
            <a:xfrm>
              <a:off x="7342701" y="2853201"/>
              <a:ext cx="0" cy="150566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7" name="TextBox 106"/>
            <p:cNvSpPr txBox="1"/>
            <p:nvPr/>
          </p:nvSpPr>
          <p:spPr>
            <a:xfrm>
              <a:off x="7504054" y="3451166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time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2AE718E-17DA-4396-B9B6-6911C41FF04C}"/>
                  </a:ext>
                </a:extLst>
              </p:cNvPr>
              <p:cNvSpPr/>
              <p:nvPr/>
            </p:nvSpPr>
            <p:spPr>
              <a:xfrm>
                <a:off x="3928951" y="1432394"/>
                <a:ext cx="2649123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∼1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2AE718E-17DA-4396-B9B6-6911C41FF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951" y="1432394"/>
                <a:ext cx="2649123" cy="677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6C5077F-8482-4ABB-96AA-C5D7EBA05F65}"/>
                  </a:ext>
                </a:extLst>
              </p:cNvPr>
              <p:cNvSpPr/>
              <p:nvPr/>
            </p:nvSpPr>
            <p:spPr>
              <a:xfrm>
                <a:off x="3599369" y="2401947"/>
                <a:ext cx="16062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6C5077F-8482-4ABB-96AA-C5D7EBA05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369" y="2401947"/>
                <a:ext cx="160627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E19E6E1-85E7-47D9-A7E9-D33D1B011100}"/>
                  </a:ext>
                </a:extLst>
              </p:cNvPr>
              <p:cNvSpPr txBox="1"/>
              <p:nvPr/>
            </p:nvSpPr>
            <p:spPr>
              <a:xfrm>
                <a:off x="2186625" y="1574138"/>
                <a:ext cx="14691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E19E6E1-85E7-47D9-A7E9-D33D1B011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625" y="1574138"/>
                <a:ext cx="1469185" cy="400110"/>
              </a:xfrm>
              <a:prstGeom prst="rect">
                <a:avLst/>
              </a:prstGeom>
              <a:blipFill>
                <a:blip r:embed="rId9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706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0F31FC-B049-442F-B6D2-8B695675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Drift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DCB95-4434-4C23-B7F6-579C051C1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Fixation time</a:t>
            </a:r>
          </a:p>
          <a:p>
            <a:r>
              <a:rPr lang="en-GB" dirty="0"/>
              <a:t>s=0; mu=0</a:t>
            </a:r>
          </a:p>
          <a:p>
            <a:r>
              <a:rPr lang="pt-BR" dirty="0"/>
              <a:t>N=10; delay =1/2;</a:t>
            </a:r>
          </a:p>
          <a:p>
            <a:r>
              <a:rPr lang="pt-BR" dirty="0"/>
              <a:t>N=100; delay = 0.1;</a:t>
            </a:r>
          </a:p>
          <a:p>
            <a:r>
              <a:rPr lang="pt-BR" dirty="0"/>
              <a:t>N=1000; delay =1e-4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7323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4B68-5A31-404B-9D29-B0AD7E74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of properties of drift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E820FA-A92C-4FF5-B2BE-EF16C0BC6B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/>
              <a:lstStyle/>
              <a:p>
                <a:r>
                  <a:rPr lang="en-GB" dirty="0"/>
                  <a:t>Genetic drift stronger in smaller populations</a:t>
                </a:r>
              </a:p>
              <a:p>
                <a:r>
                  <a:rPr lang="en-GB" dirty="0"/>
                  <a:t>Diffusion process where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GB" dirty="0"/>
              </a:p>
              <a:p>
                <a:r>
                  <a:rPr lang="en-GB" dirty="0"/>
                  <a:t>Eventually drift will leave only a single variant (fixation or loss)</a:t>
                </a:r>
              </a:p>
              <a:p>
                <a:pPr lvl="1"/>
                <a:r>
                  <a:rPr lang="en-GB" dirty="0"/>
                  <a:t>This takes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E820FA-A92C-4FF5-B2BE-EF16C0BC6B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3"/>
                <a:stretch>
                  <a:fillRect l="-1391" t="-2381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982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7A9E-8692-4788-A0B4-F83FF6C3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Drift + Selection </a:t>
            </a:r>
            <a:br>
              <a:rPr lang="en-GB" dirty="0"/>
            </a:br>
            <a:r>
              <a:rPr lang="en-GB" dirty="0"/>
              <a:t>(Wright-Fisher model)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72C34BCE-60BF-4BC5-B208-D888B0DB6635}"/>
              </a:ext>
            </a:extLst>
          </p:cNvPr>
          <p:cNvSpPr/>
          <p:nvPr/>
        </p:nvSpPr>
        <p:spPr bwMode="auto">
          <a:xfrm>
            <a:off x="805363" y="2740602"/>
            <a:ext cx="1417695" cy="1821963"/>
          </a:xfrm>
          <a:custGeom>
            <a:avLst/>
            <a:gdLst>
              <a:gd name="connsiteX0" fmla="*/ 127266 w 1939529"/>
              <a:gd name="connsiteY0" fmla="*/ 180755 h 2492602"/>
              <a:gd name="connsiteX1" fmla="*/ 324116 w 1939529"/>
              <a:gd name="connsiteY1" fmla="*/ 47405 h 2492602"/>
              <a:gd name="connsiteX2" fmla="*/ 559066 w 1939529"/>
              <a:gd name="connsiteY2" fmla="*/ 123605 h 2492602"/>
              <a:gd name="connsiteX3" fmla="*/ 578116 w 1939529"/>
              <a:gd name="connsiteY3" fmla="*/ 625255 h 2492602"/>
              <a:gd name="connsiteX4" fmla="*/ 203466 w 1939529"/>
              <a:gd name="connsiteY4" fmla="*/ 1057055 h 2492602"/>
              <a:gd name="connsiteX5" fmla="*/ 266 w 1939529"/>
              <a:gd name="connsiteY5" fmla="*/ 1704755 h 2492602"/>
              <a:gd name="connsiteX6" fmla="*/ 171716 w 1939529"/>
              <a:gd name="connsiteY6" fmla="*/ 2181005 h 2492602"/>
              <a:gd name="connsiteX7" fmla="*/ 616216 w 1939529"/>
              <a:gd name="connsiteY7" fmla="*/ 2435005 h 2492602"/>
              <a:gd name="connsiteX8" fmla="*/ 1124216 w 1939529"/>
              <a:gd name="connsiteY8" fmla="*/ 2485805 h 2492602"/>
              <a:gd name="connsiteX9" fmla="*/ 1524266 w 1939529"/>
              <a:gd name="connsiteY9" fmla="*/ 2327055 h 2492602"/>
              <a:gd name="connsiteX10" fmla="*/ 1854466 w 1939529"/>
              <a:gd name="connsiteY10" fmla="*/ 1996855 h 2492602"/>
              <a:gd name="connsiteX11" fmla="*/ 1930666 w 1939529"/>
              <a:gd name="connsiteY11" fmla="*/ 1425355 h 2492602"/>
              <a:gd name="connsiteX12" fmla="*/ 1695716 w 1939529"/>
              <a:gd name="connsiteY12" fmla="*/ 917355 h 2492602"/>
              <a:gd name="connsiteX13" fmla="*/ 1352816 w 1939529"/>
              <a:gd name="connsiteY13" fmla="*/ 676055 h 2492602"/>
              <a:gd name="connsiteX14" fmla="*/ 1149616 w 1939529"/>
              <a:gd name="connsiteY14" fmla="*/ 574455 h 2492602"/>
              <a:gd name="connsiteX15" fmla="*/ 1092466 w 1939529"/>
              <a:gd name="connsiteY15" fmla="*/ 250605 h 2492602"/>
              <a:gd name="connsiteX16" fmla="*/ 1194066 w 1939529"/>
              <a:gd name="connsiteY16" fmla="*/ 9305 h 2492602"/>
              <a:gd name="connsiteX17" fmla="*/ 1352816 w 1939529"/>
              <a:gd name="connsiteY17" fmla="*/ 72805 h 249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39529" h="2492602">
                <a:moveTo>
                  <a:pt x="127266" y="180755"/>
                </a:moveTo>
                <a:cubicBezTo>
                  <a:pt x="189707" y="118842"/>
                  <a:pt x="252149" y="56930"/>
                  <a:pt x="324116" y="47405"/>
                </a:cubicBezTo>
                <a:cubicBezTo>
                  <a:pt x="396083" y="37880"/>
                  <a:pt x="516733" y="27297"/>
                  <a:pt x="559066" y="123605"/>
                </a:cubicBezTo>
                <a:cubicBezTo>
                  <a:pt x="601399" y="219913"/>
                  <a:pt x="637383" y="469680"/>
                  <a:pt x="578116" y="625255"/>
                </a:cubicBezTo>
                <a:cubicBezTo>
                  <a:pt x="518849" y="780830"/>
                  <a:pt x="299774" y="877138"/>
                  <a:pt x="203466" y="1057055"/>
                </a:cubicBezTo>
                <a:cubicBezTo>
                  <a:pt x="107158" y="1236972"/>
                  <a:pt x="5558" y="1517430"/>
                  <a:pt x="266" y="1704755"/>
                </a:cubicBezTo>
                <a:cubicBezTo>
                  <a:pt x="-5026" y="1892080"/>
                  <a:pt x="69058" y="2059297"/>
                  <a:pt x="171716" y="2181005"/>
                </a:cubicBezTo>
                <a:cubicBezTo>
                  <a:pt x="274374" y="2302713"/>
                  <a:pt x="457466" y="2384205"/>
                  <a:pt x="616216" y="2435005"/>
                </a:cubicBezTo>
                <a:cubicBezTo>
                  <a:pt x="774966" y="2485805"/>
                  <a:pt x="972874" y="2503797"/>
                  <a:pt x="1124216" y="2485805"/>
                </a:cubicBezTo>
                <a:cubicBezTo>
                  <a:pt x="1275558" y="2467813"/>
                  <a:pt x="1402558" y="2408547"/>
                  <a:pt x="1524266" y="2327055"/>
                </a:cubicBezTo>
                <a:cubicBezTo>
                  <a:pt x="1645974" y="2245563"/>
                  <a:pt x="1786733" y="2147138"/>
                  <a:pt x="1854466" y="1996855"/>
                </a:cubicBezTo>
                <a:cubicBezTo>
                  <a:pt x="1922199" y="1846572"/>
                  <a:pt x="1957124" y="1605272"/>
                  <a:pt x="1930666" y="1425355"/>
                </a:cubicBezTo>
                <a:cubicBezTo>
                  <a:pt x="1904208" y="1245438"/>
                  <a:pt x="1792024" y="1042238"/>
                  <a:pt x="1695716" y="917355"/>
                </a:cubicBezTo>
                <a:cubicBezTo>
                  <a:pt x="1599408" y="792472"/>
                  <a:pt x="1443833" y="733205"/>
                  <a:pt x="1352816" y="676055"/>
                </a:cubicBezTo>
                <a:cubicBezTo>
                  <a:pt x="1261799" y="618905"/>
                  <a:pt x="1193008" y="645363"/>
                  <a:pt x="1149616" y="574455"/>
                </a:cubicBezTo>
                <a:cubicBezTo>
                  <a:pt x="1106224" y="503547"/>
                  <a:pt x="1085058" y="344797"/>
                  <a:pt x="1092466" y="250605"/>
                </a:cubicBezTo>
                <a:cubicBezTo>
                  <a:pt x="1099874" y="156413"/>
                  <a:pt x="1150674" y="38938"/>
                  <a:pt x="1194066" y="9305"/>
                </a:cubicBezTo>
                <a:cubicBezTo>
                  <a:pt x="1237458" y="-20328"/>
                  <a:pt x="1295137" y="26238"/>
                  <a:pt x="1352816" y="7280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A6097B81-F959-4925-BADC-C89E77B3D751}"/>
              </a:ext>
            </a:extLst>
          </p:cNvPr>
          <p:cNvSpPr/>
          <p:nvPr/>
        </p:nvSpPr>
        <p:spPr bwMode="auto">
          <a:xfrm>
            <a:off x="6583657" y="2664573"/>
            <a:ext cx="1417695" cy="1821963"/>
          </a:xfrm>
          <a:custGeom>
            <a:avLst/>
            <a:gdLst>
              <a:gd name="connsiteX0" fmla="*/ 127266 w 1939529"/>
              <a:gd name="connsiteY0" fmla="*/ 180755 h 2492602"/>
              <a:gd name="connsiteX1" fmla="*/ 324116 w 1939529"/>
              <a:gd name="connsiteY1" fmla="*/ 47405 h 2492602"/>
              <a:gd name="connsiteX2" fmla="*/ 559066 w 1939529"/>
              <a:gd name="connsiteY2" fmla="*/ 123605 h 2492602"/>
              <a:gd name="connsiteX3" fmla="*/ 578116 w 1939529"/>
              <a:gd name="connsiteY3" fmla="*/ 625255 h 2492602"/>
              <a:gd name="connsiteX4" fmla="*/ 203466 w 1939529"/>
              <a:gd name="connsiteY4" fmla="*/ 1057055 h 2492602"/>
              <a:gd name="connsiteX5" fmla="*/ 266 w 1939529"/>
              <a:gd name="connsiteY5" fmla="*/ 1704755 h 2492602"/>
              <a:gd name="connsiteX6" fmla="*/ 171716 w 1939529"/>
              <a:gd name="connsiteY6" fmla="*/ 2181005 h 2492602"/>
              <a:gd name="connsiteX7" fmla="*/ 616216 w 1939529"/>
              <a:gd name="connsiteY7" fmla="*/ 2435005 h 2492602"/>
              <a:gd name="connsiteX8" fmla="*/ 1124216 w 1939529"/>
              <a:gd name="connsiteY8" fmla="*/ 2485805 h 2492602"/>
              <a:gd name="connsiteX9" fmla="*/ 1524266 w 1939529"/>
              <a:gd name="connsiteY9" fmla="*/ 2327055 h 2492602"/>
              <a:gd name="connsiteX10" fmla="*/ 1854466 w 1939529"/>
              <a:gd name="connsiteY10" fmla="*/ 1996855 h 2492602"/>
              <a:gd name="connsiteX11" fmla="*/ 1930666 w 1939529"/>
              <a:gd name="connsiteY11" fmla="*/ 1425355 h 2492602"/>
              <a:gd name="connsiteX12" fmla="*/ 1695716 w 1939529"/>
              <a:gd name="connsiteY12" fmla="*/ 917355 h 2492602"/>
              <a:gd name="connsiteX13" fmla="*/ 1352816 w 1939529"/>
              <a:gd name="connsiteY13" fmla="*/ 676055 h 2492602"/>
              <a:gd name="connsiteX14" fmla="*/ 1149616 w 1939529"/>
              <a:gd name="connsiteY14" fmla="*/ 574455 h 2492602"/>
              <a:gd name="connsiteX15" fmla="*/ 1092466 w 1939529"/>
              <a:gd name="connsiteY15" fmla="*/ 250605 h 2492602"/>
              <a:gd name="connsiteX16" fmla="*/ 1194066 w 1939529"/>
              <a:gd name="connsiteY16" fmla="*/ 9305 h 2492602"/>
              <a:gd name="connsiteX17" fmla="*/ 1352816 w 1939529"/>
              <a:gd name="connsiteY17" fmla="*/ 72805 h 249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39529" h="2492602">
                <a:moveTo>
                  <a:pt x="127266" y="180755"/>
                </a:moveTo>
                <a:cubicBezTo>
                  <a:pt x="189707" y="118842"/>
                  <a:pt x="252149" y="56930"/>
                  <a:pt x="324116" y="47405"/>
                </a:cubicBezTo>
                <a:cubicBezTo>
                  <a:pt x="396083" y="37880"/>
                  <a:pt x="516733" y="27297"/>
                  <a:pt x="559066" y="123605"/>
                </a:cubicBezTo>
                <a:cubicBezTo>
                  <a:pt x="601399" y="219913"/>
                  <a:pt x="637383" y="469680"/>
                  <a:pt x="578116" y="625255"/>
                </a:cubicBezTo>
                <a:cubicBezTo>
                  <a:pt x="518849" y="780830"/>
                  <a:pt x="299774" y="877138"/>
                  <a:pt x="203466" y="1057055"/>
                </a:cubicBezTo>
                <a:cubicBezTo>
                  <a:pt x="107158" y="1236972"/>
                  <a:pt x="5558" y="1517430"/>
                  <a:pt x="266" y="1704755"/>
                </a:cubicBezTo>
                <a:cubicBezTo>
                  <a:pt x="-5026" y="1892080"/>
                  <a:pt x="69058" y="2059297"/>
                  <a:pt x="171716" y="2181005"/>
                </a:cubicBezTo>
                <a:cubicBezTo>
                  <a:pt x="274374" y="2302713"/>
                  <a:pt x="457466" y="2384205"/>
                  <a:pt x="616216" y="2435005"/>
                </a:cubicBezTo>
                <a:cubicBezTo>
                  <a:pt x="774966" y="2485805"/>
                  <a:pt x="972874" y="2503797"/>
                  <a:pt x="1124216" y="2485805"/>
                </a:cubicBezTo>
                <a:cubicBezTo>
                  <a:pt x="1275558" y="2467813"/>
                  <a:pt x="1402558" y="2408547"/>
                  <a:pt x="1524266" y="2327055"/>
                </a:cubicBezTo>
                <a:cubicBezTo>
                  <a:pt x="1645974" y="2245563"/>
                  <a:pt x="1786733" y="2147138"/>
                  <a:pt x="1854466" y="1996855"/>
                </a:cubicBezTo>
                <a:cubicBezTo>
                  <a:pt x="1922199" y="1846572"/>
                  <a:pt x="1957124" y="1605272"/>
                  <a:pt x="1930666" y="1425355"/>
                </a:cubicBezTo>
                <a:cubicBezTo>
                  <a:pt x="1904208" y="1245438"/>
                  <a:pt x="1792024" y="1042238"/>
                  <a:pt x="1695716" y="917355"/>
                </a:cubicBezTo>
                <a:cubicBezTo>
                  <a:pt x="1599408" y="792472"/>
                  <a:pt x="1443833" y="733205"/>
                  <a:pt x="1352816" y="676055"/>
                </a:cubicBezTo>
                <a:cubicBezTo>
                  <a:pt x="1261799" y="618905"/>
                  <a:pt x="1193008" y="645363"/>
                  <a:pt x="1149616" y="574455"/>
                </a:cubicBezTo>
                <a:cubicBezTo>
                  <a:pt x="1106224" y="503547"/>
                  <a:pt x="1085058" y="344797"/>
                  <a:pt x="1092466" y="250605"/>
                </a:cubicBezTo>
                <a:cubicBezTo>
                  <a:pt x="1099874" y="156413"/>
                  <a:pt x="1150674" y="38938"/>
                  <a:pt x="1194066" y="9305"/>
                </a:cubicBezTo>
                <a:cubicBezTo>
                  <a:pt x="1237458" y="-20328"/>
                  <a:pt x="1295137" y="26238"/>
                  <a:pt x="1352816" y="7280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 MT" pitchFamily="34" charset="0"/>
              <a:cs typeface="Arial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43540A-4047-4FBA-BF85-1793E4DD3B12}"/>
              </a:ext>
            </a:extLst>
          </p:cNvPr>
          <p:cNvCxnSpPr/>
          <p:nvPr/>
        </p:nvCxnSpPr>
        <p:spPr bwMode="auto">
          <a:xfrm>
            <a:off x="5568242" y="3704690"/>
            <a:ext cx="89581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Content Placeholder 6" descr="Man">
            <a:extLst>
              <a:ext uri="{FF2B5EF4-FFF2-40B4-BE49-F238E27FC236}">
                <a16:creationId xmlns:a16="http://schemas.microsoft.com/office/drawing/2014/main" id="{0AA82163-7AEB-4CFD-A340-2214CD5DE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626828">
            <a:off x="1499191" y="3890471"/>
            <a:ext cx="559726" cy="559726"/>
          </a:xfrm>
          <a:prstGeom prst="rect">
            <a:avLst/>
          </a:prstGeom>
        </p:spPr>
      </p:pic>
      <p:pic>
        <p:nvPicPr>
          <p:cNvPr id="10" name="Content Placeholder 6" descr="Man">
            <a:extLst>
              <a:ext uri="{FF2B5EF4-FFF2-40B4-BE49-F238E27FC236}">
                <a16:creationId xmlns:a16="http://schemas.microsoft.com/office/drawing/2014/main" id="{46DE52EC-1B0F-4F0F-A9E8-1D47D81D1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320404">
            <a:off x="1353765" y="3635021"/>
            <a:ext cx="559726" cy="559726"/>
          </a:xfrm>
          <a:prstGeom prst="rect">
            <a:avLst/>
          </a:prstGeom>
        </p:spPr>
      </p:pic>
      <p:pic>
        <p:nvPicPr>
          <p:cNvPr id="11" name="Content Placeholder 6" descr="Man">
            <a:extLst>
              <a:ext uri="{FF2B5EF4-FFF2-40B4-BE49-F238E27FC236}">
                <a16:creationId xmlns:a16="http://schemas.microsoft.com/office/drawing/2014/main" id="{ACCA3357-7535-462D-B8A2-6824C41BE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594672">
            <a:off x="820802" y="3876934"/>
            <a:ext cx="559726" cy="559726"/>
          </a:xfrm>
          <a:prstGeom prst="rect">
            <a:avLst/>
          </a:prstGeom>
        </p:spPr>
      </p:pic>
      <p:pic>
        <p:nvPicPr>
          <p:cNvPr id="12" name="Content Placeholder 6" descr="Man">
            <a:extLst>
              <a:ext uri="{FF2B5EF4-FFF2-40B4-BE49-F238E27FC236}">
                <a16:creationId xmlns:a16="http://schemas.microsoft.com/office/drawing/2014/main" id="{D4F4BD48-3DF9-4518-AEA0-CB68E7164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685977">
            <a:off x="1411984" y="3374009"/>
            <a:ext cx="559726" cy="559726"/>
          </a:xfrm>
          <a:prstGeom prst="rect">
            <a:avLst/>
          </a:prstGeom>
        </p:spPr>
      </p:pic>
      <p:pic>
        <p:nvPicPr>
          <p:cNvPr id="13" name="Content Placeholder 6" descr="Man">
            <a:extLst>
              <a:ext uri="{FF2B5EF4-FFF2-40B4-BE49-F238E27FC236}">
                <a16:creationId xmlns:a16="http://schemas.microsoft.com/office/drawing/2014/main" id="{89193896-3F4A-4F62-A523-A4FC329E6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2034">
            <a:off x="1191422" y="3940647"/>
            <a:ext cx="559726" cy="559726"/>
          </a:xfrm>
          <a:prstGeom prst="rect">
            <a:avLst/>
          </a:prstGeom>
        </p:spPr>
      </p:pic>
      <p:pic>
        <p:nvPicPr>
          <p:cNvPr id="14" name="Content Placeholder 6" descr="Man">
            <a:extLst>
              <a:ext uri="{FF2B5EF4-FFF2-40B4-BE49-F238E27FC236}">
                <a16:creationId xmlns:a16="http://schemas.microsoft.com/office/drawing/2014/main" id="{7813032B-C085-4059-B737-BDE950BF1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901476">
            <a:off x="1072136" y="3213419"/>
            <a:ext cx="559726" cy="559726"/>
          </a:xfrm>
          <a:prstGeom prst="rect">
            <a:avLst/>
          </a:prstGeom>
        </p:spPr>
      </p:pic>
      <p:pic>
        <p:nvPicPr>
          <p:cNvPr id="15" name="Content Placeholder 6" descr="Man">
            <a:extLst>
              <a:ext uri="{FF2B5EF4-FFF2-40B4-BE49-F238E27FC236}">
                <a16:creationId xmlns:a16="http://schemas.microsoft.com/office/drawing/2014/main" id="{DD4F3FFC-D634-48F4-98B0-AC756D86D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418768">
            <a:off x="1383271" y="3134821"/>
            <a:ext cx="559726" cy="559726"/>
          </a:xfrm>
          <a:prstGeom prst="rect">
            <a:avLst/>
          </a:prstGeom>
        </p:spPr>
      </p:pic>
      <p:pic>
        <p:nvPicPr>
          <p:cNvPr id="16" name="Content Placeholder 6" descr="Man">
            <a:extLst>
              <a:ext uri="{FF2B5EF4-FFF2-40B4-BE49-F238E27FC236}">
                <a16:creationId xmlns:a16="http://schemas.microsoft.com/office/drawing/2014/main" id="{57A34831-4503-4B52-ACCE-71998FFEF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129241">
            <a:off x="888625" y="3592592"/>
            <a:ext cx="559726" cy="559726"/>
          </a:xfrm>
          <a:prstGeom prst="rect">
            <a:avLst/>
          </a:prstGeom>
        </p:spPr>
      </p:pic>
      <p:pic>
        <p:nvPicPr>
          <p:cNvPr id="17" name="Content Placeholder 6" descr="Man">
            <a:extLst>
              <a:ext uri="{FF2B5EF4-FFF2-40B4-BE49-F238E27FC236}">
                <a16:creationId xmlns:a16="http://schemas.microsoft.com/office/drawing/2014/main" id="{AD45774B-C7CC-493F-A6C0-650B18EAC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626828">
            <a:off x="7322765" y="3800774"/>
            <a:ext cx="559726" cy="559726"/>
          </a:xfrm>
          <a:prstGeom prst="rect">
            <a:avLst/>
          </a:prstGeom>
        </p:spPr>
      </p:pic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3C75EBF2-6DF0-4357-BCE8-968105AC4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320404">
            <a:off x="7177339" y="3545324"/>
            <a:ext cx="559726" cy="559726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296D5675-DF73-46C6-B8B9-00F44D5D3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594672">
            <a:off x="6644376" y="3787237"/>
            <a:ext cx="559726" cy="559726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77F4FEAA-F2E7-40F2-964E-C879ACDDC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685977">
            <a:off x="7235558" y="3284312"/>
            <a:ext cx="559726" cy="559726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CBF7B8B0-7A2C-43B5-9BEB-977D29047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2034">
            <a:off x="7014996" y="3850950"/>
            <a:ext cx="559726" cy="559726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E2438353-5737-4C58-B2D3-9F8DEE98E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901476">
            <a:off x="6895710" y="3123722"/>
            <a:ext cx="559726" cy="559726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60437AF5-D66D-403A-86D2-6C4D4A27C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29241">
            <a:off x="6712199" y="3502895"/>
            <a:ext cx="559726" cy="559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909D1E-7E7E-4E8C-8960-E6142B6B389E}"/>
                  </a:ext>
                </a:extLst>
              </p:cNvPr>
              <p:cNvSpPr txBox="1"/>
              <p:nvPr/>
            </p:nvSpPr>
            <p:spPr>
              <a:xfrm>
                <a:off x="5777511" y="3029081"/>
                <a:ext cx="319059" cy="51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909D1E-7E7E-4E8C-8960-E6142B6B3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511" y="3029081"/>
                <a:ext cx="319059" cy="514988"/>
              </a:xfrm>
              <a:prstGeom prst="rect">
                <a:avLst/>
              </a:prstGeom>
              <a:blipFill>
                <a:blip r:embed="rId6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" descr="http://post.queensu.ca/~forsdyke/images/fisher01.gif">
            <a:extLst>
              <a:ext uri="{FF2B5EF4-FFF2-40B4-BE49-F238E27FC236}">
                <a16:creationId xmlns:a16="http://schemas.microsoft.com/office/drawing/2014/main" id="{58914D72-CA2A-43CC-B96A-EDED9512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21" y="563670"/>
            <a:ext cx="963752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3.gstatic.com/images?q=tbn:ANd9GcR902_K57oQAFhXgLwkmR0Dh1F3yTyKKhrdaJbowFn4U5wRAkYWxg">
            <a:extLst>
              <a:ext uri="{FF2B5EF4-FFF2-40B4-BE49-F238E27FC236}">
                <a16:creationId xmlns:a16="http://schemas.microsoft.com/office/drawing/2014/main" id="{EB11E4C6-9C7D-4547-9480-7BF8AEB4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21" y="563567"/>
            <a:ext cx="1004205" cy="12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A69054-7545-4A9F-A0EB-8E20D9B2C4AE}"/>
              </a:ext>
            </a:extLst>
          </p:cNvPr>
          <p:cNvSpPr txBox="1"/>
          <p:nvPr/>
        </p:nvSpPr>
        <p:spPr>
          <a:xfrm>
            <a:off x="6287034" y="1828440"/>
            <a:ext cx="12057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Sewall Wright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B03CDB-6138-424D-9253-40E1F8606B3E}"/>
              </a:ext>
            </a:extLst>
          </p:cNvPr>
          <p:cNvSpPr txBox="1"/>
          <p:nvPr/>
        </p:nvSpPr>
        <p:spPr>
          <a:xfrm>
            <a:off x="7442540" y="1828440"/>
            <a:ext cx="11929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Ronald Fisher</a:t>
            </a:r>
          </a:p>
        </p:txBody>
      </p:sp>
      <p:sp>
        <p:nvSpPr>
          <p:cNvPr id="35" name="Freeform 3">
            <a:extLst>
              <a:ext uri="{FF2B5EF4-FFF2-40B4-BE49-F238E27FC236}">
                <a16:creationId xmlns:a16="http://schemas.microsoft.com/office/drawing/2014/main" id="{23B75A78-28A1-4DB8-A635-CAA54CF43D71}"/>
              </a:ext>
            </a:extLst>
          </p:cNvPr>
          <p:cNvSpPr>
            <a:spLocks noChangeAspect="1"/>
          </p:cNvSpPr>
          <p:nvPr/>
        </p:nvSpPr>
        <p:spPr bwMode="auto">
          <a:xfrm>
            <a:off x="3454047" y="2191722"/>
            <a:ext cx="1963272" cy="2523116"/>
          </a:xfrm>
          <a:custGeom>
            <a:avLst/>
            <a:gdLst>
              <a:gd name="connsiteX0" fmla="*/ 127266 w 1939529"/>
              <a:gd name="connsiteY0" fmla="*/ 180755 h 2492602"/>
              <a:gd name="connsiteX1" fmla="*/ 324116 w 1939529"/>
              <a:gd name="connsiteY1" fmla="*/ 47405 h 2492602"/>
              <a:gd name="connsiteX2" fmla="*/ 559066 w 1939529"/>
              <a:gd name="connsiteY2" fmla="*/ 123605 h 2492602"/>
              <a:gd name="connsiteX3" fmla="*/ 578116 w 1939529"/>
              <a:gd name="connsiteY3" fmla="*/ 625255 h 2492602"/>
              <a:gd name="connsiteX4" fmla="*/ 203466 w 1939529"/>
              <a:gd name="connsiteY4" fmla="*/ 1057055 h 2492602"/>
              <a:gd name="connsiteX5" fmla="*/ 266 w 1939529"/>
              <a:gd name="connsiteY5" fmla="*/ 1704755 h 2492602"/>
              <a:gd name="connsiteX6" fmla="*/ 171716 w 1939529"/>
              <a:gd name="connsiteY6" fmla="*/ 2181005 h 2492602"/>
              <a:gd name="connsiteX7" fmla="*/ 616216 w 1939529"/>
              <a:gd name="connsiteY7" fmla="*/ 2435005 h 2492602"/>
              <a:gd name="connsiteX8" fmla="*/ 1124216 w 1939529"/>
              <a:gd name="connsiteY8" fmla="*/ 2485805 h 2492602"/>
              <a:gd name="connsiteX9" fmla="*/ 1524266 w 1939529"/>
              <a:gd name="connsiteY9" fmla="*/ 2327055 h 2492602"/>
              <a:gd name="connsiteX10" fmla="*/ 1854466 w 1939529"/>
              <a:gd name="connsiteY10" fmla="*/ 1996855 h 2492602"/>
              <a:gd name="connsiteX11" fmla="*/ 1930666 w 1939529"/>
              <a:gd name="connsiteY11" fmla="*/ 1425355 h 2492602"/>
              <a:gd name="connsiteX12" fmla="*/ 1695716 w 1939529"/>
              <a:gd name="connsiteY12" fmla="*/ 917355 h 2492602"/>
              <a:gd name="connsiteX13" fmla="*/ 1352816 w 1939529"/>
              <a:gd name="connsiteY13" fmla="*/ 676055 h 2492602"/>
              <a:gd name="connsiteX14" fmla="*/ 1149616 w 1939529"/>
              <a:gd name="connsiteY14" fmla="*/ 574455 h 2492602"/>
              <a:gd name="connsiteX15" fmla="*/ 1092466 w 1939529"/>
              <a:gd name="connsiteY15" fmla="*/ 250605 h 2492602"/>
              <a:gd name="connsiteX16" fmla="*/ 1194066 w 1939529"/>
              <a:gd name="connsiteY16" fmla="*/ 9305 h 2492602"/>
              <a:gd name="connsiteX17" fmla="*/ 1352816 w 1939529"/>
              <a:gd name="connsiteY17" fmla="*/ 72805 h 249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39529" h="2492602">
                <a:moveTo>
                  <a:pt x="127266" y="180755"/>
                </a:moveTo>
                <a:cubicBezTo>
                  <a:pt x="189707" y="118842"/>
                  <a:pt x="252149" y="56930"/>
                  <a:pt x="324116" y="47405"/>
                </a:cubicBezTo>
                <a:cubicBezTo>
                  <a:pt x="396083" y="37880"/>
                  <a:pt x="516733" y="27297"/>
                  <a:pt x="559066" y="123605"/>
                </a:cubicBezTo>
                <a:cubicBezTo>
                  <a:pt x="601399" y="219913"/>
                  <a:pt x="637383" y="469680"/>
                  <a:pt x="578116" y="625255"/>
                </a:cubicBezTo>
                <a:cubicBezTo>
                  <a:pt x="518849" y="780830"/>
                  <a:pt x="299774" y="877138"/>
                  <a:pt x="203466" y="1057055"/>
                </a:cubicBezTo>
                <a:cubicBezTo>
                  <a:pt x="107158" y="1236972"/>
                  <a:pt x="5558" y="1517430"/>
                  <a:pt x="266" y="1704755"/>
                </a:cubicBezTo>
                <a:cubicBezTo>
                  <a:pt x="-5026" y="1892080"/>
                  <a:pt x="69058" y="2059297"/>
                  <a:pt x="171716" y="2181005"/>
                </a:cubicBezTo>
                <a:cubicBezTo>
                  <a:pt x="274374" y="2302713"/>
                  <a:pt x="457466" y="2384205"/>
                  <a:pt x="616216" y="2435005"/>
                </a:cubicBezTo>
                <a:cubicBezTo>
                  <a:pt x="774966" y="2485805"/>
                  <a:pt x="972874" y="2503797"/>
                  <a:pt x="1124216" y="2485805"/>
                </a:cubicBezTo>
                <a:cubicBezTo>
                  <a:pt x="1275558" y="2467813"/>
                  <a:pt x="1402558" y="2408547"/>
                  <a:pt x="1524266" y="2327055"/>
                </a:cubicBezTo>
                <a:cubicBezTo>
                  <a:pt x="1645974" y="2245563"/>
                  <a:pt x="1786733" y="2147138"/>
                  <a:pt x="1854466" y="1996855"/>
                </a:cubicBezTo>
                <a:cubicBezTo>
                  <a:pt x="1922199" y="1846572"/>
                  <a:pt x="1957124" y="1605272"/>
                  <a:pt x="1930666" y="1425355"/>
                </a:cubicBezTo>
                <a:cubicBezTo>
                  <a:pt x="1904208" y="1245438"/>
                  <a:pt x="1792024" y="1042238"/>
                  <a:pt x="1695716" y="917355"/>
                </a:cubicBezTo>
                <a:cubicBezTo>
                  <a:pt x="1599408" y="792472"/>
                  <a:pt x="1443833" y="733205"/>
                  <a:pt x="1352816" y="676055"/>
                </a:cubicBezTo>
                <a:cubicBezTo>
                  <a:pt x="1261799" y="618905"/>
                  <a:pt x="1193008" y="645363"/>
                  <a:pt x="1149616" y="574455"/>
                </a:cubicBezTo>
                <a:cubicBezTo>
                  <a:pt x="1106224" y="503547"/>
                  <a:pt x="1085058" y="344797"/>
                  <a:pt x="1092466" y="250605"/>
                </a:cubicBezTo>
                <a:cubicBezTo>
                  <a:pt x="1099874" y="156413"/>
                  <a:pt x="1150674" y="38938"/>
                  <a:pt x="1194066" y="9305"/>
                </a:cubicBezTo>
                <a:cubicBezTo>
                  <a:pt x="1237458" y="-20328"/>
                  <a:pt x="1295137" y="26238"/>
                  <a:pt x="1352816" y="7280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 MT" pitchFamily="34" charset="0"/>
              <a:cs typeface="Arial" pitchFamily="34" charset="0"/>
            </a:endParaRPr>
          </a:p>
        </p:txBody>
      </p:sp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9C0328C0-4B1B-4BA9-9064-E7FDF3B81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626828">
            <a:off x="4548521" y="3935388"/>
            <a:ext cx="559726" cy="559726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D7E127EB-5808-455D-8907-4FF3985EA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320404">
            <a:off x="4242410" y="3661207"/>
            <a:ext cx="559726" cy="559726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B556C497-32C9-4381-AC5C-FA498477B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594672">
            <a:off x="3700730" y="3955215"/>
            <a:ext cx="559726" cy="559726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94A6443B-55E3-479A-8BC0-080760C41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685977">
            <a:off x="4229258" y="3402289"/>
            <a:ext cx="559726" cy="559726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3EBECFC9-AC7A-4976-ABDF-97DA7A807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2034">
            <a:off x="4119056" y="4068872"/>
            <a:ext cx="559726" cy="559726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28F2F96A-30D3-4C10-9E7B-03D1F7A94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901476">
            <a:off x="3632447" y="3130584"/>
            <a:ext cx="559726" cy="559726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EE4D793A-ED50-40B2-BCFB-50A3A1215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418768">
            <a:off x="4513701" y="3126288"/>
            <a:ext cx="559726" cy="559726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12DA2BEB-E835-4415-B7DE-F05BC9CCD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129241">
            <a:off x="3768553" y="3670873"/>
            <a:ext cx="559726" cy="559726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35A55041-2809-4E13-8A06-2F2187F6B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197468">
            <a:off x="4076434" y="2854338"/>
            <a:ext cx="559726" cy="559726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95C0562C-C0EC-4959-BCC8-4DA71F8AC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4805574" y="3506687"/>
            <a:ext cx="559726" cy="559726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C24C84B6-66EC-44EE-91E8-FD9CC6D38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399708">
            <a:off x="3941965" y="3119007"/>
            <a:ext cx="559726" cy="559726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219979AC-410C-49EC-8E75-4A80051AE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159365">
            <a:off x="4677459" y="3694895"/>
            <a:ext cx="559726" cy="559726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12DF531D-A4F5-4A1A-97E7-C20C32DA3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82633">
            <a:off x="3397323" y="3619650"/>
            <a:ext cx="559726" cy="559726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152D7979-244D-4CD8-BCB6-216A16767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7671">
            <a:off x="4471602" y="2877527"/>
            <a:ext cx="559726" cy="559726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68AEE030-D96C-471A-8D6B-801E11BA2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737610">
            <a:off x="4842260" y="3025149"/>
            <a:ext cx="559726" cy="559726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B2B33067-AB4A-4A5A-B363-DB0B42A62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246125">
            <a:off x="4579356" y="4000394"/>
            <a:ext cx="559726" cy="559726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7DB18F4-4047-45D7-878A-E4BC4DDF6D9F}"/>
              </a:ext>
            </a:extLst>
          </p:cNvPr>
          <p:cNvCxnSpPr/>
          <p:nvPr/>
        </p:nvCxnSpPr>
        <p:spPr bwMode="auto">
          <a:xfrm>
            <a:off x="2327990" y="3810445"/>
            <a:ext cx="89581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E604429-26CC-40C8-B412-2038611ECABF}"/>
                  </a:ext>
                </a:extLst>
              </p:cNvPr>
              <p:cNvSpPr txBox="1"/>
              <p:nvPr/>
            </p:nvSpPr>
            <p:spPr>
              <a:xfrm>
                <a:off x="2537259" y="3134836"/>
                <a:ext cx="31905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E604429-26CC-40C8-B412-2038611EC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259" y="3134836"/>
                <a:ext cx="31905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C0D5874B-2D34-4F5F-AD69-AC570A2E8098}"/>
              </a:ext>
            </a:extLst>
          </p:cNvPr>
          <p:cNvGrpSpPr>
            <a:grpSpLocks noChangeAspect="1"/>
          </p:cNvGrpSpPr>
          <p:nvPr/>
        </p:nvGrpSpPr>
        <p:grpSpPr>
          <a:xfrm>
            <a:off x="1105394" y="1649113"/>
            <a:ext cx="2348794" cy="861462"/>
            <a:chOff x="3050569" y="2562299"/>
            <a:chExt cx="3771271" cy="1383183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C35A1A3-D727-4796-B90C-ED851C37D4F8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>
              <a:off x="3559355" y="3346202"/>
              <a:ext cx="391087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E714490-17DD-42D7-9976-4830E53E0824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>
              <a:off x="5417635" y="3395768"/>
              <a:ext cx="391087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CAD11CD-95D9-4735-980E-2BCC51A18A8A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3474427" y="2825379"/>
                  <a:ext cx="597125" cy="4447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CAD11CD-95D9-4735-980E-2BCC51A18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427" y="2825379"/>
                  <a:ext cx="597125" cy="44475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D1BE4D4-360F-4D43-AC49-DF31AF5DD45C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5065850" y="2955095"/>
                  <a:ext cx="1352796" cy="4447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D1BE4D4-360F-4D43-AC49-DF31AF5DD4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5850" y="2955095"/>
                  <a:ext cx="1352796" cy="444756"/>
                </a:xfrm>
                <a:prstGeom prst="rect">
                  <a:avLst/>
                </a:prstGeom>
                <a:blipFill>
                  <a:blip r:embed="rId11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0" name="Content Placeholder 6" descr="Man">
              <a:extLst>
                <a:ext uri="{FF2B5EF4-FFF2-40B4-BE49-F238E27FC236}">
                  <a16:creationId xmlns:a16="http://schemas.microsoft.com/office/drawing/2014/main" id="{5936F449-8EAD-4CF8-BEC7-D1F52E37A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06965" y="3059470"/>
              <a:ext cx="549714" cy="549714"/>
            </a:xfrm>
            <a:prstGeom prst="rect">
              <a:avLst/>
            </a:prstGeom>
          </p:spPr>
        </p:pic>
        <p:pic>
          <p:nvPicPr>
            <p:cNvPr id="61" name="Content Placeholder 6" descr="Man">
              <a:extLst>
                <a:ext uri="{FF2B5EF4-FFF2-40B4-BE49-F238E27FC236}">
                  <a16:creationId xmlns:a16="http://schemas.microsoft.com/office/drawing/2014/main" id="{F527E240-F36E-4D71-A77E-09F618EB6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50569" y="3071345"/>
              <a:ext cx="549714" cy="549714"/>
            </a:xfrm>
            <a:prstGeom prst="rect">
              <a:avLst/>
            </a:prstGeom>
          </p:spPr>
        </p:pic>
        <p:pic>
          <p:nvPicPr>
            <p:cNvPr id="62" name="Content Placeholder 6" descr="Man">
              <a:extLst>
                <a:ext uri="{FF2B5EF4-FFF2-40B4-BE49-F238E27FC236}">
                  <a16:creationId xmlns:a16="http://schemas.microsoft.com/office/drawing/2014/main" id="{D8FAF923-DF08-49ED-B58C-7481681AD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07963" y="2742674"/>
              <a:ext cx="549714" cy="549714"/>
            </a:xfrm>
            <a:prstGeom prst="rect">
              <a:avLst/>
            </a:prstGeom>
          </p:spPr>
        </p:pic>
        <p:pic>
          <p:nvPicPr>
            <p:cNvPr id="63" name="Content Placeholder 6" descr="Man">
              <a:extLst>
                <a:ext uri="{FF2B5EF4-FFF2-40B4-BE49-F238E27FC236}">
                  <a16:creationId xmlns:a16="http://schemas.microsoft.com/office/drawing/2014/main" id="{0C5AC535-20D5-4273-9571-B9EDFE008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73384" y="3395768"/>
              <a:ext cx="549714" cy="549714"/>
            </a:xfrm>
            <a:prstGeom prst="rect">
              <a:avLst/>
            </a:prstGeom>
          </p:spPr>
        </p:pic>
        <p:pic>
          <p:nvPicPr>
            <p:cNvPr id="64" name="Content Placeholder 6" descr="Man">
              <a:extLst>
                <a:ext uri="{FF2B5EF4-FFF2-40B4-BE49-F238E27FC236}">
                  <a16:creationId xmlns:a16="http://schemas.microsoft.com/office/drawing/2014/main" id="{E5331126-35A1-4C6F-8866-A56853300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53108" y="2562299"/>
              <a:ext cx="549714" cy="549714"/>
            </a:xfrm>
            <a:prstGeom prst="rect">
              <a:avLst/>
            </a:prstGeom>
          </p:spPr>
        </p:pic>
        <p:pic>
          <p:nvPicPr>
            <p:cNvPr id="65" name="Content Placeholder 6" descr="Man">
              <a:extLst>
                <a:ext uri="{FF2B5EF4-FFF2-40B4-BE49-F238E27FC236}">
                  <a16:creationId xmlns:a16="http://schemas.microsoft.com/office/drawing/2014/main" id="{0F1722B6-3847-4D78-BAB8-FDCF70C9D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72126" y="2915340"/>
              <a:ext cx="549714" cy="549714"/>
            </a:xfrm>
            <a:prstGeom prst="rect">
              <a:avLst/>
            </a:prstGeom>
          </p:spPr>
        </p:pic>
        <p:pic>
          <p:nvPicPr>
            <p:cNvPr id="66" name="Content Placeholder 6" descr="Man">
              <a:extLst>
                <a:ext uri="{FF2B5EF4-FFF2-40B4-BE49-F238E27FC236}">
                  <a16:creationId xmlns:a16="http://schemas.microsoft.com/office/drawing/2014/main" id="{12EBAAC0-1769-4A8D-9B8C-62771F3EB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5912" y="3268381"/>
              <a:ext cx="549714" cy="5497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AF0D264-386C-4A05-883F-CEAA4BFC8920}"/>
                  </a:ext>
                </a:extLst>
              </p:cNvPr>
              <p:cNvSpPr txBox="1"/>
              <p:nvPr/>
            </p:nvSpPr>
            <p:spPr>
              <a:xfrm>
                <a:off x="794951" y="5496791"/>
                <a:ext cx="23931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AF0D264-386C-4A05-883F-CEAA4BFC8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1" y="5496791"/>
                <a:ext cx="239315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9773CE-ABAB-4126-BB0E-18DB0A42FEC2}"/>
                  </a:ext>
                </a:extLst>
              </p:cNvPr>
              <p:cNvSpPr txBox="1"/>
              <p:nvPr/>
            </p:nvSpPr>
            <p:spPr>
              <a:xfrm>
                <a:off x="3324660" y="5492367"/>
                <a:ext cx="490570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8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9773CE-ABAB-4126-BB0E-18DB0A42F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660" y="5492367"/>
                <a:ext cx="4905702" cy="8002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8800FF-09D3-406A-930E-7851D1550C66}"/>
                  </a:ext>
                </a:extLst>
              </p:cNvPr>
              <p:cNvSpPr txBox="1"/>
              <p:nvPr/>
            </p:nvSpPr>
            <p:spPr>
              <a:xfrm>
                <a:off x="3897852" y="6212030"/>
                <a:ext cx="10021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≪1)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8800FF-09D3-406A-930E-7851D155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852" y="6212030"/>
                <a:ext cx="1002134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69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7A9E-8692-4788-A0B4-F83FF6C3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Drift + Selection </a:t>
            </a:r>
            <a:br>
              <a:rPr lang="en-GB" dirty="0"/>
            </a:br>
            <a:r>
              <a:rPr lang="en-GB" dirty="0"/>
              <a:t>(Wright-Fisher model)</a:t>
            </a:r>
          </a:p>
        </p:txBody>
      </p:sp>
      <p:pic>
        <p:nvPicPr>
          <p:cNvPr id="27" name="Picture 2" descr="http://post.queensu.ca/~forsdyke/images/fisher01.gif">
            <a:extLst>
              <a:ext uri="{FF2B5EF4-FFF2-40B4-BE49-F238E27FC236}">
                <a16:creationId xmlns:a16="http://schemas.microsoft.com/office/drawing/2014/main" id="{58914D72-CA2A-43CC-B96A-EDED9512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21" y="563670"/>
            <a:ext cx="963752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3.gstatic.com/images?q=tbn:ANd9GcR902_K57oQAFhXgLwkmR0Dh1F3yTyKKhrdaJbowFn4U5wRAkYWxg">
            <a:extLst>
              <a:ext uri="{FF2B5EF4-FFF2-40B4-BE49-F238E27FC236}">
                <a16:creationId xmlns:a16="http://schemas.microsoft.com/office/drawing/2014/main" id="{EB11E4C6-9C7D-4547-9480-7BF8AEB4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21" y="563567"/>
            <a:ext cx="1004205" cy="12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A69054-7545-4A9F-A0EB-8E20D9B2C4AE}"/>
              </a:ext>
            </a:extLst>
          </p:cNvPr>
          <p:cNvSpPr txBox="1"/>
          <p:nvPr/>
        </p:nvSpPr>
        <p:spPr>
          <a:xfrm>
            <a:off x="6287034" y="1828440"/>
            <a:ext cx="12057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Sewall Wright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B03CDB-6138-424D-9253-40E1F8606B3E}"/>
              </a:ext>
            </a:extLst>
          </p:cNvPr>
          <p:cNvSpPr txBox="1"/>
          <p:nvPr/>
        </p:nvSpPr>
        <p:spPr>
          <a:xfrm>
            <a:off x="7442540" y="1828440"/>
            <a:ext cx="11929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Ronald Fisher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48FA66-D7C6-4BF9-94CE-291BD8986EC6}"/>
              </a:ext>
            </a:extLst>
          </p:cNvPr>
          <p:cNvGrpSpPr>
            <a:grpSpLocks noChangeAspect="1"/>
          </p:cNvGrpSpPr>
          <p:nvPr/>
        </p:nvGrpSpPr>
        <p:grpSpPr>
          <a:xfrm>
            <a:off x="786313" y="2179976"/>
            <a:ext cx="3671387" cy="1287291"/>
            <a:chOff x="805363" y="2191722"/>
            <a:chExt cx="7195989" cy="2523116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72C34BCE-60BF-4BC5-B208-D888B0DB6635}"/>
                </a:ext>
              </a:extLst>
            </p:cNvPr>
            <p:cNvSpPr/>
            <p:nvPr/>
          </p:nvSpPr>
          <p:spPr bwMode="auto">
            <a:xfrm>
              <a:off x="805363" y="2740602"/>
              <a:ext cx="1417695" cy="1821963"/>
            </a:xfrm>
            <a:custGeom>
              <a:avLst/>
              <a:gdLst>
                <a:gd name="connsiteX0" fmla="*/ 127266 w 1939529"/>
                <a:gd name="connsiteY0" fmla="*/ 180755 h 2492602"/>
                <a:gd name="connsiteX1" fmla="*/ 324116 w 1939529"/>
                <a:gd name="connsiteY1" fmla="*/ 47405 h 2492602"/>
                <a:gd name="connsiteX2" fmla="*/ 559066 w 1939529"/>
                <a:gd name="connsiteY2" fmla="*/ 123605 h 2492602"/>
                <a:gd name="connsiteX3" fmla="*/ 578116 w 1939529"/>
                <a:gd name="connsiteY3" fmla="*/ 625255 h 2492602"/>
                <a:gd name="connsiteX4" fmla="*/ 203466 w 1939529"/>
                <a:gd name="connsiteY4" fmla="*/ 1057055 h 2492602"/>
                <a:gd name="connsiteX5" fmla="*/ 266 w 1939529"/>
                <a:gd name="connsiteY5" fmla="*/ 1704755 h 2492602"/>
                <a:gd name="connsiteX6" fmla="*/ 171716 w 1939529"/>
                <a:gd name="connsiteY6" fmla="*/ 2181005 h 2492602"/>
                <a:gd name="connsiteX7" fmla="*/ 616216 w 1939529"/>
                <a:gd name="connsiteY7" fmla="*/ 2435005 h 2492602"/>
                <a:gd name="connsiteX8" fmla="*/ 1124216 w 1939529"/>
                <a:gd name="connsiteY8" fmla="*/ 2485805 h 2492602"/>
                <a:gd name="connsiteX9" fmla="*/ 1524266 w 1939529"/>
                <a:gd name="connsiteY9" fmla="*/ 2327055 h 2492602"/>
                <a:gd name="connsiteX10" fmla="*/ 1854466 w 1939529"/>
                <a:gd name="connsiteY10" fmla="*/ 1996855 h 2492602"/>
                <a:gd name="connsiteX11" fmla="*/ 1930666 w 1939529"/>
                <a:gd name="connsiteY11" fmla="*/ 1425355 h 2492602"/>
                <a:gd name="connsiteX12" fmla="*/ 1695716 w 1939529"/>
                <a:gd name="connsiteY12" fmla="*/ 917355 h 2492602"/>
                <a:gd name="connsiteX13" fmla="*/ 1352816 w 1939529"/>
                <a:gd name="connsiteY13" fmla="*/ 676055 h 2492602"/>
                <a:gd name="connsiteX14" fmla="*/ 1149616 w 1939529"/>
                <a:gd name="connsiteY14" fmla="*/ 574455 h 2492602"/>
                <a:gd name="connsiteX15" fmla="*/ 1092466 w 1939529"/>
                <a:gd name="connsiteY15" fmla="*/ 250605 h 2492602"/>
                <a:gd name="connsiteX16" fmla="*/ 1194066 w 1939529"/>
                <a:gd name="connsiteY16" fmla="*/ 9305 h 2492602"/>
                <a:gd name="connsiteX17" fmla="*/ 1352816 w 1939529"/>
                <a:gd name="connsiteY17" fmla="*/ 72805 h 24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9529" h="2492602">
                  <a:moveTo>
                    <a:pt x="127266" y="180755"/>
                  </a:moveTo>
                  <a:cubicBezTo>
                    <a:pt x="189707" y="118842"/>
                    <a:pt x="252149" y="56930"/>
                    <a:pt x="324116" y="47405"/>
                  </a:cubicBezTo>
                  <a:cubicBezTo>
                    <a:pt x="396083" y="37880"/>
                    <a:pt x="516733" y="27297"/>
                    <a:pt x="559066" y="123605"/>
                  </a:cubicBezTo>
                  <a:cubicBezTo>
                    <a:pt x="601399" y="219913"/>
                    <a:pt x="637383" y="469680"/>
                    <a:pt x="578116" y="625255"/>
                  </a:cubicBezTo>
                  <a:cubicBezTo>
                    <a:pt x="518849" y="780830"/>
                    <a:pt x="299774" y="877138"/>
                    <a:pt x="203466" y="1057055"/>
                  </a:cubicBezTo>
                  <a:cubicBezTo>
                    <a:pt x="107158" y="1236972"/>
                    <a:pt x="5558" y="1517430"/>
                    <a:pt x="266" y="1704755"/>
                  </a:cubicBezTo>
                  <a:cubicBezTo>
                    <a:pt x="-5026" y="1892080"/>
                    <a:pt x="69058" y="2059297"/>
                    <a:pt x="171716" y="2181005"/>
                  </a:cubicBezTo>
                  <a:cubicBezTo>
                    <a:pt x="274374" y="2302713"/>
                    <a:pt x="457466" y="2384205"/>
                    <a:pt x="616216" y="2435005"/>
                  </a:cubicBezTo>
                  <a:cubicBezTo>
                    <a:pt x="774966" y="2485805"/>
                    <a:pt x="972874" y="2503797"/>
                    <a:pt x="1124216" y="2485805"/>
                  </a:cubicBezTo>
                  <a:cubicBezTo>
                    <a:pt x="1275558" y="2467813"/>
                    <a:pt x="1402558" y="2408547"/>
                    <a:pt x="1524266" y="2327055"/>
                  </a:cubicBezTo>
                  <a:cubicBezTo>
                    <a:pt x="1645974" y="2245563"/>
                    <a:pt x="1786733" y="2147138"/>
                    <a:pt x="1854466" y="1996855"/>
                  </a:cubicBezTo>
                  <a:cubicBezTo>
                    <a:pt x="1922199" y="1846572"/>
                    <a:pt x="1957124" y="1605272"/>
                    <a:pt x="1930666" y="1425355"/>
                  </a:cubicBezTo>
                  <a:cubicBezTo>
                    <a:pt x="1904208" y="1245438"/>
                    <a:pt x="1792024" y="1042238"/>
                    <a:pt x="1695716" y="917355"/>
                  </a:cubicBezTo>
                  <a:cubicBezTo>
                    <a:pt x="1599408" y="792472"/>
                    <a:pt x="1443833" y="733205"/>
                    <a:pt x="1352816" y="676055"/>
                  </a:cubicBezTo>
                  <a:cubicBezTo>
                    <a:pt x="1261799" y="618905"/>
                    <a:pt x="1193008" y="645363"/>
                    <a:pt x="1149616" y="574455"/>
                  </a:cubicBezTo>
                  <a:cubicBezTo>
                    <a:pt x="1106224" y="503547"/>
                    <a:pt x="1085058" y="344797"/>
                    <a:pt x="1092466" y="250605"/>
                  </a:cubicBezTo>
                  <a:cubicBezTo>
                    <a:pt x="1099874" y="156413"/>
                    <a:pt x="1150674" y="38938"/>
                    <a:pt x="1194066" y="9305"/>
                  </a:cubicBezTo>
                  <a:cubicBezTo>
                    <a:pt x="1237458" y="-20328"/>
                    <a:pt x="1295137" y="26238"/>
                    <a:pt x="1352816" y="7280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 MT" pitchFamily="34" charset="0"/>
                <a:cs typeface="Arial" pitchFamily="34" charset="0"/>
              </a:endParaRPr>
            </a:p>
          </p:txBody>
        </p:sp>
        <p:sp>
          <p:nvSpPr>
            <p:cNvPr id="7" name="Freeform 44">
              <a:extLst>
                <a:ext uri="{FF2B5EF4-FFF2-40B4-BE49-F238E27FC236}">
                  <a16:creationId xmlns:a16="http://schemas.microsoft.com/office/drawing/2014/main" id="{A6097B81-F959-4925-BADC-C89E77B3D751}"/>
                </a:ext>
              </a:extLst>
            </p:cNvPr>
            <p:cNvSpPr/>
            <p:nvPr/>
          </p:nvSpPr>
          <p:spPr bwMode="auto">
            <a:xfrm>
              <a:off x="6583657" y="2664573"/>
              <a:ext cx="1417695" cy="1821963"/>
            </a:xfrm>
            <a:custGeom>
              <a:avLst/>
              <a:gdLst>
                <a:gd name="connsiteX0" fmla="*/ 127266 w 1939529"/>
                <a:gd name="connsiteY0" fmla="*/ 180755 h 2492602"/>
                <a:gd name="connsiteX1" fmla="*/ 324116 w 1939529"/>
                <a:gd name="connsiteY1" fmla="*/ 47405 h 2492602"/>
                <a:gd name="connsiteX2" fmla="*/ 559066 w 1939529"/>
                <a:gd name="connsiteY2" fmla="*/ 123605 h 2492602"/>
                <a:gd name="connsiteX3" fmla="*/ 578116 w 1939529"/>
                <a:gd name="connsiteY3" fmla="*/ 625255 h 2492602"/>
                <a:gd name="connsiteX4" fmla="*/ 203466 w 1939529"/>
                <a:gd name="connsiteY4" fmla="*/ 1057055 h 2492602"/>
                <a:gd name="connsiteX5" fmla="*/ 266 w 1939529"/>
                <a:gd name="connsiteY5" fmla="*/ 1704755 h 2492602"/>
                <a:gd name="connsiteX6" fmla="*/ 171716 w 1939529"/>
                <a:gd name="connsiteY6" fmla="*/ 2181005 h 2492602"/>
                <a:gd name="connsiteX7" fmla="*/ 616216 w 1939529"/>
                <a:gd name="connsiteY7" fmla="*/ 2435005 h 2492602"/>
                <a:gd name="connsiteX8" fmla="*/ 1124216 w 1939529"/>
                <a:gd name="connsiteY8" fmla="*/ 2485805 h 2492602"/>
                <a:gd name="connsiteX9" fmla="*/ 1524266 w 1939529"/>
                <a:gd name="connsiteY9" fmla="*/ 2327055 h 2492602"/>
                <a:gd name="connsiteX10" fmla="*/ 1854466 w 1939529"/>
                <a:gd name="connsiteY10" fmla="*/ 1996855 h 2492602"/>
                <a:gd name="connsiteX11" fmla="*/ 1930666 w 1939529"/>
                <a:gd name="connsiteY11" fmla="*/ 1425355 h 2492602"/>
                <a:gd name="connsiteX12" fmla="*/ 1695716 w 1939529"/>
                <a:gd name="connsiteY12" fmla="*/ 917355 h 2492602"/>
                <a:gd name="connsiteX13" fmla="*/ 1352816 w 1939529"/>
                <a:gd name="connsiteY13" fmla="*/ 676055 h 2492602"/>
                <a:gd name="connsiteX14" fmla="*/ 1149616 w 1939529"/>
                <a:gd name="connsiteY14" fmla="*/ 574455 h 2492602"/>
                <a:gd name="connsiteX15" fmla="*/ 1092466 w 1939529"/>
                <a:gd name="connsiteY15" fmla="*/ 250605 h 2492602"/>
                <a:gd name="connsiteX16" fmla="*/ 1194066 w 1939529"/>
                <a:gd name="connsiteY16" fmla="*/ 9305 h 2492602"/>
                <a:gd name="connsiteX17" fmla="*/ 1352816 w 1939529"/>
                <a:gd name="connsiteY17" fmla="*/ 72805 h 24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9529" h="2492602">
                  <a:moveTo>
                    <a:pt x="127266" y="180755"/>
                  </a:moveTo>
                  <a:cubicBezTo>
                    <a:pt x="189707" y="118842"/>
                    <a:pt x="252149" y="56930"/>
                    <a:pt x="324116" y="47405"/>
                  </a:cubicBezTo>
                  <a:cubicBezTo>
                    <a:pt x="396083" y="37880"/>
                    <a:pt x="516733" y="27297"/>
                    <a:pt x="559066" y="123605"/>
                  </a:cubicBezTo>
                  <a:cubicBezTo>
                    <a:pt x="601399" y="219913"/>
                    <a:pt x="637383" y="469680"/>
                    <a:pt x="578116" y="625255"/>
                  </a:cubicBezTo>
                  <a:cubicBezTo>
                    <a:pt x="518849" y="780830"/>
                    <a:pt x="299774" y="877138"/>
                    <a:pt x="203466" y="1057055"/>
                  </a:cubicBezTo>
                  <a:cubicBezTo>
                    <a:pt x="107158" y="1236972"/>
                    <a:pt x="5558" y="1517430"/>
                    <a:pt x="266" y="1704755"/>
                  </a:cubicBezTo>
                  <a:cubicBezTo>
                    <a:pt x="-5026" y="1892080"/>
                    <a:pt x="69058" y="2059297"/>
                    <a:pt x="171716" y="2181005"/>
                  </a:cubicBezTo>
                  <a:cubicBezTo>
                    <a:pt x="274374" y="2302713"/>
                    <a:pt x="457466" y="2384205"/>
                    <a:pt x="616216" y="2435005"/>
                  </a:cubicBezTo>
                  <a:cubicBezTo>
                    <a:pt x="774966" y="2485805"/>
                    <a:pt x="972874" y="2503797"/>
                    <a:pt x="1124216" y="2485805"/>
                  </a:cubicBezTo>
                  <a:cubicBezTo>
                    <a:pt x="1275558" y="2467813"/>
                    <a:pt x="1402558" y="2408547"/>
                    <a:pt x="1524266" y="2327055"/>
                  </a:cubicBezTo>
                  <a:cubicBezTo>
                    <a:pt x="1645974" y="2245563"/>
                    <a:pt x="1786733" y="2147138"/>
                    <a:pt x="1854466" y="1996855"/>
                  </a:cubicBezTo>
                  <a:cubicBezTo>
                    <a:pt x="1922199" y="1846572"/>
                    <a:pt x="1957124" y="1605272"/>
                    <a:pt x="1930666" y="1425355"/>
                  </a:cubicBezTo>
                  <a:cubicBezTo>
                    <a:pt x="1904208" y="1245438"/>
                    <a:pt x="1792024" y="1042238"/>
                    <a:pt x="1695716" y="917355"/>
                  </a:cubicBezTo>
                  <a:cubicBezTo>
                    <a:pt x="1599408" y="792472"/>
                    <a:pt x="1443833" y="733205"/>
                    <a:pt x="1352816" y="676055"/>
                  </a:cubicBezTo>
                  <a:cubicBezTo>
                    <a:pt x="1261799" y="618905"/>
                    <a:pt x="1193008" y="645363"/>
                    <a:pt x="1149616" y="574455"/>
                  </a:cubicBezTo>
                  <a:cubicBezTo>
                    <a:pt x="1106224" y="503547"/>
                    <a:pt x="1085058" y="344797"/>
                    <a:pt x="1092466" y="250605"/>
                  </a:cubicBezTo>
                  <a:cubicBezTo>
                    <a:pt x="1099874" y="156413"/>
                    <a:pt x="1150674" y="38938"/>
                    <a:pt x="1194066" y="9305"/>
                  </a:cubicBezTo>
                  <a:cubicBezTo>
                    <a:pt x="1237458" y="-20328"/>
                    <a:pt x="1295137" y="26238"/>
                    <a:pt x="1352816" y="7280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 MT" pitchFamily="34" charset="0"/>
                <a:cs typeface="Arial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43540A-4047-4FBA-BF85-1793E4DD3B12}"/>
                </a:ext>
              </a:extLst>
            </p:cNvPr>
            <p:cNvCxnSpPr/>
            <p:nvPr/>
          </p:nvCxnSpPr>
          <p:spPr bwMode="auto">
            <a:xfrm>
              <a:off x="5568242" y="3704690"/>
              <a:ext cx="89581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9" name="Content Placeholder 6" descr="Man">
              <a:extLst>
                <a:ext uri="{FF2B5EF4-FFF2-40B4-BE49-F238E27FC236}">
                  <a16:creationId xmlns:a16="http://schemas.microsoft.com/office/drawing/2014/main" id="{0AA82163-7AEB-4CFD-A340-2214CD5DE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626828">
              <a:off x="1499191" y="3890471"/>
              <a:ext cx="559726" cy="559726"/>
            </a:xfrm>
            <a:prstGeom prst="rect">
              <a:avLst/>
            </a:prstGeom>
          </p:spPr>
        </p:pic>
        <p:pic>
          <p:nvPicPr>
            <p:cNvPr id="10" name="Content Placeholder 6" descr="Man">
              <a:extLst>
                <a:ext uri="{FF2B5EF4-FFF2-40B4-BE49-F238E27FC236}">
                  <a16:creationId xmlns:a16="http://schemas.microsoft.com/office/drawing/2014/main" id="{46DE52EC-1B0F-4F0F-A9E8-1D47D81D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320404">
              <a:off x="1353765" y="3635021"/>
              <a:ext cx="559726" cy="559726"/>
            </a:xfrm>
            <a:prstGeom prst="rect">
              <a:avLst/>
            </a:prstGeom>
          </p:spPr>
        </p:pic>
        <p:pic>
          <p:nvPicPr>
            <p:cNvPr id="11" name="Content Placeholder 6" descr="Man">
              <a:extLst>
                <a:ext uri="{FF2B5EF4-FFF2-40B4-BE49-F238E27FC236}">
                  <a16:creationId xmlns:a16="http://schemas.microsoft.com/office/drawing/2014/main" id="{ACCA3357-7535-462D-B8A2-6824C41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594672">
              <a:off x="820802" y="3876934"/>
              <a:ext cx="559726" cy="559726"/>
            </a:xfrm>
            <a:prstGeom prst="rect">
              <a:avLst/>
            </a:prstGeom>
          </p:spPr>
        </p:pic>
        <p:pic>
          <p:nvPicPr>
            <p:cNvPr id="12" name="Content Placeholder 6" descr="Man">
              <a:extLst>
                <a:ext uri="{FF2B5EF4-FFF2-40B4-BE49-F238E27FC236}">
                  <a16:creationId xmlns:a16="http://schemas.microsoft.com/office/drawing/2014/main" id="{D4F4BD48-3DF9-4518-AEA0-CB68E7164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685977">
              <a:off x="1411984" y="3374009"/>
              <a:ext cx="559726" cy="559726"/>
            </a:xfrm>
            <a:prstGeom prst="rect">
              <a:avLst/>
            </a:prstGeom>
          </p:spPr>
        </p:pic>
        <p:pic>
          <p:nvPicPr>
            <p:cNvPr id="13" name="Content Placeholder 6" descr="Man">
              <a:extLst>
                <a:ext uri="{FF2B5EF4-FFF2-40B4-BE49-F238E27FC236}">
                  <a16:creationId xmlns:a16="http://schemas.microsoft.com/office/drawing/2014/main" id="{89193896-3F4A-4F62-A523-A4FC329E6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022034">
              <a:off x="1191422" y="3940647"/>
              <a:ext cx="559726" cy="559726"/>
            </a:xfrm>
            <a:prstGeom prst="rect">
              <a:avLst/>
            </a:prstGeom>
          </p:spPr>
        </p:pic>
        <p:pic>
          <p:nvPicPr>
            <p:cNvPr id="14" name="Content Placeholder 6" descr="Man">
              <a:extLst>
                <a:ext uri="{FF2B5EF4-FFF2-40B4-BE49-F238E27FC236}">
                  <a16:creationId xmlns:a16="http://schemas.microsoft.com/office/drawing/2014/main" id="{7813032B-C085-4059-B737-BDE950BF1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901476">
              <a:off x="1072136" y="3213419"/>
              <a:ext cx="559726" cy="559726"/>
            </a:xfrm>
            <a:prstGeom prst="rect">
              <a:avLst/>
            </a:prstGeom>
          </p:spPr>
        </p:pic>
        <p:pic>
          <p:nvPicPr>
            <p:cNvPr id="15" name="Content Placeholder 6" descr="Man">
              <a:extLst>
                <a:ext uri="{FF2B5EF4-FFF2-40B4-BE49-F238E27FC236}">
                  <a16:creationId xmlns:a16="http://schemas.microsoft.com/office/drawing/2014/main" id="{DD4F3FFC-D634-48F4-98B0-AC756D86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18768">
              <a:off x="1383271" y="3134821"/>
              <a:ext cx="559726" cy="559726"/>
            </a:xfrm>
            <a:prstGeom prst="rect">
              <a:avLst/>
            </a:prstGeom>
          </p:spPr>
        </p:pic>
        <p:pic>
          <p:nvPicPr>
            <p:cNvPr id="16" name="Content Placeholder 6" descr="Man">
              <a:extLst>
                <a:ext uri="{FF2B5EF4-FFF2-40B4-BE49-F238E27FC236}">
                  <a16:creationId xmlns:a16="http://schemas.microsoft.com/office/drawing/2014/main" id="{57A34831-4503-4B52-ACCE-71998FFEF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8129241">
              <a:off x="888625" y="3592592"/>
              <a:ext cx="559726" cy="559726"/>
            </a:xfrm>
            <a:prstGeom prst="rect">
              <a:avLst/>
            </a:prstGeom>
          </p:spPr>
        </p:pic>
        <p:pic>
          <p:nvPicPr>
            <p:cNvPr id="17" name="Content Placeholder 6" descr="Man">
              <a:extLst>
                <a:ext uri="{FF2B5EF4-FFF2-40B4-BE49-F238E27FC236}">
                  <a16:creationId xmlns:a16="http://schemas.microsoft.com/office/drawing/2014/main" id="{AD45774B-C7CC-493F-A6C0-650B18EAC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626828">
              <a:off x="7322765" y="3800774"/>
              <a:ext cx="559726" cy="559726"/>
            </a:xfrm>
            <a:prstGeom prst="rect">
              <a:avLst/>
            </a:prstGeom>
          </p:spPr>
        </p:pic>
        <p:pic>
          <p:nvPicPr>
            <p:cNvPr id="18" name="Content Placeholder 6" descr="Man">
              <a:extLst>
                <a:ext uri="{FF2B5EF4-FFF2-40B4-BE49-F238E27FC236}">
                  <a16:creationId xmlns:a16="http://schemas.microsoft.com/office/drawing/2014/main" id="{3C75EBF2-6DF0-4357-BCE8-968105AC4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320404">
              <a:off x="7177339" y="3545324"/>
              <a:ext cx="559726" cy="559726"/>
            </a:xfrm>
            <a:prstGeom prst="rect">
              <a:avLst/>
            </a:prstGeom>
          </p:spPr>
        </p:pic>
        <p:pic>
          <p:nvPicPr>
            <p:cNvPr id="19" name="Content Placeholder 6" descr="Man">
              <a:extLst>
                <a:ext uri="{FF2B5EF4-FFF2-40B4-BE49-F238E27FC236}">
                  <a16:creationId xmlns:a16="http://schemas.microsoft.com/office/drawing/2014/main" id="{296D5675-DF73-46C6-B8B9-00F44D5D3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594672">
              <a:off x="6644376" y="3787237"/>
              <a:ext cx="559726" cy="559726"/>
            </a:xfrm>
            <a:prstGeom prst="rect">
              <a:avLst/>
            </a:prstGeom>
          </p:spPr>
        </p:pic>
        <p:pic>
          <p:nvPicPr>
            <p:cNvPr id="20" name="Content Placeholder 6" descr="Man">
              <a:extLst>
                <a:ext uri="{FF2B5EF4-FFF2-40B4-BE49-F238E27FC236}">
                  <a16:creationId xmlns:a16="http://schemas.microsoft.com/office/drawing/2014/main" id="{77F4FEAA-F2E7-40F2-964E-C879ACDDC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685977">
              <a:off x="7235558" y="3284312"/>
              <a:ext cx="559726" cy="559726"/>
            </a:xfrm>
            <a:prstGeom prst="rect">
              <a:avLst/>
            </a:prstGeom>
          </p:spPr>
        </p:pic>
        <p:pic>
          <p:nvPicPr>
            <p:cNvPr id="21" name="Content Placeholder 6" descr="Man">
              <a:extLst>
                <a:ext uri="{FF2B5EF4-FFF2-40B4-BE49-F238E27FC236}">
                  <a16:creationId xmlns:a16="http://schemas.microsoft.com/office/drawing/2014/main" id="{CBF7B8B0-7A2C-43B5-9BEB-977D29047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022034">
              <a:off x="7014996" y="3850950"/>
              <a:ext cx="559726" cy="559726"/>
            </a:xfrm>
            <a:prstGeom prst="rect">
              <a:avLst/>
            </a:prstGeom>
          </p:spPr>
        </p:pic>
        <p:pic>
          <p:nvPicPr>
            <p:cNvPr id="22" name="Content Placeholder 6" descr="Man">
              <a:extLst>
                <a:ext uri="{FF2B5EF4-FFF2-40B4-BE49-F238E27FC236}">
                  <a16:creationId xmlns:a16="http://schemas.microsoft.com/office/drawing/2014/main" id="{E2438353-5737-4C58-B2D3-9F8DEE98E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901476">
              <a:off x="6895710" y="3123722"/>
              <a:ext cx="559726" cy="559726"/>
            </a:xfrm>
            <a:prstGeom prst="rect">
              <a:avLst/>
            </a:prstGeom>
          </p:spPr>
        </p:pic>
        <p:pic>
          <p:nvPicPr>
            <p:cNvPr id="23" name="Content Placeholder 6" descr="Man">
              <a:extLst>
                <a:ext uri="{FF2B5EF4-FFF2-40B4-BE49-F238E27FC236}">
                  <a16:creationId xmlns:a16="http://schemas.microsoft.com/office/drawing/2014/main" id="{60437AF5-D66D-403A-86D2-6C4D4A27C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129241">
              <a:off x="6712199" y="3502895"/>
              <a:ext cx="559726" cy="5597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909D1E-7E7E-4E8C-8960-E6142B6B389E}"/>
                    </a:ext>
                  </a:extLst>
                </p:cNvPr>
                <p:cNvSpPr txBox="1"/>
                <p:nvPr/>
              </p:nvSpPr>
              <p:spPr>
                <a:xfrm>
                  <a:off x="5777510" y="3029082"/>
                  <a:ext cx="319060" cy="603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909D1E-7E7E-4E8C-8960-E6142B6B3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510" y="3029082"/>
                  <a:ext cx="319060" cy="603249"/>
                </a:xfrm>
                <a:prstGeom prst="rect">
                  <a:avLst/>
                </a:prstGeom>
                <a:blipFill>
                  <a:blip r:embed="rId8"/>
                  <a:stretch>
                    <a:fillRect r="-629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3B75A78-28A1-4DB8-A635-CAA54CF43D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54047" y="2191722"/>
              <a:ext cx="1963272" cy="2523116"/>
            </a:xfrm>
            <a:custGeom>
              <a:avLst/>
              <a:gdLst>
                <a:gd name="connsiteX0" fmla="*/ 127266 w 1939529"/>
                <a:gd name="connsiteY0" fmla="*/ 180755 h 2492602"/>
                <a:gd name="connsiteX1" fmla="*/ 324116 w 1939529"/>
                <a:gd name="connsiteY1" fmla="*/ 47405 h 2492602"/>
                <a:gd name="connsiteX2" fmla="*/ 559066 w 1939529"/>
                <a:gd name="connsiteY2" fmla="*/ 123605 h 2492602"/>
                <a:gd name="connsiteX3" fmla="*/ 578116 w 1939529"/>
                <a:gd name="connsiteY3" fmla="*/ 625255 h 2492602"/>
                <a:gd name="connsiteX4" fmla="*/ 203466 w 1939529"/>
                <a:gd name="connsiteY4" fmla="*/ 1057055 h 2492602"/>
                <a:gd name="connsiteX5" fmla="*/ 266 w 1939529"/>
                <a:gd name="connsiteY5" fmla="*/ 1704755 h 2492602"/>
                <a:gd name="connsiteX6" fmla="*/ 171716 w 1939529"/>
                <a:gd name="connsiteY6" fmla="*/ 2181005 h 2492602"/>
                <a:gd name="connsiteX7" fmla="*/ 616216 w 1939529"/>
                <a:gd name="connsiteY7" fmla="*/ 2435005 h 2492602"/>
                <a:gd name="connsiteX8" fmla="*/ 1124216 w 1939529"/>
                <a:gd name="connsiteY8" fmla="*/ 2485805 h 2492602"/>
                <a:gd name="connsiteX9" fmla="*/ 1524266 w 1939529"/>
                <a:gd name="connsiteY9" fmla="*/ 2327055 h 2492602"/>
                <a:gd name="connsiteX10" fmla="*/ 1854466 w 1939529"/>
                <a:gd name="connsiteY10" fmla="*/ 1996855 h 2492602"/>
                <a:gd name="connsiteX11" fmla="*/ 1930666 w 1939529"/>
                <a:gd name="connsiteY11" fmla="*/ 1425355 h 2492602"/>
                <a:gd name="connsiteX12" fmla="*/ 1695716 w 1939529"/>
                <a:gd name="connsiteY12" fmla="*/ 917355 h 2492602"/>
                <a:gd name="connsiteX13" fmla="*/ 1352816 w 1939529"/>
                <a:gd name="connsiteY13" fmla="*/ 676055 h 2492602"/>
                <a:gd name="connsiteX14" fmla="*/ 1149616 w 1939529"/>
                <a:gd name="connsiteY14" fmla="*/ 574455 h 2492602"/>
                <a:gd name="connsiteX15" fmla="*/ 1092466 w 1939529"/>
                <a:gd name="connsiteY15" fmla="*/ 250605 h 2492602"/>
                <a:gd name="connsiteX16" fmla="*/ 1194066 w 1939529"/>
                <a:gd name="connsiteY16" fmla="*/ 9305 h 2492602"/>
                <a:gd name="connsiteX17" fmla="*/ 1352816 w 1939529"/>
                <a:gd name="connsiteY17" fmla="*/ 72805 h 24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9529" h="2492602">
                  <a:moveTo>
                    <a:pt x="127266" y="180755"/>
                  </a:moveTo>
                  <a:cubicBezTo>
                    <a:pt x="189707" y="118842"/>
                    <a:pt x="252149" y="56930"/>
                    <a:pt x="324116" y="47405"/>
                  </a:cubicBezTo>
                  <a:cubicBezTo>
                    <a:pt x="396083" y="37880"/>
                    <a:pt x="516733" y="27297"/>
                    <a:pt x="559066" y="123605"/>
                  </a:cubicBezTo>
                  <a:cubicBezTo>
                    <a:pt x="601399" y="219913"/>
                    <a:pt x="637383" y="469680"/>
                    <a:pt x="578116" y="625255"/>
                  </a:cubicBezTo>
                  <a:cubicBezTo>
                    <a:pt x="518849" y="780830"/>
                    <a:pt x="299774" y="877138"/>
                    <a:pt x="203466" y="1057055"/>
                  </a:cubicBezTo>
                  <a:cubicBezTo>
                    <a:pt x="107158" y="1236972"/>
                    <a:pt x="5558" y="1517430"/>
                    <a:pt x="266" y="1704755"/>
                  </a:cubicBezTo>
                  <a:cubicBezTo>
                    <a:pt x="-5026" y="1892080"/>
                    <a:pt x="69058" y="2059297"/>
                    <a:pt x="171716" y="2181005"/>
                  </a:cubicBezTo>
                  <a:cubicBezTo>
                    <a:pt x="274374" y="2302713"/>
                    <a:pt x="457466" y="2384205"/>
                    <a:pt x="616216" y="2435005"/>
                  </a:cubicBezTo>
                  <a:cubicBezTo>
                    <a:pt x="774966" y="2485805"/>
                    <a:pt x="972874" y="2503797"/>
                    <a:pt x="1124216" y="2485805"/>
                  </a:cubicBezTo>
                  <a:cubicBezTo>
                    <a:pt x="1275558" y="2467813"/>
                    <a:pt x="1402558" y="2408547"/>
                    <a:pt x="1524266" y="2327055"/>
                  </a:cubicBezTo>
                  <a:cubicBezTo>
                    <a:pt x="1645974" y="2245563"/>
                    <a:pt x="1786733" y="2147138"/>
                    <a:pt x="1854466" y="1996855"/>
                  </a:cubicBezTo>
                  <a:cubicBezTo>
                    <a:pt x="1922199" y="1846572"/>
                    <a:pt x="1957124" y="1605272"/>
                    <a:pt x="1930666" y="1425355"/>
                  </a:cubicBezTo>
                  <a:cubicBezTo>
                    <a:pt x="1904208" y="1245438"/>
                    <a:pt x="1792024" y="1042238"/>
                    <a:pt x="1695716" y="917355"/>
                  </a:cubicBezTo>
                  <a:cubicBezTo>
                    <a:pt x="1599408" y="792472"/>
                    <a:pt x="1443833" y="733205"/>
                    <a:pt x="1352816" y="676055"/>
                  </a:cubicBezTo>
                  <a:cubicBezTo>
                    <a:pt x="1261799" y="618905"/>
                    <a:pt x="1193008" y="645363"/>
                    <a:pt x="1149616" y="574455"/>
                  </a:cubicBezTo>
                  <a:cubicBezTo>
                    <a:pt x="1106224" y="503547"/>
                    <a:pt x="1085058" y="344797"/>
                    <a:pt x="1092466" y="250605"/>
                  </a:cubicBezTo>
                  <a:cubicBezTo>
                    <a:pt x="1099874" y="156413"/>
                    <a:pt x="1150674" y="38938"/>
                    <a:pt x="1194066" y="9305"/>
                  </a:cubicBezTo>
                  <a:cubicBezTo>
                    <a:pt x="1237458" y="-20328"/>
                    <a:pt x="1295137" y="26238"/>
                    <a:pt x="1352816" y="7280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 MT" pitchFamily="34" charset="0"/>
                <a:cs typeface="Arial" pitchFamily="34" charset="0"/>
              </a:endParaRPr>
            </a:p>
          </p:txBody>
        </p:sp>
        <p:pic>
          <p:nvPicPr>
            <p:cNvPr id="36" name="Content Placeholder 6" descr="Man">
              <a:extLst>
                <a:ext uri="{FF2B5EF4-FFF2-40B4-BE49-F238E27FC236}">
                  <a16:creationId xmlns:a16="http://schemas.microsoft.com/office/drawing/2014/main" id="{9C0328C0-4B1B-4BA9-9064-E7FDF3B81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626828">
              <a:off x="4548521" y="3935388"/>
              <a:ext cx="559726" cy="559726"/>
            </a:xfrm>
            <a:prstGeom prst="rect">
              <a:avLst/>
            </a:prstGeom>
          </p:spPr>
        </p:pic>
        <p:pic>
          <p:nvPicPr>
            <p:cNvPr id="37" name="Content Placeholder 6" descr="Man">
              <a:extLst>
                <a:ext uri="{FF2B5EF4-FFF2-40B4-BE49-F238E27FC236}">
                  <a16:creationId xmlns:a16="http://schemas.microsoft.com/office/drawing/2014/main" id="{D7E127EB-5808-455D-8907-4FF3985EA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320404">
              <a:off x="4242410" y="3661207"/>
              <a:ext cx="559726" cy="559726"/>
            </a:xfrm>
            <a:prstGeom prst="rect">
              <a:avLst/>
            </a:prstGeom>
          </p:spPr>
        </p:pic>
        <p:pic>
          <p:nvPicPr>
            <p:cNvPr id="38" name="Content Placeholder 6" descr="Man">
              <a:extLst>
                <a:ext uri="{FF2B5EF4-FFF2-40B4-BE49-F238E27FC236}">
                  <a16:creationId xmlns:a16="http://schemas.microsoft.com/office/drawing/2014/main" id="{B556C497-32C9-4381-AC5C-FA498477B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594672">
              <a:off x="3700730" y="3955215"/>
              <a:ext cx="559726" cy="559726"/>
            </a:xfrm>
            <a:prstGeom prst="rect">
              <a:avLst/>
            </a:prstGeom>
          </p:spPr>
        </p:pic>
        <p:pic>
          <p:nvPicPr>
            <p:cNvPr id="39" name="Content Placeholder 6" descr="Man">
              <a:extLst>
                <a:ext uri="{FF2B5EF4-FFF2-40B4-BE49-F238E27FC236}">
                  <a16:creationId xmlns:a16="http://schemas.microsoft.com/office/drawing/2014/main" id="{94A6443B-55E3-479A-8BC0-080760C41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685977">
              <a:off x="4229258" y="3402289"/>
              <a:ext cx="559726" cy="559726"/>
            </a:xfrm>
            <a:prstGeom prst="rect">
              <a:avLst/>
            </a:prstGeom>
          </p:spPr>
        </p:pic>
        <p:pic>
          <p:nvPicPr>
            <p:cNvPr id="40" name="Content Placeholder 6" descr="Man">
              <a:extLst>
                <a:ext uri="{FF2B5EF4-FFF2-40B4-BE49-F238E27FC236}">
                  <a16:creationId xmlns:a16="http://schemas.microsoft.com/office/drawing/2014/main" id="{3EBECFC9-AC7A-4976-ABDF-97DA7A80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022034">
              <a:off x="4119056" y="4068872"/>
              <a:ext cx="559726" cy="559726"/>
            </a:xfrm>
            <a:prstGeom prst="rect">
              <a:avLst/>
            </a:prstGeom>
          </p:spPr>
        </p:pic>
        <p:pic>
          <p:nvPicPr>
            <p:cNvPr id="41" name="Content Placeholder 6" descr="Man">
              <a:extLst>
                <a:ext uri="{FF2B5EF4-FFF2-40B4-BE49-F238E27FC236}">
                  <a16:creationId xmlns:a16="http://schemas.microsoft.com/office/drawing/2014/main" id="{28F2F96A-30D3-4C10-9E7B-03D1F7A94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901476">
              <a:off x="3632447" y="3130584"/>
              <a:ext cx="559726" cy="559726"/>
            </a:xfrm>
            <a:prstGeom prst="rect">
              <a:avLst/>
            </a:prstGeom>
          </p:spPr>
        </p:pic>
        <p:pic>
          <p:nvPicPr>
            <p:cNvPr id="42" name="Content Placeholder 6" descr="Man">
              <a:extLst>
                <a:ext uri="{FF2B5EF4-FFF2-40B4-BE49-F238E27FC236}">
                  <a16:creationId xmlns:a16="http://schemas.microsoft.com/office/drawing/2014/main" id="{EE4D793A-ED50-40B2-BCFB-50A3A1215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18768">
              <a:off x="4513701" y="3126288"/>
              <a:ext cx="559726" cy="559726"/>
            </a:xfrm>
            <a:prstGeom prst="rect">
              <a:avLst/>
            </a:prstGeom>
          </p:spPr>
        </p:pic>
        <p:pic>
          <p:nvPicPr>
            <p:cNvPr id="43" name="Content Placeholder 6" descr="Man">
              <a:extLst>
                <a:ext uri="{FF2B5EF4-FFF2-40B4-BE49-F238E27FC236}">
                  <a16:creationId xmlns:a16="http://schemas.microsoft.com/office/drawing/2014/main" id="{12DA2BEB-E835-4415-B7DE-F05BC9CC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8129241">
              <a:off x="3768553" y="3670873"/>
              <a:ext cx="559726" cy="559726"/>
            </a:xfrm>
            <a:prstGeom prst="rect">
              <a:avLst/>
            </a:prstGeom>
          </p:spPr>
        </p:pic>
        <p:pic>
          <p:nvPicPr>
            <p:cNvPr id="45" name="Content Placeholder 6" descr="Man">
              <a:extLst>
                <a:ext uri="{FF2B5EF4-FFF2-40B4-BE49-F238E27FC236}">
                  <a16:creationId xmlns:a16="http://schemas.microsoft.com/office/drawing/2014/main" id="{35A55041-2809-4E13-8A06-2F2187F6B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197468">
              <a:off x="4076434" y="2854338"/>
              <a:ext cx="559726" cy="559726"/>
            </a:xfrm>
            <a:prstGeom prst="rect">
              <a:avLst/>
            </a:prstGeom>
          </p:spPr>
        </p:pic>
        <p:pic>
          <p:nvPicPr>
            <p:cNvPr id="46" name="Content Placeholder 6" descr="Man">
              <a:extLst>
                <a:ext uri="{FF2B5EF4-FFF2-40B4-BE49-F238E27FC236}">
                  <a16:creationId xmlns:a16="http://schemas.microsoft.com/office/drawing/2014/main" id="{95C0562C-C0EC-4959-BCC8-4DA71F8AC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4805574" y="3506687"/>
              <a:ext cx="559726" cy="559726"/>
            </a:xfrm>
            <a:prstGeom prst="rect">
              <a:avLst/>
            </a:prstGeom>
          </p:spPr>
        </p:pic>
        <p:pic>
          <p:nvPicPr>
            <p:cNvPr id="47" name="Content Placeholder 6" descr="Man">
              <a:extLst>
                <a:ext uri="{FF2B5EF4-FFF2-40B4-BE49-F238E27FC236}">
                  <a16:creationId xmlns:a16="http://schemas.microsoft.com/office/drawing/2014/main" id="{C24C84B6-66EC-44EE-91E8-FD9CC6D38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399708">
              <a:off x="3941965" y="3119007"/>
              <a:ext cx="559726" cy="559726"/>
            </a:xfrm>
            <a:prstGeom prst="rect">
              <a:avLst/>
            </a:prstGeom>
          </p:spPr>
        </p:pic>
        <p:pic>
          <p:nvPicPr>
            <p:cNvPr id="48" name="Content Placeholder 6" descr="Man">
              <a:extLst>
                <a:ext uri="{FF2B5EF4-FFF2-40B4-BE49-F238E27FC236}">
                  <a16:creationId xmlns:a16="http://schemas.microsoft.com/office/drawing/2014/main" id="{219979AC-410C-49EC-8E75-4A80051AE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7159365">
              <a:off x="4677459" y="3694895"/>
              <a:ext cx="559726" cy="559726"/>
            </a:xfrm>
            <a:prstGeom prst="rect">
              <a:avLst/>
            </a:prstGeom>
          </p:spPr>
        </p:pic>
        <p:pic>
          <p:nvPicPr>
            <p:cNvPr id="49" name="Content Placeholder 6" descr="Man">
              <a:extLst>
                <a:ext uri="{FF2B5EF4-FFF2-40B4-BE49-F238E27FC236}">
                  <a16:creationId xmlns:a16="http://schemas.microsoft.com/office/drawing/2014/main" id="{12DF531D-A4F5-4A1A-97E7-C20C32DA3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82633">
              <a:off x="3397323" y="3619650"/>
              <a:ext cx="559726" cy="559726"/>
            </a:xfrm>
            <a:prstGeom prst="rect">
              <a:avLst/>
            </a:prstGeom>
          </p:spPr>
        </p:pic>
        <p:pic>
          <p:nvPicPr>
            <p:cNvPr id="50" name="Content Placeholder 6" descr="Man">
              <a:extLst>
                <a:ext uri="{FF2B5EF4-FFF2-40B4-BE49-F238E27FC236}">
                  <a16:creationId xmlns:a16="http://schemas.microsoft.com/office/drawing/2014/main" id="{152D7979-244D-4CD8-BCB6-216A16767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57671">
              <a:off x="4471602" y="2877527"/>
              <a:ext cx="559726" cy="559726"/>
            </a:xfrm>
            <a:prstGeom prst="rect">
              <a:avLst/>
            </a:prstGeom>
          </p:spPr>
        </p:pic>
        <p:pic>
          <p:nvPicPr>
            <p:cNvPr id="51" name="Content Placeholder 6" descr="Man">
              <a:extLst>
                <a:ext uri="{FF2B5EF4-FFF2-40B4-BE49-F238E27FC236}">
                  <a16:creationId xmlns:a16="http://schemas.microsoft.com/office/drawing/2014/main" id="{68AEE030-D96C-471A-8D6B-801E11BA2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737610">
              <a:off x="4842260" y="3025149"/>
              <a:ext cx="559726" cy="559726"/>
            </a:xfrm>
            <a:prstGeom prst="rect">
              <a:avLst/>
            </a:prstGeom>
          </p:spPr>
        </p:pic>
        <p:pic>
          <p:nvPicPr>
            <p:cNvPr id="52" name="Content Placeholder 6" descr="Man">
              <a:extLst>
                <a:ext uri="{FF2B5EF4-FFF2-40B4-BE49-F238E27FC236}">
                  <a16:creationId xmlns:a16="http://schemas.microsoft.com/office/drawing/2014/main" id="{B2B33067-AB4A-4A5A-B363-DB0B42A62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9246125">
              <a:off x="4579356" y="4000394"/>
              <a:ext cx="559726" cy="559726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7DB18F4-4047-45D7-878A-E4BC4DDF6D9F}"/>
                </a:ext>
              </a:extLst>
            </p:cNvPr>
            <p:cNvCxnSpPr/>
            <p:nvPr/>
          </p:nvCxnSpPr>
          <p:spPr bwMode="auto">
            <a:xfrm>
              <a:off x="2327990" y="3810445"/>
              <a:ext cx="89581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604429-26CC-40C8-B412-2038611ECABF}"/>
                    </a:ext>
                  </a:extLst>
                </p:cNvPr>
                <p:cNvSpPr txBox="1"/>
                <p:nvPr/>
              </p:nvSpPr>
              <p:spPr>
                <a:xfrm>
                  <a:off x="2537259" y="3134837"/>
                  <a:ext cx="319060" cy="603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604429-26CC-40C8-B412-2038611EC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7259" y="3134837"/>
                  <a:ext cx="319060" cy="603249"/>
                </a:xfrm>
                <a:prstGeom prst="rect">
                  <a:avLst/>
                </a:prstGeom>
                <a:blipFill>
                  <a:blip r:embed="rId9"/>
                  <a:stretch>
                    <a:fillRect r="-259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9773CE-ABAB-4126-BB0E-18DB0A42FEC2}"/>
                  </a:ext>
                </a:extLst>
              </p:cNvPr>
              <p:cNvSpPr txBox="1"/>
              <p:nvPr/>
            </p:nvSpPr>
            <p:spPr>
              <a:xfrm>
                <a:off x="936976" y="4411935"/>
                <a:ext cx="30204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9773CE-ABAB-4126-BB0E-18DB0A42F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76" y="4411935"/>
                <a:ext cx="3020442" cy="400110"/>
              </a:xfrm>
              <a:prstGeom prst="rect">
                <a:avLst/>
              </a:prstGeom>
              <a:blipFill>
                <a:blip r:embed="rId1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B7AF242-83AC-4163-8916-F9768DE47D8B}"/>
                  </a:ext>
                </a:extLst>
              </p:cNvPr>
              <p:cNvSpPr txBox="1"/>
              <p:nvPr/>
            </p:nvSpPr>
            <p:spPr>
              <a:xfrm>
                <a:off x="-1594" y="5488248"/>
                <a:ext cx="4977901" cy="542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𝑁𝑥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1−⟨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d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B7AF242-83AC-4163-8916-F9768DE47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94" y="5488248"/>
                <a:ext cx="4977901" cy="542969"/>
              </a:xfrm>
              <a:prstGeom prst="rect">
                <a:avLst/>
              </a:prstGeom>
              <a:blipFill>
                <a:blip r:embed="rId11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754CF3A-5D4D-4135-B2A6-E5C02C1ED7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5167" y="2711038"/>
            <a:ext cx="4270534" cy="371046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EB6608-A371-4417-A338-70662AF7C172}"/>
              </a:ext>
            </a:extLst>
          </p:cNvPr>
          <p:cNvCxnSpPr/>
          <p:nvPr/>
        </p:nvCxnSpPr>
        <p:spPr>
          <a:xfrm>
            <a:off x="1669925" y="4894303"/>
            <a:ext cx="620838" cy="671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C00745D-01C2-45BC-9E8F-8A9061F73940}"/>
              </a:ext>
            </a:extLst>
          </p:cNvPr>
          <p:cNvCxnSpPr>
            <a:cxnSpLocks/>
          </p:cNvCxnSpPr>
          <p:nvPr/>
        </p:nvCxnSpPr>
        <p:spPr>
          <a:xfrm>
            <a:off x="1669925" y="4927310"/>
            <a:ext cx="2001579" cy="708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19C936-AF2F-423C-885B-BA304091082E}"/>
                  </a:ext>
                </a:extLst>
              </p:cNvPr>
              <p:cNvSpPr txBox="1"/>
              <p:nvPr/>
            </p:nvSpPr>
            <p:spPr>
              <a:xfrm>
                <a:off x="6691201" y="2617776"/>
                <a:ext cx="16089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=12;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19C936-AF2F-423C-885B-BA3040910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201" y="2617776"/>
                <a:ext cx="160890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80116ED-E6BA-402E-A8A6-3F3540C006D2}"/>
                  </a:ext>
                </a:extLst>
              </p:cNvPr>
              <p:cNvSpPr txBox="1"/>
              <p:nvPr/>
            </p:nvSpPr>
            <p:spPr>
              <a:xfrm rot="16200000">
                <a:off x="4503865" y="4386937"/>
                <a:ext cx="1270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80116ED-E6BA-402E-A8A6-3F3540C00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03865" y="4386937"/>
                <a:ext cx="1270669" cy="369332"/>
              </a:xfrm>
              <a:prstGeom prst="rect">
                <a:avLst/>
              </a:prstGeom>
              <a:blipFill>
                <a:blip r:embed="rId14"/>
                <a:stretch>
                  <a:fillRect r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81164AA-790C-413C-BA41-48399F518094}"/>
                  </a:ext>
                </a:extLst>
              </p:cNvPr>
              <p:cNvSpPr/>
              <p:nvPr/>
            </p:nvSpPr>
            <p:spPr>
              <a:xfrm>
                <a:off x="8213192" y="6087961"/>
                <a:ext cx="6764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81164AA-790C-413C-BA41-48399F518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192" y="6087961"/>
                <a:ext cx="676404" cy="369332"/>
              </a:xfrm>
              <a:prstGeom prst="rect">
                <a:avLst/>
              </a:prstGeom>
              <a:blipFill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CDCE9A-E9BB-438F-9B6C-A6C0CAF95A08}"/>
                  </a:ext>
                </a:extLst>
              </p:cNvPr>
              <p:cNvSpPr txBox="1"/>
              <p:nvPr/>
            </p:nvSpPr>
            <p:spPr>
              <a:xfrm>
                <a:off x="6297866" y="3423628"/>
                <a:ext cx="15512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 increasing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CDCE9A-E9BB-438F-9B6C-A6C0CAF95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866" y="3423628"/>
                <a:ext cx="1551259" cy="369332"/>
              </a:xfrm>
              <a:prstGeom prst="rect">
                <a:avLst/>
              </a:prstGeom>
              <a:blipFill>
                <a:blip r:embed="rId16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330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D55984-4953-4C14-A31A-DC3DCA412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953" y="2711038"/>
            <a:ext cx="4270534" cy="3710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87A9E-8692-4788-A0B4-F83FF6C3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Drift + Selection </a:t>
            </a:r>
            <a:br>
              <a:rPr lang="en-GB" dirty="0"/>
            </a:br>
            <a:r>
              <a:rPr lang="en-GB" dirty="0"/>
              <a:t>(Wright-Fisher model)</a:t>
            </a:r>
          </a:p>
        </p:txBody>
      </p:sp>
      <p:pic>
        <p:nvPicPr>
          <p:cNvPr id="27" name="Picture 2" descr="http://post.queensu.ca/~forsdyke/images/fisher01.gif">
            <a:extLst>
              <a:ext uri="{FF2B5EF4-FFF2-40B4-BE49-F238E27FC236}">
                <a16:creationId xmlns:a16="http://schemas.microsoft.com/office/drawing/2014/main" id="{58914D72-CA2A-43CC-B96A-EDED9512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21" y="563670"/>
            <a:ext cx="963752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3.gstatic.com/images?q=tbn:ANd9GcR902_K57oQAFhXgLwkmR0Dh1F3yTyKKhrdaJbowFn4U5wRAkYWxg">
            <a:extLst>
              <a:ext uri="{FF2B5EF4-FFF2-40B4-BE49-F238E27FC236}">
                <a16:creationId xmlns:a16="http://schemas.microsoft.com/office/drawing/2014/main" id="{EB11E4C6-9C7D-4547-9480-7BF8AEB4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21" y="563567"/>
            <a:ext cx="1004205" cy="12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A69054-7545-4A9F-A0EB-8E20D9B2C4AE}"/>
              </a:ext>
            </a:extLst>
          </p:cNvPr>
          <p:cNvSpPr txBox="1"/>
          <p:nvPr/>
        </p:nvSpPr>
        <p:spPr>
          <a:xfrm>
            <a:off x="6287034" y="1828440"/>
            <a:ext cx="12057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Sewall Wright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B03CDB-6138-424D-9253-40E1F8606B3E}"/>
              </a:ext>
            </a:extLst>
          </p:cNvPr>
          <p:cNvSpPr txBox="1"/>
          <p:nvPr/>
        </p:nvSpPr>
        <p:spPr>
          <a:xfrm>
            <a:off x="7442540" y="1828440"/>
            <a:ext cx="11929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Ronald Fisher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48FA66-D7C6-4BF9-94CE-291BD8986EC6}"/>
              </a:ext>
            </a:extLst>
          </p:cNvPr>
          <p:cNvGrpSpPr>
            <a:grpSpLocks noChangeAspect="1"/>
          </p:cNvGrpSpPr>
          <p:nvPr/>
        </p:nvGrpSpPr>
        <p:grpSpPr>
          <a:xfrm>
            <a:off x="786313" y="2179976"/>
            <a:ext cx="3671387" cy="1287291"/>
            <a:chOff x="805363" y="2191722"/>
            <a:chExt cx="7195989" cy="2523116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72C34BCE-60BF-4BC5-B208-D888B0DB6635}"/>
                </a:ext>
              </a:extLst>
            </p:cNvPr>
            <p:cNvSpPr/>
            <p:nvPr/>
          </p:nvSpPr>
          <p:spPr bwMode="auto">
            <a:xfrm>
              <a:off x="805363" y="2740602"/>
              <a:ext cx="1417695" cy="1821963"/>
            </a:xfrm>
            <a:custGeom>
              <a:avLst/>
              <a:gdLst>
                <a:gd name="connsiteX0" fmla="*/ 127266 w 1939529"/>
                <a:gd name="connsiteY0" fmla="*/ 180755 h 2492602"/>
                <a:gd name="connsiteX1" fmla="*/ 324116 w 1939529"/>
                <a:gd name="connsiteY1" fmla="*/ 47405 h 2492602"/>
                <a:gd name="connsiteX2" fmla="*/ 559066 w 1939529"/>
                <a:gd name="connsiteY2" fmla="*/ 123605 h 2492602"/>
                <a:gd name="connsiteX3" fmla="*/ 578116 w 1939529"/>
                <a:gd name="connsiteY3" fmla="*/ 625255 h 2492602"/>
                <a:gd name="connsiteX4" fmla="*/ 203466 w 1939529"/>
                <a:gd name="connsiteY4" fmla="*/ 1057055 h 2492602"/>
                <a:gd name="connsiteX5" fmla="*/ 266 w 1939529"/>
                <a:gd name="connsiteY5" fmla="*/ 1704755 h 2492602"/>
                <a:gd name="connsiteX6" fmla="*/ 171716 w 1939529"/>
                <a:gd name="connsiteY6" fmla="*/ 2181005 h 2492602"/>
                <a:gd name="connsiteX7" fmla="*/ 616216 w 1939529"/>
                <a:gd name="connsiteY7" fmla="*/ 2435005 h 2492602"/>
                <a:gd name="connsiteX8" fmla="*/ 1124216 w 1939529"/>
                <a:gd name="connsiteY8" fmla="*/ 2485805 h 2492602"/>
                <a:gd name="connsiteX9" fmla="*/ 1524266 w 1939529"/>
                <a:gd name="connsiteY9" fmla="*/ 2327055 h 2492602"/>
                <a:gd name="connsiteX10" fmla="*/ 1854466 w 1939529"/>
                <a:gd name="connsiteY10" fmla="*/ 1996855 h 2492602"/>
                <a:gd name="connsiteX11" fmla="*/ 1930666 w 1939529"/>
                <a:gd name="connsiteY11" fmla="*/ 1425355 h 2492602"/>
                <a:gd name="connsiteX12" fmla="*/ 1695716 w 1939529"/>
                <a:gd name="connsiteY12" fmla="*/ 917355 h 2492602"/>
                <a:gd name="connsiteX13" fmla="*/ 1352816 w 1939529"/>
                <a:gd name="connsiteY13" fmla="*/ 676055 h 2492602"/>
                <a:gd name="connsiteX14" fmla="*/ 1149616 w 1939529"/>
                <a:gd name="connsiteY14" fmla="*/ 574455 h 2492602"/>
                <a:gd name="connsiteX15" fmla="*/ 1092466 w 1939529"/>
                <a:gd name="connsiteY15" fmla="*/ 250605 h 2492602"/>
                <a:gd name="connsiteX16" fmla="*/ 1194066 w 1939529"/>
                <a:gd name="connsiteY16" fmla="*/ 9305 h 2492602"/>
                <a:gd name="connsiteX17" fmla="*/ 1352816 w 1939529"/>
                <a:gd name="connsiteY17" fmla="*/ 72805 h 24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9529" h="2492602">
                  <a:moveTo>
                    <a:pt x="127266" y="180755"/>
                  </a:moveTo>
                  <a:cubicBezTo>
                    <a:pt x="189707" y="118842"/>
                    <a:pt x="252149" y="56930"/>
                    <a:pt x="324116" y="47405"/>
                  </a:cubicBezTo>
                  <a:cubicBezTo>
                    <a:pt x="396083" y="37880"/>
                    <a:pt x="516733" y="27297"/>
                    <a:pt x="559066" y="123605"/>
                  </a:cubicBezTo>
                  <a:cubicBezTo>
                    <a:pt x="601399" y="219913"/>
                    <a:pt x="637383" y="469680"/>
                    <a:pt x="578116" y="625255"/>
                  </a:cubicBezTo>
                  <a:cubicBezTo>
                    <a:pt x="518849" y="780830"/>
                    <a:pt x="299774" y="877138"/>
                    <a:pt x="203466" y="1057055"/>
                  </a:cubicBezTo>
                  <a:cubicBezTo>
                    <a:pt x="107158" y="1236972"/>
                    <a:pt x="5558" y="1517430"/>
                    <a:pt x="266" y="1704755"/>
                  </a:cubicBezTo>
                  <a:cubicBezTo>
                    <a:pt x="-5026" y="1892080"/>
                    <a:pt x="69058" y="2059297"/>
                    <a:pt x="171716" y="2181005"/>
                  </a:cubicBezTo>
                  <a:cubicBezTo>
                    <a:pt x="274374" y="2302713"/>
                    <a:pt x="457466" y="2384205"/>
                    <a:pt x="616216" y="2435005"/>
                  </a:cubicBezTo>
                  <a:cubicBezTo>
                    <a:pt x="774966" y="2485805"/>
                    <a:pt x="972874" y="2503797"/>
                    <a:pt x="1124216" y="2485805"/>
                  </a:cubicBezTo>
                  <a:cubicBezTo>
                    <a:pt x="1275558" y="2467813"/>
                    <a:pt x="1402558" y="2408547"/>
                    <a:pt x="1524266" y="2327055"/>
                  </a:cubicBezTo>
                  <a:cubicBezTo>
                    <a:pt x="1645974" y="2245563"/>
                    <a:pt x="1786733" y="2147138"/>
                    <a:pt x="1854466" y="1996855"/>
                  </a:cubicBezTo>
                  <a:cubicBezTo>
                    <a:pt x="1922199" y="1846572"/>
                    <a:pt x="1957124" y="1605272"/>
                    <a:pt x="1930666" y="1425355"/>
                  </a:cubicBezTo>
                  <a:cubicBezTo>
                    <a:pt x="1904208" y="1245438"/>
                    <a:pt x="1792024" y="1042238"/>
                    <a:pt x="1695716" y="917355"/>
                  </a:cubicBezTo>
                  <a:cubicBezTo>
                    <a:pt x="1599408" y="792472"/>
                    <a:pt x="1443833" y="733205"/>
                    <a:pt x="1352816" y="676055"/>
                  </a:cubicBezTo>
                  <a:cubicBezTo>
                    <a:pt x="1261799" y="618905"/>
                    <a:pt x="1193008" y="645363"/>
                    <a:pt x="1149616" y="574455"/>
                  </a:cubicBezTo>
                  <a:cubicBezTo>
                    <a:pt x="1106224" y="503547"/>
                    <a:pt x="1085058" y="344797"/>
                    <a:pt x="1092466" y="250605"/>
                  </a:cubicBezTo>
                  <a:cubicBezTo>
                    <a:pt x="1099874" y="156413"/>
                    <a:pt x="1150674" y="38938"/>
                    <a:pt x="1194066" y="9305"/>
                  </a:cubicBezTo>
                  <a:cubicBezTo>
                    <a:pt x="1237458" y="-20328"/>
                    <a:pt x="1295137" y="26238"/>
                    <a:pt x="1352816" y="7280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 MT" pitchFamily="34" charset="0"/>
                <a:cs typeface="Arial" pitchFamily="34" charset="0"/>
              </a:endParaRPr>
            </a:p>
          </p:txBody>
        </p:sp>
        <p:sp>
          <p:nvSpPr>
            <p:cNvPr id="7" name="Freeform 44">
              <a:extLst>
                <a:ext uri="{FF2B5EF4-FFF2-40B4-BE49-F238E27FC236}">
                  <a16:creationId xmlns:a16="http://schemas.microsoft.com/office/drawing/2014/main" id="{A6097B81-F959-4925-BADC-C89E77B3D751}"/>
                </a:ext>
              </a:extLst>
            </p:cNvPr>
            <p:cNvSpPr/>
            <p:nvPr/>
          </p:nvSpPr>
          <p:spPr bwMode="auto">
            <a:xfrm>
              <a:off x="6583657" y="2664573"/>
              <a:ext cx="1417695" cy="1821963"/>
            </a:xfrm>
            <a:custGeom>
              <a:avLst/>
              <a:gdLst>
                <a:gd name="connsiteX0" fmla="*/ 127266 w 1939529"/>
                <a:gd name="connsiteY0" fmla="*/ 180755 h 2492602"/>
                <a:gd name="connsiteX1" fmla="*/ 324116 w 1939529"/>
                <a:gd name="connsiteY1" fmla="*/ 47405 h 2492602"/>
                <a:gd name="connsiteX2" fmla="*/ 559066 w 1939529"/>
                <a:gd name="connsiteY2" fmla="*/ 123605 h 2492602"/>
                <a:gd name="connsiteX3" fmla="*/ 578116 w 1939529"/>
                <a:gd name="connsiteY3" fmla="*/ 625255 h 2492602"/>
                <a:gd name="connsiteX4" fmla="*/ 203466 w 1939529"/>
                <a:gd name="connsiteY4" fmla="*/ 1057055 h 2492602"/>
                <a:gd name="connsiteX5" fmla="*/ 266 w 1939529"/>
                <a:gd name="connsiteY5" fmla="*/ 1704755 h 2492602"/>
                <a:gd name="connsiteX6" fmla="*/ 171716 w 1939529"/>
                <a:gd name="connsiteY6" fmla="*/ 2181005 h 2492602"/>
                <a:gd name="connsiteX7" fmla="*/ 616216 w 1939529"/>
                <a:gd name="connsiteY7" fmla="*/ 2435005 h 2492602"/>
                <a:gd name="connsiteX8" fmla="*/ 1124216 w 1939529"/>
                <a:gd name="connsiteY8" fmla="*/ 2485805 h 2492602"/>
                <a:gd name="connsiteX9" fmla="*/ 1524266 w 1939529"/>
                <a:gd name="connsiteY9" fmla="*/ 2327055 h 2492602"/>
                <a:gd name="connsiteX10" fmla="*/ 1854466 w 1939529"/>
                <a:gd name="connsiteY10" fmla="*/ 1996855 h 2492602"/>
                <a:gd name="connsiteX11" fmla="*/ 1930666 w 1939529"/>
                <a:gd name="connsiteY11" fmla="*/ 1425355 h 2492602"/>
                <a:gd name="connsiteX12" fmla="*/ 1695716 w 1939529"/>
                <a:gd name="connsiteY12" fmla="*/ 917355 h 2492602"/>
                <a:gd name="connsiteX13" fmla="*/ 1352816 w 1939529"/>
                <a:gd name="connsiteY13" fmla="*/ 676055 h 2492602"/>
                <a:gd name="connsiteX14" fmla="*/ 1149616 w 1939529"/>
                <a:gd name="connsiteY14" fmla="*/ 574455 h 2492602"/>
                <a:gd name="connsiteX15" fmla="*/ 1092466 w 1939529"/>
                <a:gd name="connsiteY15" fmla="*/ 250605 h 2492602"/>
                <a:gd name="connsiteX16" fmla="*/ 1194066 w 1939529"/>
                <a:gd name="connsiteY16" fmla="*/ 9305 h 2492602"/>
                <a:gd name="connsiteX17" fmla="*/ 1352816 w 1939529"/>
                <a:gd name="connsiteY17" fmla="*/ 72805 h 24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9529" h="2492602">
                  <a:moveTo>
                    <a:pt x="127266" y="180755"/>
                  </a:moveTo>
                  <a:cubicBezTo>
                    <a:pt x="189707" y="118842"/>
                    <a:pt x="252149" y="56930"/>
                    <a:pt x="324116" y="47405"/>
                  </a:cubicBezTo>
                  <a:cubicBezTo>
                    <a:pt x="396083" y="37880"/>
                    <a:pt x="516733" y="27297"/>
                    <a:pt x="559066" y="123605"/>
                  </a:cubicBezTo>
                  <a:cubicBezTo>
                    <a:pt x="601399" y="219913"/>
                    <a:pt x="637383" y="469680"/>
                    <a:pt x="578116" y="625255"/>
                  </a:cubicBezTo>
                  <a:cubicBezTo>
                    <a:pt x="518849" y="780830"/>
                    <a:pt x="299774" y="877138"/>
                    <a:pt x="203466" y="1057055"/>
                  </a:cubicBezTo>
                  <a:cubicBezTo>
                    <a:pt x="107158" y="1236972"/>
                    <a:pt x="5558" y="1517430"/>
                    <a:pt x="266" y="1704755"/>
                  </a:cubicBezTo>
                  <a:cubicBezTo>
                    <a:pt x="-5026" y="1892080"/>
                    <a:pt x="69058" y="2059297"/>
                    <a:pt x="171716" y="2181005"/>
                  </a:cubicBezTo>
                  <a:cubicBezTo>
                    <a:pt x="274374" y="2302713"/>
                    <a:pt x="457466" y="2384205"/>
                    <a:pt x="616216" y="2435005"/>
                  </a:cubicBezTo>
                  <a:cubicBezTo>
                    <a:pt x="774966" y="2485805"/>
                    <a:pt x="972874" y="2503797"/>
                    <a:pt x="1124216" y="2485805"/>
                  </a:cubicBezTo>
                  <a:cubicBezTo>
                    <a:pt x="1275558" y="2467813"/>
                    <a:pt x="1402558" y="2408547"/>
                    <a:pt x="1524266" y="2327055"/>
                  </a:cubicBezTo>
                  <a:cubicBezTo>
                    <a:pt x="1645974" y="2245563"/>
                    <a:pt x="1786733" y="2147138"/>
                    <a:pt x="1854466" y="1996855"/>
                  </a:cubicBezTo>
                  <a:cubicBezTo>
                    <a:pt x="1922199" y="1846572"/>
                    <a:pt x="1957124" y="1605272"/>
                    <a:pt x="1930666" y="1425355"/>
                  </a:cubicBezTo>
                  <a:cubicBezTo>
                    <a:pt x="1904208" y="1245438"/>
                    <a:pt x="1792024" y="1042238"/>
                    <a:pt x="1695716" y="917355"/>
                  </a:cubicBezTo>
                  <a:cubicBezTo>
                    <a:pt x="1599408" y="792472"/>
                    <a:pt x="1443833" y="733205"/>
                    <a:pt x="1352816" y="676055"/>
                  </a:cubicBezTo>
                  <a:cubicBezTo>
                    <a:pt x="1261799" y="618905"/>
                    <a:pt x="1193008" y="645363"/>
                    <a:pt x="1149616" y="574455"/>
                  </a:cubicBezTo>
                  <a:cubicBezTo>
                    <a:pt x="1106224" y="503547"/>
                    <a:pt x="1085058" y="344797"/>
                    <a:pt x="1092466" y="250605"/>
                  </a:cubicBezTo>
                  <a:cubicBezTo>
                    <a:pt x="1099874" y="156413"/>
                    <a:pt x="1150674" y="38938"/>
                    <a:pt x="1194066" y="9305"/>
                  </a:cubicBezTo>
                  <a:cubicBezTo>
                    <a:pt x="1237458" y="-20328"/>
                    <a:pt x="1295137" y="26238"/>
                    <a:pt x="1352816" y="7280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 MT" pitchFamily="34" charset="0"/>
                <a:cs typeface="Arial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43540A-4047-4FBA-BF85-1793E4DD3B12}"/>
                </a:ext>
              </a:extLst>
            </p:cNvPr>
            <p:cNvCxnSpPr/>
            <p:nvPr/>
          </p:nvCxnSpPr>
          <p:spPr bwMode="auto">
            <a:xfrm>
              <a:off x="5568242" y="3704690"/>
              <a:ext cx="89581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9" name="Content Placeholder 6" descr="Man">
              <a:extLst>
                <a:ext uri="{FF2B5EF4-FFF2-40B4-BE49-F238E27FC236}">
                  <a16:creationId xmlns:a16="http://schemas.microsoft.com/office/drawing/2014/main" id="{0AA82163-7AEB-4CFD-A340-2214CD5DE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626828">
              <a:off x="1499191" y="3890471"/>
              <a:ext cx="559726" cy="559726"/>
            </a:xfrm>
            <a:prstGeom prst="rect">
              <a:avLst/>
            </a:prstGeom>
          </p:spPr>
        </p:pic>
        <p:pic>
          <p:nvPicPr>
            <p:cNvPr id="10" name="Content Placeholder 6" descr="Man">
              <a:extLst>
                <a:ext uri="{FF2B5EF4-FFF2-40B4-BE49-F238E27FC236}">
                  <a16:creationId xmlns:a16="http://schemas.microsoft.com/office/drawing/2014/main" id="{46DE52EC-1B0F-4F0F-A9E8-1D47D81D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5320404">
              <a:off x="1353765" y="3635021"/>
              <a:ext cx="559726" cy="559726"/>
            </a:xfrm>
            <a:prstGeom prst="rect">
              <a:avLst/>
            </a:prstGeom>
          </p:spPr>
        </p:pic>
        <p:pic>
          <p:nvPicPr>
            <p:cNvPr id="11" name="Content Placeholder 6" descr="Man">
              <a:extLst>
                <a:ext uri="{FF2B5EF4-FFF2-40B4-BE49-F238E27FC236}">
                  <a16:creationId xmlns:a16="http://schemas.microsoft.com/office/drawing/2014/main" id="{ACCA3357-7535-462D-B8A2-6824C41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594672">
              <a:off x="820802" y="3876934"/>
              <a:ext cx="559726" cy="559726"/>
            </a:xfrm>
            <a:prstGeom prst="rect">
              <a:avLst/>
            </a:prstGeom>
          </p:spPr>
        </p:pic>
        <p:pic>
          <p:nvPicPr>
            <p:cNvPr id="12" name="Content Placeholder 6" descr="Man">
              <a:extLst>
                <a:ext uri="{FF2B5EF4-FFF2-40B4-BE49-F238E27FC236}">
                  <a16:creationId xmlns:a16="http://schemas.microsoft.com/office/drawing/2014/main" id="{D4F4BD48-3DF9-4518-AEA0-CB68E7164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685977">
              <a:off x="1411984" y="3374009"/>
              <a:ext cx="559726" cy="559726"/>
            </a:xfrm>
            <a:prstGeom prst="rect">
              <a:avLst/>
            </a:prstGeom>
          </p:spPr>
        </p:pic>
        <p:pic>
          <p:nvPicPr>
            <p:cNvPr id="13" name="Content Placeholder 6" descr="Man">
              <a:extLst>
                <a:ext uri="{FF2B5EF4-FFF2-40B4-BE49-F238E27FC236}">
                  <a16:creationId xmlns:a16="http://schemas.microsoft.com/office/drawing/2014/main" id="{89193896-3F4A-4F62-A523-A4FC329E6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022034">
              <a:off x="1191422" y="3940647"/>
              <a:ext cx="559726" cy="559726"/>
            </a:xfrm>
            <a:prstGeom prst="rect">
              <a:avLst/>
            </a:prstGeom>
          </p:spPr>
        </p:pic>
        <p:pic>
          <p:nvPicPr>
            <p:cNvPr id="14" name="Content Placeholder 6" descr="Man">
              <a:extLst>
                <a:ext uri="{FF2B5EF4-FFF2-40B4-BE49-F238E27FC236}">
                  <a16:creationId xmlns:a16="http://schemas.microsoft.com/office/drawing/2014/main" id="{7813032B-C085-4059-B737-BDE950BF1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1901476">
              <a:off x="1072136" y="3213419"/>
              <a:ext cx="559726" cy="559726"/>
            </a:xfrm>
            <a:prstGeom prst="rect">
              <a:avLst/>
            </a:prstGeom>
          </p:spPr>
        </p:pic>
        <p:pic>
          <p:nvPicPr>
            <p:cNvPr id="15" name="Content Placeholder 6" descr="Man">
              <a:extLst>
                <a:ext uri="{FF2B5EF4-FFF2-40B4-BE49-F238E27FC236}">
                  <a16:creationId xmlns:a16="http://schemas.microsoft.com/office/drawing/2014/main" id="{DD4F3FFC-D634-48F4-98B0-AC756D86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9418768">
              <a:off x="1383271" y="3134821"/>
              <a:ext cx="559726" cy="559726"/>
            </a:xfrm>
            <a:prstGeom prst="rect">
              <a:avLst/>
            </a:prstGeom>
          </p:spPr>
        </p:pic>
        <p:pic>
          <p:nvPicPr>
            <p:cNvPr id="16" name="Content Placeholder 6" descr="Man">
              <a:extLst>
                <a:ext uri="{FF2B5EF4-FFF2-40B4-BE49-F238E27FC236}">
                  <a16:creationId xmlns:a16="http://schemas.microsoft.com/office/drawing/2014/main" id="{57A34831-4503-4B52-ACCE-71998FFEF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8129241">
              <a:off x="888625" y="3592592"/>
              <a:ext cx="559726" cy="559726"/>
            </a:xfrm>
            <a:prstGeom prst="rect">
              <a:avLst/>
            </a:prstGeom>
          </p:spPr>
        </p:pic>
        <p:pic>
          <p:nvPicPr>
            <p:cNvPr id="17" name="Content Placeholder 6" descr="Man">
              <a:extLst>
                <a:ext uri="{FF2B5EF4-FFF2-40B4-BE49-F238E27FC236}">
                  <a16:creationId xmlns:a16="http://schemas.microsoft.com/office/drawing/2014/main" id="{AD45774B-C7CC-493F-A6C0-650B18EAC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626828">
              <a:off x="7322765" y="3800774"/>
              <a:ext cx="559726" cy="559726"/>
            </a:xfrm>
            <a:prstGeom prst="rect">
              <a:avLst/>
            </a:prstGeom>
          </p:spPr>
        </p:pic>
        <p:pic>
          <p:nvPicPr>
            <p:cNvPr id="18" name="Content Placeholder 6" descr="Man">
              <a:extLst>
                <a:ext uri="{FF2B5EF4-FFF2-40B4-BE49-F238E27FC236}">
                  <a16:creationId xmlns:a16="http://schemas.microsoft.com/office/drawing/2014/main" id="{3C75EBF2-6DF0-4357-BCE8-968105AC4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5320404">
              <a:off x="7177339" y="3545324"/>
              <a:ext cx="559726" cy="559726"/>
            </a:xfrm>
            <a:prstGeom prst="rect">
              <a:avLst/>
            </a:prstGeom>
          </p:spPr>
        </p:pic>
        <p:pic>
          <p:nvPicPr>
            <p:cNvPr id="19" name="Content Placeholder 6" descr="Man">
              <a:extLst>
                <a:ext uri="{FF2B5EF4-FFF2-40B4-BE49-F238E27FC236}">
                  <a16:creationId xmlns:a16="http://schemas.microsoft.com/office/drawing/2014/main" id="{296D5675-DF73-46C6-B8B9-00F44D5D3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594672">
              <a:off x="6644376" y="3787237"/>
              <a:ext cx="559726" cy="559726"/>
            </a:xfrm>
            <a:prstGeom prst="rect">
              <a:avLst/>
            </a:prstGeom>
          </p:spPr>
        </p:pic>
        <p:pic>
          <p:nvPicPr>
            <p:cNvPr id="20" name="Content Placeholder 6" descr="Man">
              <a:extLst>
                <a:ext uri="{FF2B5EF4-FFF2-40B4-BE49-F238E27FC236}">
                  <a16:creationId xmlns:a16="http://schemas.microsoft.com/office/drawing/2014/main" id="{77F4FEAA-F2E7-40F2-964E-C879ACDDC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4685977">
              <a:off x="7235558" y="3284312"/>
              <a:ext cx="559726" cy="559726"/>
            </a:xfrm>
            <a:prstGeom prst="rect">
              <a:avLst/>
            </a:prstGeom>
          </p:spPr>
        </p:pic>
        <p:pic>
          <p:nvPicPr>
            <p:cNvPr id="21" name="Content Placeholder 6" descr="Man">
              <a:extLst>
                <a:ext uri="{FF2B5EF4-FFF2-40B4-BE49-F238E27FC236}">
                  <a16:creationId xmlns:a16="http://schemas.microsoft.com/office/drawing/2014/main" id="{CBF7B8B0-7A2C-43B5-9BEB-977D29047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022034">
              <a:off x="7014996" y="3850950"/>
              <a:ext cx="559726" cy="559726"/>
            </a:xfrm>
            <a:prstGeom prst="rect">
              <a:avLst/>
            </a:prstGeom>
          </p:spPr>
        </p:pic>
        <p:pic>
          <p:nvPicPr>
            <p:cNvPr id="22" name="Content Placeholder 6" descr="Man">
              <a:extLst>
                <a:ext uri="{FF2B5EF4-FFF2-40B4-BE49-F238E27FC236}">
                  <a16:creationId xmlns:a16="http://schemas.microsoft.com/office/drawing/2014/main" id="{E2438353-5737-4C58-B2D3-9F8DEE98E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1901476">
              <a:off x="6895710" y="3123722"/>
              <a:ext cx="559726" cy="559726"/>
            </a:xfrm>
            <a:prstGeom prst="rect">
              <a:avLst/>
            </a:prstGeom>
          </p:spPr>
        </p:pic>
        <p:pic>
          <p:nvPicPr>
            <p:cNvPr id="23" name="Content Placeholder 6" descr="Man">
              <a:extLst>
                <a:ext uri="{FF2B5EF4-FFF2-40B4-BE49-F238E27FC236}">
                  <a16:creationId xmlns:a16="http://schemas.microsoft.com/office/drawing/2014/main" id="{60437AF5-D66D-403A-86D2-6C4D4A27C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8129241">
              <a:off x="6712199" y="3502895"/>
              <a:ext cx="559726" cy="5597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909D1E-7E7E-4E8C-8960-E6142B6B389E}"/>
                    </a:ext>
                  </a:extLst>
                </p:cNvPr>
                <p:cNvSpPr txBox="1"/>
                <p:nvPr/>
              </p:nvSpPr>
              <p:spPr>
                <a:xfrm>
                  <a:off x="5777510" y="3029082"/>
                  <a:ext cx="319060" cy="603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909D1E-7E7E-4E8C-8960-E6142B6B3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510" y="3029082"/>
                  <a:ext cx="319060" cy="603249"/>
                </a:xfrm>
                <a:prstGeom prst="rect">
                  <a:avLst/>
                </a:prstGeom>
                <a:blipFill>
                  <a:blip r:embed="rId9"/>
                  <a:stretch>
                    <a:fillRect r="-629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3B75A78-28A1-4DB8-A635-CAA54CF43D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54047" y="2191722"/>
              <a:ext cx="1963272" cy="2523116"/>
            </a:xfrm>
            <a:custGeom>
              <a:avLst/>
              <a:gdLst>
                <a:gd name="connsiteX0" fmla="*/ 127266 w 1939529"/>
                <a:gd name="connsiteY0" fmla="*/ 180755 h 2492602"/>
                <a:gd name="connsiteX1" fmla="*/ 324116 w 1939529"/>
                <a:gd name="connsiteY1" fmla="*/ 47405 h 2492602"/>
                <a:gd name="connsiteX2" fmla="*/ 559066 w 1939529"/>
                <a:gd name="connsiteY2" fmla="*/ 123605 h 2492602"/>
                <a:gd name="connsiteX3" fmla="*/ 578116 w 1939529"/>
                <a:gd name="connsiteY3" fmla="*/ 625255 h 2492602"/>
                <a:gd name="connsiteX4" fmla="*/ 203466 w 1939529"/>
                <a:gd name="connsiteY4" fmla="*/ 1057055 h 2492602"/>
                <a:gd name="connsiteX5" fmla="*/ 266 w 1939529"/>
                <a:gd name="connsiteY5" fmla="*/ 1704755 h 2492602"/>
                <a:gd name="connsiteX6" fmla="*/ 171716 w 1939529"/>
                <a:gd name="connsiteY6" fmla="*/ 2181005 h 2492602"/>
                <a:gd name="connsiteX7" fmla="*/ 616216 w 1939529"/>
                <a:gd name="connsiteY7" fmla="*/ 2435005 h 2492602"/>
                <a:gd name="connsiteX8" fmla="*/ 1124216 w 1939529"/>
                <a:gd name="connsiteY8" fmla="*/ 2485805 h 2492602"/>
                <a:gd name="connsiteX9" fmla="*/ 1524266 w 1939529"/>
                <a:gd name="connsiteY9" fmla="*/ 2327055 h 2492602"/>
                <a:gd name="connsiteX10" fmla="*/ 1854466 w 1939529"/>
                <a:gd name="connsiteY10" fmla="*/ 1996855 h 2492602"/>
                <a:gd name="connsiteX11" fmla="*/ 1930666 w 1939529"/>
                <a:gd name="connsiteY11" fmla="*/ 1425355 h 2492602"/>
                <a:gd name="connsiteX12" fmla="*/ 1695716 w 1939529"/>
                <a:gd name="connsiteY12" fmla="*/ 917355 h 2492602"/>
                <a:gd name="connsiteX13" fmla="*/ 1352816 w 1939529"/>
                <a:gd name="connsiteY13" fmla="*/ 676055 h 2492602"/>
                <a:gd name="connsiteX14" fmla="*/ 1149616 w 1939529"/>
                <a:gd name="connsiteY14" fmla="*/ 574455 h 2492602"/>
                <a:gd name="connsiteX15" fmla="*/ 1092466 w 1939529"/>
                <a:gd name="connsiteY15" fmla="*/ 250605 h 2492602"/>
                <a:gd name="connsiteX16" fmla="*/ 1194066 w 1939529"/>
                <a:gd name="connsiteY16" fmla="*/ 9305 h 2492602"/>
                <a:gd name="connsiteX17" fmla="*/ 1352816 w 1939529"/>
                <a:gd name="connsiteY17" fmla="*/ 72805 h 24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9529" h="2492602">
                  <a:moveTo>
                    <a:pt x="127266" y="180755"/>
                  </a:moveTo>
                  <a:cubicBezTo>
                    <a:pt x="189707" y="118842"/>
                    <a:pt x="252149" y="56930"/>
                    <a:pt x="324116" y="47405"/>
                  </a:cubicBezTo>
                  <a:cubicBezTo>
                    <a:pt x="396083" y="37880"/>
                    <a:pt x="516733" y="27297"/>
                    <a:pt x="559066" y="123605"/>
                  </a:cubicBezTo>
                  <a:cubicBezTo>
                    <a:pt x="601399" y="219913"/>
                    <a:pt x="637383" y="469680"/>
                    <a:pt x="578116" y="625255"/>
                  </a:cubicBezTo>
                  <a:cubicBezTo>
                    <a:pt x="518849" y="780830"/>
                    <a:pt x="299774" y="877138"/>
                    <a:pt x="203466" y="1057055"/>
                  </a:cubicBezTo>
                  <a:cubicBezTo>
                    <a:pt x="107158" y="1236972"/>
                    <a:pt x="5558" y="1517430"/>
                    <a:pt x="266" y="1704755"/>
                  </a:cubicBezTo>
                  <a:cubicBezTo>
                    <a:pt x="-5026" y="1892080"/>
                    <a:pt x="69058" y="2059297"/>
                    <a:pt x="171716" y="2181005"/>
                  </a:cubicBezTo>
                  <a:cubicBezTo>
                    <a:pt x="274374" y="2302713"/>
                    <a:pt x="457466" y="2384205"/>
                    <a:pt x="616216" y="2435005"/>
                  </a:cubicBezTo>
                  <a:cubicBezTo>
                    <a:pt x="774966" y="2485805"/>
                    <a:pt x="972874" y="2503797"/>
                    <a:pt x="1124216" y="2485805"/>
                  </a:cubicBezTo>
                  <a:cubicBezTo>
                    <a:pt x="1275558" y="2467813"/>
                    <a:pt x="1402558" y="2408547"/>
                    <a:pt x="1524266" y="2327055"/>
                  </a:cubicBezTo>
                  <a:cubicBezTo>
                    <a:pt x="1645974" y="2245563"/>
                    <a:pt x="1786733" y="2147138"/>
                    <a:pt x="1854466" y="1996855"/>
                  </a:cubicBezTo>
                  <a:cubicBezTo>
                    <a:pt x="1922199" y="1846572"/>
                    <a:pt x="1957124" y="1605272"/>
                    <a:pt x="1930666" y="1425355"/>
                  </a:cubicBezTo>
                  <a:cubicBezTo>
                    <a:pt x="1904208" y="1245438"/>
                    <a:pt x="1792024" y="1042238"/>
                    <a:pt x="1695716" y="917355"/>
                  </a:cubicBezTo>
                  <a:cubicBezTo>
                    <a:pt x="1599408" y="792472"/>
                    <a:pt x="1443833" y="733205"/>
                    <a:pt x="1352816" y="676055"/>
                  </a:cubicBezTo>
                  <a:cubicBezTo>
                    <a:pt x="1261799" y="618905"/>
                    <a:pt x="1193008" y="645363"/>
                    <a:pt x="1149616" y="574455"/>
                  </a:cubicBezTo>
                  <a:cubicBezTo>
                    <a:pt x="1106224" y="503547"/>
                    <a:pt x="1085058" y="344797"/>
                    <a:pt x="1092466" y="250605"/>
                  </a:cubicBezTo>
                  <a:cubicBezTo>
                    <a:pt x="1099874" y="156413"/>
                    <a:pt x="1150674" y="38938"/>
                    <a:pt x="1194066" y="9305"/>
                  </a:cubicBezTo>
                  <a:cubicBezTo>
                    <a:pt x="1237458" y="-20328"/>
                    <a:pt x="1295137" y="26238"/>
                    <a:pt x="1352816" y="7280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 MT" pitchFamily="34" charset="0"/>
                <a:cs typeface="Arial" pitchFamily="34" charset="0"/>
              </a:endParaRPr>
            </a:p>
          </p:txBody>
        </p:sp>
        <p:pic>
          <p:nvPicPr>
            <p:cNvPr id="36" name="Content Placeholder 6" descr="Man">
              <a:extLst>
                <a:ext uri="{FF2B5EF4-FFF2-40B4-BE49-F238E27FC236}">
                  <a16:creationId xmlns:a16="http://schemas.microsoft.com/office/drawing/2014/main" id="{9C0328C0-4B1B-4BA9-9064-E7FDF3B81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626828">
              <a:off x="4548521" y="3935388"/>
              <a:ext cx="559726" cy="559726"/>
            </a:xfrm>
            <a:prstGeom prst="rect">
              <a:avLst/>
            </a:prstGeom>
          </p:spPr>
        </p:pic>
        <p:pic>
          <p:nvPicPr>
            <p:cNvPr id="37" name="Content Placeholder 6" descr="Man">
              <a:extLst>
                <a:ext uri="{FF2B5EF4-FFF2-40B4-BE49-F238E27FC236}">
                  <a16:creationId xmlns:a16="http://schemas.microsoft.com/office/drawing/2014/main" id="{D7E127EB-5808-455D-8907-4FF3985EA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5320404">
              <a:off x="4242410" y="3661207"/>
              <a:ext cx="559726" cy="559726"/>
            </a:xfrm>
            <a:prstGeom prst="rect">
              <a:avLst/>
            </a:prstGeom>
          </p:spPr>
        </p:pic>
        <p:pic>
          <p:nvPicPr>
            <p:cNvPr id="38" name="Content Placeholder 6" descr="Man">
              <a:extLst>
                <a:ext uri="{FF2B5EF4-FFF2-40B4-BE49-F238E27FC236}">
                  <a16:creationId xmlns:a16="http://schemas.microsoft.com/office/drawing/2014/main" id="{B556C497-32C9-4381-AC5C-FA498477B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594672">
              <a:off x="3700730" y="3955215"/>
              <a:ext cx="559726" cy="559726"/>
            </a:xfrm>
            <a:prstGeom prst="rect">
              <a:avLst/>
            </a:prstGeom>
          </p:spPr>
        </p:pic>
        <p:pic>
          <p:nvPicPr>
            <p:cNvPr id="39" name="Content Placeholder 6" descr="Man">
              <a:extLst>
                <a:ext uri="{FF2B5EF4-FFF2-40B4-BE49-F238E27FC236}">
                  <a16:creationId xmlns:a16="http://schemas.microsoft.com/office/drawing/2014/main" id="{94A6443B-55E3-479A-8BC0-080760C41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685977">
              <a:off x="4229258" y="3402289"/>
              <a:ext cx="559726" cy="559726"/>
            </a:xfrm>
            <a:prstGeom prst="rect">
              <a:avLst/>
            </a:prstGeom>
          </p:spPr>
        </p:pic>
        <p:pic>
          <p:nvPicPr>
            <p:cNvPr id="40" name="Content Placeholder 6" descr="Man">
              <a:extLst>
                <a:ext uri="{FF2B5EF4-FFF2-40B4-BE49-F238E27FC236}">
                  <a16:creationId xmlns:a16="http://schemas.microsoft.com/office/drawing/2014/main" id="{3EBECFC9-AC7A-4976-ABDF-97DA7A80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022034">
              <a:off x="4119056" y="4068872"/>
              <a:ext cx="559726" cy="559726"/>
            </a:xfrm>
            <a:prstGeom prst="rect">
              <a:avLst/>
            </a:prstGeom>
          </p:spPr>
        </p:pic>
        <p:pic>
          <p:nvPicPr>
            <p:cNvPr id="41" name="Content Placeholder 6" descr="Man">
              <a:extLst>
                <a:ext uri="{FF2B5EF4-FFF2-40B4-BE49-F238E27FC236}">
                  <a16:creationId xmlns:a16="http://schemas.microsoft.com/office/drawing/2014/main" id="{28F2F96A-30D3-4C10-9E7B-03D1F7A94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1901476">
              <a:off x="3632447" y="3130584"/>
              <a:ext cx="559726" cy="559726"/>
            </a:xfrm>
            <a:prstGeom prst="rect">
              <a:avLst/>
            </a:prstGeom>
          </p:spPr>
        </p:pic>
        <p:pic>
          <p:nvPicPr>
            <p:cNvPr id="42" name="Content Placeholder 6" descr="Man">
              <a:extLst>
                <a:ext uri="{FF2B5EF4-FFF2-40B4-BE49-F238E27FC236}">
                  <a16:creationId xmlns:a16="http://schemas.microsoft.com/office/drawing/2014/main" id="{EE4D793A-ED50-40B2-BCFB-50A3A1215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9418768">
              <a:off x="4513701" y="3126288"/>
              <a:ext cx="559726" cy="559726"/>
            </a:xfrm>
            <a:prstGeom prst="rect">
              <a:avLst/>
            </a:prstGeom>
          </p:spPr>
        </p:pic>
        <p:pic>
          <p:nvPicPr>
            <p:cNvPr id="43" name="Content Placeholder 6" descr="Man">
              <a:extLst>
                <a:ext uri="{FF2B5EF4-FFF2-40B4-BE49-F238E27FC236}">
                  <a16:creationId xmlns:a16="http://schemas.microsoft.com/office/drawing/2014/main" id="{12DA2BEB-E835-4415-B7DE-F05BC9CC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8129241">
              <a:off x="3768553" y="3670873"/>
              <a:ext cx="559726" cy="559726"/>
            </a:xfrm>
            <a:prstGeom prst="rect">
              <a:avLst/>
            </a:prstGeom>
          </p:spPr>
        </p:pic>
        <p:pic>
          <p:nvPicPr>
            <p:cNvPr id="45" name="Content Placeholder 6" descr="Man">
              <a:extLst>
                <a:ext uri="{FF2B5EF4-FFF2-40B4-BE49-F238E27FC236}">
                  <a16:creationId xmlns:a16="http://schemas.microsoft.com/office/drawing/2014/main" id="{35A55041-2809-4E13-8A06-2F2187F6B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1197468">
              <a:off x="4076434" y="2854338"/>
              <a:ext cx="559726" cy="559726"/>
            </a:xfrm>
            <a:prstGeom prst="rect">
              <a:avLst/>
            </a:prstGeom>
          </p:spPr>
        </p:pic>
        <p:pic>
          <p:nvPicPr>
            <p:cNvPr id="46" name="Content Placeholder 6" descr="Man">
              <a:extLst>
                <a:ext uri="{FF2B5EF4-FFF2-40B4-BE49-F238E27FC236}">
                  <a16:creationId xmlns:a16="http://schemas.microsoft.com/office/drawing/2014/main" id="{95C0562C-C0EC-4959-BCC8-4DA71F8AC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4805574" y="3506687"/>
              <a:ext cx="559726" cy="559726"/>
            </a:xfrm>
            <a:prstGeom prst="rect">
              <a:avLst/>
            </a:prstGeom>
          </p:spPr>
        </p:pic>
        <p:pic>
          <p:nvPicPr>
            <p:cNvPr id="47" name="Content Placeholder 6" descr="Man">
              <a:extLst>
                <a:ext uri="{FF2B5EF4-FFF2-40B4-BE49-F238E27FC236}">
                  <a16:creationId xmlns:a16="http://schemas.microsoft.com/office/drawing/2014/main" id="{C24C84B6-66EC-44EE-91E8-FD9CC6D38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9399708">
              <a:off x="3941965" y="3119007"/>
              <a:ext cx="559726" cy="559726"/>
            </a:xfrm>
            <a:prstGeom prst="rect">
              <a:avLst/>
            </a:prstGeom>
          </p:spPr>
        </p:pic>
        <p:pic>
          <p:nvPicPr>
            <p:cNvPr id="48" name="Content Placeholder 6" descr="Man">
              <a:extLst>
                <a:ext uri="{FF2B5EF4-FFF2-40B4-BE49-F238E27FC236}">
                  <a16:creationId xmlns:a16="http://schemas.microsoft.com/office/drawing/2014/main" id="{219979AC-410C-49EC-8E75-4A80051AE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159365">
              <a:off x="4677459" y="3694895"/>
              <a:ext cx="559726" cy="559726"/>
            </a:xfrm>
            <a:prstGeom prst="rect">
              <a:avLst/>
            </a:prstGeom>
          </p:spPr>
        </p:pic>
        <p:pic>
          <p:nvPicPr>
            <p:cNvPr id="49" name="Content Placeholder 6" descr="Man">
              <a:extLst>
                <a:ext uri="{FF2B5EF4-FFF2-40B4-BE49-F238E27FC236}">
                  <a16:creationId xmlns:a16="http://schemas.microsoft.com/office/drawing/2014/main" id="{12DF531D-A4F5-4A1A-97E7-C20C32DA3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982633">
              <a:off x="3397323" y="3619650"/>
              <a:ext cx="559726" cy="559726"/>
            </a:xfrm>
            <a:prstGeom prst="rect">
              <a:avLst/>
            </a:prstGeom>
          </p:spPr>
        </p:pic>
        <p:pic>
          <p:nvPicPr>
            <p:cNvPr id="50" name="Content Placeholder 6" descr="Man">
              <a:extLst>
                <a:ext uri="{FF2B5EF4-FFF2-40B4-BE49-F238E27FC236}">
                  <a16:creationId xmlns:a16="http://schemas.microsoft.com/office/drawing/2014/main" id="{152D7979-244D-4CD8-BCB6-216A16767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857671">
              <a:off x="4471602" y="2877527"/>
              <a:ext cx="559726" cy="559726"/>
            </a:xfrm>
            <a:prstGeom prst="rect">
              <a:avLst/>
            </a:prstGeom>
          </p:spPr>
        </p:pic>
        <p:pic>
          <p:nvPicPr>
            <p:cNvPr id="51" name="Content Placeholder 6" descr="Man">
              <a:extLst>
                <a:ext uri="{FF2B5EF4-FFF2-40B4-BE49-F238E27FC236}">
                  <a16:creationId xmlns:a16="http://schemas.microsoft.com/office/drawing/2014/main" id="{68AEE030-D96C-471A-8D6B-801E11BA2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8737610">
              <a:off x="4842260" y="3025149"/>
              <a:ext cx="559726" cy="559726"/>
            </a:xfrm>
            <a:prstGeom prst="rect">
              <a:avLst/>
            </a:prstGeom>
          </p:spPr>
        </p:pic>
        <p:pic>
          <p:nvPicPr>
            <p:cNvPr id="52" name="Content Placeholder 6" descr="Man">
              <a:extLst>
                <a:ext uri="{FF2B5EF4-FFF2-40B4-BE49-F238E27FC236}">
                  <a16:creationId xmlns:a16="http://schemas.microsoft.com/office/drawing/2014/main" id="{B2B33067-AB4A-4A5A-B363-DB0B42A62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246125">
              <a:off x="4579356" y="4000394"/>
              <a:ext cx="559726" cy="559726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7DB18F4-4047-45D7-878A-E4BC4DDF6D9F}"/>
                </a:ext>
              </a:extLst>
            </p:cNvPr>
            <p:cNvCxnSpPr/>
            <p:nvPr/>
          </p:nvCxnSpPr>
          <p:spPr bwMode="auto">
            <a:xfrm>
              <a:off x="2327990" y="3810445"/>
              <a:ext cx="89581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604429-26CC-40C8-B412-2038611ECABF}"/>
                    </a:ext>
                  </a:extLst>
                </p:cNvPr>
                <p:cNvSpPr txBox="1"/>
                <p:nvPr/>
              </p:nvSpPr>
              <p:spPr>
                <a:xfrm>
                  <a:off x="2537259" y="3134837"/>
                  <a:ext cx="319060" cy="603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604429-26CC-40C8-B412-2038611EC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7259" y="3134837"/>
                  <a:ext cx="319060" cy="603249"/>
                </a:xfrm>
                <a:prstGeom prst="rect">
                  <a:avLst/>
                </a:prstGeom>
                <a:blipFill>
                  <a:blip r:embed="rId10"/>
                  <a:stretch>
                    <a:fillRect r="-259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9773CE-ABAB-4126-BB0E-18DB0A42FEC2}"/>
                  </a:ext>
                </a:extLst>
              </p:cNvPr>
              <p:cNvSpPr txBox="1"/>
              <p:nvPr/>
            </p:nvSpPr>
            <p:spPr>
              <a:xfrm>
                <a:off x="936976" y="4411935"/>
                <a:ext cx="30204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9773CE-ABAB-4126-BB0E-18DB0A42F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76" y="4411935"/>
                <a:ext cx="3020442" cy="400110"/>
              </a:xfrm>
              <a:prstGeom prst="rect">
                <a:avLst/>
              </a:prstGeom>
              <a:blipFill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B7AF242-83AC-4163-8916-F9768DE47D8B}"/>
                  </a:ext>
                </a:extLst>
              </p:cNvPr>
              <p:cNvSpPr txBox="1"/>
              <p:nvPr/>
            </p:nvSpPr>
            <p:spPr>
              <a:xfrm>
                <a:off x="-1594" y="5488248"/>
                <a:ext cx="4977901" cy="542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𝑁𝑥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1−⟨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d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B7AF242-83AC-4163-8916-F9768DE47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94" y="5488248"/>
                <a:ext cx="4977901" cy="542969"/>
              </a:xfrm>
              <a:prstGeom prst="rect">
                <a:avLst/>
              </a:prstGeom>
              <a:blipFill>
                <a:blip r:embed="rId1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EB6608-A371-4417-A338-70662AF7C172}"/>
              </a:ext>
            </a:extLst>
          </p:cNvPr>
          <p:cNvCxnSpPr/>
          <p:nvPr/>
        </p:nvCxnSpPr>
        <p:spPr>
          <a:xfrm>
            <a:off x="1669925" y="4894303"/>
            <a:ext cx="620838" cy="671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C00745D-01C2-45BC-9E8F-8A9061F73940}"/>
              </a:ext>
            </a:extLst>
          </p:cNvPr>
          <p:cNvCxnSpPr>
            <a:cxnSpLocks/>
          </p:cNvCxnSpPr>
          <p:nvPr/>
        </p:nvCxnSpPr>
        <p:spPr>
          <a:xfrm>
            <a:off x="1669925" y="4927310"/>
            <a:ext cx="2001579" cy="708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19C936-AF2F-423C-885B-BA304091082E}"/>
                  </a:ext>
                </a:extLst>
              </p:cNvPr>
              <p:cNvSpPr txBox="1"/>
              <p:nvPr/>
            </p:nvSpPr>
            <p:spPr>
              <a:xfrm>
                <a:off x="6691201" y="2617776"/>
                <a:ext cx="1865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=1000;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19C936-AF2F-423C-885B-BA3040910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201" y="2617776"/>
                <a:ext cx="186538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80116ED-E6BA-402E-A8A6-3F3540C006D2}"/>
                  </a:ext>
                </a:extLst>
              </p:cNvPr>
              <p:cNvSpPr txBox="1"/>
              <p:nvPr/>
            </p:nvSpPr>
            <p:spPr>
              <a:xfrm rot="16200000">
                <a:off x="4503865" y="4386937"/>
                <a:ext cx="1270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80116ED-E6BA-402E-A8A6-3F3540C00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03865" y="4386937"/>
                <a:ext cx="1270669" cy="369332"/>
              </a:xfrm>
              <a:prstGeom prst="rect">
                <a:avLst/>
              </a:prstGeom>
              <a:blipFill>
                <a:blip r:embed="rId14"/>
                <a:stretch>
                  <a:fillRect r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81164AA-790C-413C-BA41-48399F518094}"/>
                  </a:ext>
                </a:extLst>
              </p:cNvPr>
              <p:cNvSpPr/>
              <p:nvPr/>
            </p:nvSpPr>
            <p:spPr>
              <a:xfrm>
                <a:off x="8213192" y="6087961"/>
                <a:ext cx="6764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81164AA-790C-413C-BA41-48399F518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192" y="6087961"/>
                <a:ext cx="676404" cy="369332"/>
              </a:xfrm>
              <a:prstGeom prst="rect">
                <a:avLst/>
              </a:prstGeom>
              <a:blipFill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CDCE9A-E9BB-438F-9B6C-A6C0CAF95A08}"/>
                  </a:ext>
                </a:extLst>
              </p:cNvPr>
              <p:cNvSpPr txBox="1"/>
              <p:nvPr/>
            </p:nvSpPr>
            <p:spPr>
              <a:xfrm>
                <a:off x="6297866" y="3423628"/>
                <a:ext cx="15512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 increasing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CDCE9A-E9BB-438F-9B6C-A6C0CAF95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866" y="3423628"/>
                <a:ext cx="1551259" cy="369332"/>
              </a:xfrm>
              <a:prstGeom prst="rect">
                <a:avLst/>
              </a:prstGeom>
              <a:blipFill>
                <a:blip r:embed="rId16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56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58E8-03FF-41B0-BA73-4FEFFFE6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Population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23D49-EDFA-40C6-B28D-51779039F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66" y="1441912"/>
            <a:ext cx="78867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Study of evolution of </a:t>
            </a:r>
            <a:r>
              <a:rPr lang="en-GB" sz="2400" i="1" dirty="0"/>
              <a:t>genes </a:t>
            </a:r>
            <a:r>
              <a:rPr lang="en-GB" sz="2400" dirty="0"/>
              <a:t>in populations</a:t>
            </a:r>
          </a:p>
        </p:txBody>
      </p:sp>
      <p:pic>
        <p:nvPicPr>
          <p:cNvPr id="2050" name="Picture 2" descr="https://upload.wikimedia.org/wikipedia/commons/thumb/6/6c/Biston.betularia.7200.jpg/200px-Biston.betularia.7200.jpg">
            <a:extLst>
              <a:ext uri="{FF2B5EF4-FFF2-40B4-BE49-F238E27FC236}">
                <a16:creationId xmlns:a16="http://schemas.microsoft.com/office/drawing/2014/main" id="{126C6294-48AF-41D2-B8D0-37D6D32F2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964" y="4051252"/>
            <a:ext cx="190500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d/db/Biston.betularia.f.carbonaria.7209.jpg/200px-Biston.betularia.f.carbonaria.7209.jpg">
            <a:extLst>
              <a:ext uri="{FF2B5EF4-FFF2-40B4-BE49-F238E27FC236}">
                <a16:creationId xmlns:a16="http://schemas.microsoft.com/office/drawing/2014/main" id="{95FF0932-A1A6-4D08-A170-972021FFA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964" y="2567468"/>
            <a:ext cx="190500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decline in melanism in American peppered moths in the northern statesâMichigan (solid circles) and Pennsylvania (open circles)âand the relative absence of melanism in a southern stateâVirginia (inverted triangles). Early Michigan samples (1959â1962) from D. F. Owen, middle Pennsylvania samples (1971â1986) from T. R. Manley, and Virginia samples primarily from D. A. West. See text for references to previously published data.">
            <a:extLst>
              <a:ext uri="{FF2B5EF4-FFF2-40B4-BE49-F238E27FC236}">
                <a16:creationId xmlns:a16="http://schemas.microsoft.com/office/drawing/2014/main" id="{A995336C-7E24-4A29-B178-3A0B73C79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55" y="1903365"/>
            <a:ext cx="4191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0BB14-6D82-4A90-9E4F-99B65C3BDA50}"/>
              </a:ext>
            </a:extLst>
          </p:cNvPr>
          <p:cNvSpPr txBox="1"/>
          <p:nvPr/>
        </p:nvSpPr>
        <p:spPr>
          <a:xfrm>
            <a:off x="4705921" y="6195222"/>
            <a:ext cx="4241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1200" dirty="0"/>
              <a:t>B. S. Grant L. L. Wiseman</a:t>
            </a:r>
          </a:p>
          <a:p>
            <a:pPr fontAlgn="base"/>
            <a:r>
              <a:rPr lang="en-US" sz="1200" i="1" dirty="0"/>
              <a:t>Journal of Heredity</a:t>
            </a:r>
            <a:r>
              <a:rPr lang="en-US" sz="1200" dirty="0"/>
              <a:t>, Volume 93, Issue 2, 1 March 2002, Pages 86–90</a:t>
            </a:r>
          </a:p>
          <a:p>
            <a:endParaRPr lang="en-GB" sz="1200" dirty="0"/>
          </a:p>
        </p:txBody>
      </p:sp>
      <p:pic>
        <p:nvPicPr>
          <p:cNvPr id="2056" name="Picture 8" descr="A comparison of atmospheric SO2 concentrations in southeastern Michigan (solid circles) and western Virginia (open symbols). The Michigan records are from a single location near Detroit (Grant et al. 1996); the Virginia records are from three separate sites in the Roanoke area (open circles = Vinton, open squares = Salem, open upright and inverted triangles from two locations in Roanoke). Virginia records were provided by the Virginia Department of Environmental Quality.">
            <a:extLst>
              <a:ext uri="{FF2B5EF4-FFF2-40B4-BE49-F238E27FC236}">
                <a16:creationId xmlns:a16="http://schemas.microsoft.com/office/drawing/2014/main" id="{C4DF5232-1BBD-4CA3-9D7D-5D9B76BF3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72" y="4289115"/>
            <a:ext cx="3611166" cy="25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763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0F31FC-B049-442F-B6D2-8B695675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Drift+Selection</a:t>
            </a:r>
            <a:r>
              <a:rPr lang="en-GB" dirty="0"/>
              <a:t> demo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ADCB95-4434-4C23-B7F6-579C051C121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3888" y="4589464"/>
                <a:ext cx="7886700" cy="198278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dirty="0"/>
                  <a:t>Increasing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GB" dirty="0"/>
                  <a:t>deterministic behaviour</a:t>
                </a:r>
              </a:p>
              <a:p>
                <a:r>
                  <a:rPr lang="pt-BR" dirty="0"/>
                  <a:t>x0=0.5, s=0.01, mu=0</a:t>
                </a:r>
              </a:p>
              <a:p>
                <a:r>
                  <a:rPr lang="pt-BR" dirty="0"/>
                  <a:t>N=10 - delay = 1/2</a:t>
                </a:r>
              </a:p>
              <a:p>
                <a:r>
                  <a:rPr lang="pt-BR" dirty="0"/>
                  <a:t>N=100; delay =0.1</a:t>
                </a:r>
              </a:p>
              <a:p>
                <a:r>
                  <a:rPr lang="pt-BR" dirty="0"/>
                  <a:t>N=1000 delay  = 0.01</a:t>
                </a:r>
              </a:p>
              <a:p>
                <a:r>
                  <a:rPr lang="pt-BR" dirty="0"/>
                  <a:t>N=5000 s=0.05, delay  = 0.01</a:t>
                </a:r>
              </a:p>
              <a:p>
                <a:endParaRPr lang="pt-BR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ADCB95-4434-4C23-B7F6-579C051C12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3888" y="4589464"/>
                <a:ext cx="7886700" cy="1982786"/>
              </a:xfrm>
              <a:blipFill>
                <a:blip r:embed="rId2"/>
                <a:stretch>
                  <a:fillRect l="-696" t="-5538" b="-3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5882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7A9E-8692-4788-A0B4-F83FF6C3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Drift + Selection + Mutation </a:t>
            </a:r>
            <a:br>
              <a:rPr lang="en-GB" dirty="0"/>
            </a:br>
            <a:r>
              <a:rPr lang="en-GB" dirty="0"/>
              <a:t>(Wright-Fisher model)</a:t>
            </a:r>
          </a:p>
        </p:txBody>
      </p:sp>
      <p:pic>
        <p:nvPicPr>
          <p:cNvPr id="27" name="Picture 2" descr="http://post.queensu.ca/~forsdyke/images/fisher01.gif">
            <a:extLst>
              <a:ext uri="{FF2B5EF4-FFF2-40B4-BE49-F238E27FC236}">
                <a16:creationId xmlns:a16="http://schemas.microsoft.com/office/drawing/2014/main" id="{58914D72-CA2A-43CC-B96A-EDED9512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26" y="369162"/>
            <a:ext cx="963752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3.gstatic.com/images?q=tbn:ANd9GcR902_K57oQAFhXgLwkmR0Dh1F3yTyKKhrdaJbowFn4U5wRAkYWxg">
            <a:extLst>
              <a:ext uri="{FF2B5EF4-FFF2-40B4-BE49-F238E27FC236}">
                <a16:creationId xmlns:a16="http://schemas.microsoft.com/office/drawing/2014/main" id="{EB11E4C6-9C7D-4547-9480-7BF8AEB4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226" y="369059"/>
            <a:ext cx="1004205" cy="12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A69054-7545-4A9F-A0EB-8E20D9B2C4AE}"/>
              </a:ext>
            </a:extLst>
          </p:cNvPr>
          <p:cNvSpPr txBox="1"/>
          <p:nvPr/>
        </p:nvSpPr>
        <p:spPr>
          <a:xfrm>
            <a:off x="6765439" y="1633932"/>
            <a:ext cx="12057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Sewall Wright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B03CDB-6138-424D-9253-40E1F8606B3E}"/>
              </a:ext>
            </a:extLst>
          </p:cNvPr>
          <p:cNvSpPr txBox="1"/>
          <p:nvPr/>
        </p:nvSpPr>
        <p:spPr>
          <a:xfrm>
            <a:off x="7920945" y="1633932"/>
            <a:ext cx="11929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Ronald Fisher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771499-F1A1-46D9-BE83-6195606A845D}"/>
              </a:ext>
            </a:extLst>
          </p:cNvPr>
          <p:cNvGrpSpPr/>
          <p:nvPr/>
        </p:nvGrpSpPr>
        <p:grpSpPr>
          <a:xfrm>
            <a:off x="1056716" y="2607753"/>
            <a:ext cx="7195989" cy="2523116"/>
            <a:chOff x="805363" y="2191722"/>
            <a:chExt cx="7195989" cy="2523116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72C34BCE-60BF-4BC5-B208-D888B0DB6635}"/>
                </a:ext>
              </a:extLst>
            </p:cNvPr>
            <p:cNvSpPr/>
            <p:nvPr/>
          </p:nvSpPr>
          <p:spPr bwMode="auto">
            <a:xfrm>
              <a:off x="805363" y="2740602"/>
              <a:ext cx="1417695" cy="1821963"/>
            </a:xfrm>
            <a:custGeom>
              <a:avLst/>
              <a:gdLst>
                <a:gd name="connsiteX0" fmla="*/ 127266 w 1939529"/>
                <a:gd name="connsiteY0" fmla="*/ 180755 h 2492602"/>
                <a:gd name="connsiteX1" fmla="*/ 324116 w 1939529"/>
                <a:gd name="connsiteY1" fmla="*/ 47405 h 2492602"/>
                <a:gd name="connsiteX2" fmla="*/ 559066 w 1939529"/>
                <a:gd name="connsiteY2" fmla="*/ 123605 h 2492602"/>
                <a:gd name="connsiteX3" fmla="*/ 578116 w 1939529"/>
                <a:gd name="connsiteY3" fmla="*/ 625255 h 2492602"/>
                <a:gd name="connsiteX4" fmla="*/ 203466 w 1939529"/>
                <a:gd name="connsiteY4" fmla="*/ 1057055 h 2492602"/>
                <a:gd name="connsiteX5" fmla="*/ 266 w 1939529"/>
                <a:gd name="connsiteY5" fmla="*/ 1704755 h 2492602"/>
                <a:gd name="connsiteX6" fmla="*/ 171716 w 1939529"/>
                <a:gd name="connsiteY6" fmla="*/ 2181005 h 2492602"/>
                <a:gd name="connsiteX7" fmla="*/ 616216 w 1939529"/>
                <a:gd name="connsiteY7" fmla="*/ 2435005 h 2492602"/>
                <a:gd name="connsiteX8" fmla="*/ 1124216 w 1939529"/>
                <a:gd name="connsiteY8" fmla="*/ 2485805 h 2492602"/>
                <a:gd name="connsiteX9" fmla="*/ 1524266 w 1939529"/>
                <a:gd name="connsiteY9" fmla="*/ 2327055 h 2492602"/>
                <a:gd name="connsiteX10" fmla="*/ 1854466 w 1939529"/>
                <a:gd name="connsiteY10" fmla="*/ 1996855 h 2492602"/>
                <a:gd name="connsiteX11" fmla="*/ 1930666 w 1939529"/>
                <a:gd name="connsiteY11" fmla="*/ 1425355 h 2492602"/>
                <a:gd name="connsiteX12" fmla="*/ 1695716 w 1939529"/>
                <a:gd name="connsiteY12" fmla="*/ 917355 h 2492602"/>
                <a:gd name="connsiteX13" fmla="*/ 1352816 w 1939529"/>
                <a:gd name="connsiteY13" fmla="*/ 676055 h 2492602"/>
                <a:gd name="connsiteX14" fmla="*/ 1149616 w 1939529"/>
                <a:gd name="connsiteY14" fmla="*/ 574455 h 2492602"/>
                <a:gd name="connsiteX15" fmla="*/ 1092466 w 1939529"/>
                <a:gd name="connsiteY15" fmla="*/ 250605 h 2492602"/>
                <a:gd name="connsiteX16" fmla="*/ 1194066 w 1939529"/>
                <a:gd name="connsiteY16" fmla="*/ 9305 h 2492602"/>
                <a:gd name="connsiteX17" fmla="*/ 1352816 w 1939529"/>
                <a:gd name="connsiteY17" fmla="*/ 72805 h 24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9529" h="2492602">
                  <a:moveTo>
                    <a:pt x="127266" y="180755"/>
                  </a:moveTo>
                  <a:cubicBezTo>
                    <a:pt x="189707" y="118842"/>
                    <a:pt x="252149" y="56930"/>
                    <a:pt x="324116" y="47405"/>
                  </a:cubicBezTo>
                  <a:cubicBezTo>
                    <a:pt x="396083" y="37880"/>
                    <a:pt x="516733" y="27297"/>
                    <a:pt x="559066" y="123605"/>
                  </a:cubicBezTo>
                  <a:cubicBezTo>
                    <a:pt x="601399" y="219913"/>
                    <a:pt x="637383" y="469680"/>
                    <a:pt x="578116" y="625255"/>
                  </a:cubicBezTo>
                  <a:cubicBezTo>
                    <a:pt x="518849" y="780830"/>
                    <a:pt x="299774" y="877138"/>
                    <a:pt x="203466" y="1057055"/>
                  </a:cubicBezTo>
                  <a:cubicBezTo>
                    <a:pt x="107158" y="1236972"/>
                    <a:pt x="5558" y="1517430"/>
                    <a:pt x="266" y="1704755"/>
                  </a:cubicBezTo>
                  <a:cubicBezTo>
                    <a:pt x="-5026" y="1892080"/>
                    <a:pt x="69058" y="2059297"/>
                    <a:pt x="171716" y="2181005"/>
                  </a:cubicBezTo>
                  <a:cubicBezTo>
                    <a:pt x="274374" y="2302713"/>
                    <a:pt x="457466" y="2384205"/>
                    <a:pt x="616216" y="2435005"/>
                  </a:cubicBezTo>
                  <a:cubicBezTo>
                    <a:pt x="774966" y="2485805"/>
                    <a:pt x="972874" y="2503797"/>
                    <a:pt x="1124216" y="2485805"/>
                  </a:cubicBezTo>
                  <a:cubicBezTo>
                    <a:pt x="1275558" y="2467813"/>
                    <a:pt x="1402558" y="2408547"/>
                    <a:pt x="1524266" y="2327055"/>
                  </a:cubicBezTo>
                  <a:cubicBezTo>
                    <a:pt x="1645974" y="2245563"/>
                    <a:pt x="1786733" y="2147138"/>
                    <a:pt x="1854466" y="1996855"/>
                  </a:cubicBezTo>
                  <a:cubicBezTo>
                    <a:pt x="1922199" y="1846572"/>
                    <a:pt x="1957124" y="1605272"/>
                    <a:pt x="1930666" y="1425355"/>
                  </a:cubicBezTo>
                  <a:cubicBezTo>
                    <a:pt x="1904208" y="1245438"/>
                    <a:pt x="1792024" y="1042238"/>
                    <a:pt x="1695716" y="917355"/>
                  </a:cubicBezTo>
                  <a:cubicBezTo>
                    <a:pt x="1599408" y="792472"/>
                    <a:pt x="1443833" y="733205"/>
                    <a:pt x="1352816" y="676055"/>
                  </a:cubicBezTo>
                  <a:cubicBezTo>
                    <a:pt x="1261799" y="618905"/>
                    <a:pt x="1193008" y="645363"/>
                    <a:pt x="1149616" y="574455"/>
                  </a:cubicBezTo>
                  <a:cubicBezTo>
                    <a:pt x="1106224" y="503547"/>
                    <a:pt x="1085058" y="344797"/>
                    <a:pt x="1092466" y="250605"/>
                  </a:cubicBezTo>
                  <a:cubicBezTo>
                    <a:pt x="1099874" y="156413"/>
                    <a:pt x="1150674" y="38938"/>
                    <a:pt x="1194066" y="9305"/>
                  </a:cubicBezTo>
                  <a:cubicBezTo>
                    <a:pt x="1237458" y="-20328"/>
                    <a:pt x="1295137" y="26238"/>
                    <a:pt x="1352816" y="7280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 MT" pitchFamily="34" charset="0"/>
                <a:cs typeface="Arial" pitchFamily="34" charset="0"/>
              </a:endParaRPr>
            </a:p>
          </p:txBody>
        </p:sp>
        <p:sp>
          <p:nvSpPr>
            <p:cNvPr id="7" name="Freeform 44">
              <a:extLst>
                <a:ext uri="{FF2B5EF4-FFF2-40B4-BE49-F238E27FC236}">
                  <a16:creationId xmlns:a16="http://schemas.microsoft.com/office/drawing/2014/main" id="{A6097B81-F959-4925-BADC-C89E77B3D751}"/>
                </a:ext>
              </a:extLst>
            </p:cNvPr>
            <p:cNvSpPr/>
            <p:nvPr/>
          </p:nvSpPr>
          <p:spPr bwMode="auto">
            <a:xfrm>
              <a:off x="6583657" y="2664573"/>
              <a:ext cx="1417695" cy="1821963"/>
            </a:xfrm>
            <a:custGeom>
              <a:avLst/>
              <a:gdLst>
                <a:gd name="connsiteX0" fmla="*/ 127266 w 1939529"/>
                <a:gd name="connsiteY0" fmla="*/ 180755 h 2492602"/>
                <a:gd name="connsiteX1" fmla="*/ 324116 w 1939529"/>
                <a:gd name="connsiteY1" fmla="*/ 47405 h 2492602"/>
                <a:gd name="connsiteX2" fmla="*/ 559066 w 1939529"/>
                <a:gd name="connsiteY2" fmla="*/ 123605 h 2492602"/>
                <a:gd name="connsiteX3" fmla="*/ 578116 w 1939529"/>
                <a:gd name="connsiteY3" fmla="*/ 625255 h 2492602"/>
                <a:gd name="connsiteX4" fmla="*/ 203466 w 1939529"/>
                <a:gd name="connsiteY4" fmla="*/ 1057055 h 2492602"/>
                <a:gd name="connsiteX5" fmla="*/ 266 w 1939529"/>
                <a:gd name="connsiteY5" fmla="*/ 1704755 h 2492602"/>
                <a:gd name="connsiteX6" fmla="*/ 171716 w 1939529"/>
                <a:gd name="connsiteY6" fmla="*/ 2181005 h 2492602"/>
                <a:gd name="connsiteX7" fmla="*/ 616216 w 1939529"/>
                <a:gd name="connsiteY7" fmla="*/ 2435005 h 2492602"/>
                <a:gd name="connsiteX8" fmla="*/ 1124216 w 1939529"/>
                <a:gd name="connsiteY8" fmla="*/ 2485805 h 2492602"/>
                <a:gd name="connsiteX9" fmla="*/ 1524266 w 1939529"/>
                <a:gd name="connsiteY9" fmla="*/ 2327055 h 2492602"/>
                <a:gd name="connsiteX10" fmla="*/ 1854466 w 1939529"/>
                <a:gd name="connsiteY10" fmla="*/ 1996855 h 2492602"/>
                <a:gd name="connsiteX11" fmla="*/ 1930666 w 1939529"/>
                <a:gd name="connsiteY11" fmla="*/ 1425355 h 2492602"/>
                <a:gd name="connsiteX12" fmla="*/ 1695716 w 1939529"/>
                <a:gd name="connsiteY12" fmla="*/ 917355 h 2492602"/>
                <a:gd name="connsiteX13" fmla="*/ 1352816 w 1939529"/>
                <a:gd name="connsiteY13" fmla="*/ 676055 h 2492602"/>
                <a:gd name="connsiteX14" fmla="*/ 1149616 w 1939529"/>
                <a:gd name="connsiteY14" fmla="*/ 574455 h 2492602"/>
                <a:gd name="connsiteX15" fmla="*/ 1092466 w 1939529"/>
                <a:gd name="connsiteY15" fmla="*/ 250605 h 2492602"/>
                <a:gd name="connsiteX16" fmla="*/ 1194066 w 1939529"/>
                <a:gd name="connsiteY16" fmla="*/ 9305 h 2492602"/>
                <a:gd name="connsiteX17" fmla="*/ 1352816 w 1939529"/>
                <a:gd name="connsiteY17" fmla="*/ 72805 h 24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9529" h="2492602">
                  <a:moveTo>
                    <a:pt x="127266" y="180755"/>
                  </a:moveTo>
                  <a:cubicBezTo>
                    <a:pt x="189707" y="118842"/>
                    <a:pt x="252149" y="56930"/>
                    <a:pt x="324116" y="47405"/>
                  </a:cubicBezTo>
                  <a:cubicBezTo>
                    <a:pt x="396083" y="37880"/>
                    <a:pt x="516733" y="27297"/>
                    <a:pt x="559066" y="123605"/>
                  </a:cubicBezTo>
                  <a:cubicBezTo>
                    <a:pt x="601399" y="219913"/>
                    <a:pt x="637383" y="469680"/>
                    <a:pt x="578116" y="625255"/>
                  </a:cubicBezTo>
                  <a:cubicBezTo>
                    <a:pt x="518849" y="780830"/>
                    <a:pt x="299774" y="877138"/>
                    <a:pt x="203466" y="1057055"/>
                  </a:cubicBezTo>
                  <a:cubicBezTo>
                    <a:pt x="107158" y="1236972"/>
                    <a:pt x="5558" y="1517430"/>
                    <a:pt x="266" y="1704755"/>
                  </a:cubicBezTo>
                  <a:cubicBezTo>
                    <a:pt x="-5026" y="1892080"/>
                    <a:pt x="69058" y="2059297"/>
                    <a:pt x="171716" y="2181005"/>
                  </a:cubicBezTo>
                  <a:cubicBezTo>
                    <a:pt x="274374" y="2302713"/>
                    <a:pt x="457466" y="2384205"/>
                    <a:pt x="616216" y="2435005"/>
                  </a:cubicBezTo>
                  <a:cubicBezTo>
                    <a:pt x="774966" y="2485805"/>
                    <a:pt x="972874" y="2503797"/>
                    <a:pt x="1124216" y="2485805"/>
                  </a:cubicBezTo>
                  <a:cubicBezTo>
                    <a:pt x="1275558" y="2467813"/>
                    <a:pt x="1402558" y="2408547"/>
                    <a:pt x="1524266" y="2327055"/>
                  </a:cubicBezTo>
                  <a:cubicBezTo>
                    <a:pt x="1645974" y="2245563"/>
                    <a:pt x="1786733" y="2147138"/>
                    <a:pt x="1854466" y="1996855"/>
                  </a:cubicBezTo>
                  <a:cubicBezTo>
                    <a:pt x="1922199" y="1846572"/>
                    <a:pt x="1957124" y="1605272"/>
                    <a:pt x="1930666" y="1425355"/>
                  </a:cubicBezTo>
                  <a:cubicBezTo>
                    <a:pt x="1904208" y="1245438"/>
                    <a:pt x="1792024" y="1042238"/>
                    <a:pt x="1695716" y="917355"/>
                  </a:cubicBezTo>
                  <a:cubicBezTo>
                    <a:pt x="1599408" y="792472"/>
                    <a:pt x="1443833" y="733205"/>
                    <a:pt x="1352816" y="676055"/>
                  </a:cubicBezTo>
                  <a:cubicBezTo>
                    <a:pt x="1261799" y="618905"/>
                    <a:pt x="1193008" y="645363"/>
                    <a:pt x="1149616" y="574455"/>
                  </a:cubicBezTo>
                  <a:cubicBezTo>
                    <a:pt x="1106224" y="503547"/>
                    <a:pt x="1085058" y="344797"/>
                    <a:pt x="1092466" y="250605"/>
                  </a:cubicBezTo>
                  <a:cubicBezTo>
                    <a:pt x="1099874" y="156413"/>
                    <a:pt x="1150674" y="38938"/>
                    <a:pt x="1194066" y="9305"/>
                  </a:cubicBezTo>
                  <a:cubicBezTo>
                    <a:pt x="1237458" y="-20328"/>
                    <a:pt x="1295137" y="26238"/>
                    <a:pt x="1352816" y="7280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 MT" pitchFamily="34" charset="0"/>
                <a:cs typeface="Arial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43540A-4047-4FBA-BF85-1793E4DD3B12}"/>
                </a:ext>
              </a:extLst>
            </p:cNvPr>
            <p:cNvCxnSpPr/>
            <p:nvPr/>
          </p:nvCxnSpPr>
          <p:spPr bwMode="auto">
            <a:xfrm>
              <a:off x="5568242" y="3704690"/>
              <a:ext cx="89581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9" name="Content Placeholder 6" descr="Man">
              <a:extLst>
                <a:ext uri="{FF2B5EF4-FFF2-40B4-BE49-F238E27FC236}">
                  <a16:creationId xmlns:a16="http://schemas.microsoft.com/office/drawing/2014/main" id="{0AA82163-7AEB-4CFD-A340-2214CD5DE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626828">
              <a:off x="1499191" y="3890471"/>
              <a:ext cx="559726" cy="559726"/>
            </a:xfrm>
            <a:prstGeom prst="rect">
              <a:avLst/>
            </a:prstGeom>
          </p:spPr>
        </p:pic>
        <p:pic>
          <p:nvPicPr>
            <p:cNvPr id="10" name="Content Placeholder 6" descr="Man">
              <a:extLst>
                <a:ext uri="{FF2B5EF4-FFF2-40B4-BE49-F238E27FC236}">
                  <a16:creationId xmlns:a16="http://schemas.microsoft.com/office/drawing/2014/main" id="{46DE52EC-1B0F-4F0F-A9E8-1D47D81D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320404">
              <a:off x="1353765" y="3635021"/>
              <a:ext cx="559726" cy="559726"/>
            </a:xfrm>
            <a:prstGeom prst="rect">
              <a:avLst/>
            </a:prstGeom>
          </p:spPr>
        </p:pic>
        <p:pic>
          <p:nvPicPr>
            <p:cNvPr id="11" name="Content Placeholder 6" descr="Man">
              <a:extLst>
                <a:ext uri="{FF2B5EF4-FFF2-40B4-BE49-F238E27FC236}">
                  <a16:creationId xmlns:a16="http://schemas.microsoft.com/office/drawing/2014/main" id="{ACCA3357-7535-462D-B8A2-6824C41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594672">
              <a:off x="820802" y="3876934"/>
              <a:ext cx="559726" cy="559726"/>
            </a:xfrm>
            <a:prstGeom prst="rect">
              <a:avLst/>
            </a:prstGeom>
          </p:spPr>
        </p:pic>
        <p:pic>
          <p:nvPicPr>
            <p:cNvPr id="12" name="Content Placeholder 6" descr="Man">
              <a:extLst>
                <a:ext uri="{FF2B5EF4-FFF2-40B4-BE49-F238E27FC236}">
                  <a16:creationId xmlns:a16="http://schemas.microsoft.com/office/drawing/2014/main" id="{D4F4BD48-3DF9-4518-AEA0-CB68E7164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685977">
              <a:off x="1411984" y="3374009"/>
              <a:ext cx="559726" cy="559726"/>
            </a:xfrm>
            <a:prstGeom prst="rect">
              <a:avLst/>
            </a:prstGeom>
          </p:spPr>
        </p:pic>
        <p:pic>
          <p:nvPicPr>
            <p:cNvPr id="13" name="Content Placeholder 6" descr="Man">
              <a:extLst>
                <a:ext uri="{FF2B5EF4-FFF2-40B4-BE49-F238E27FC236}">
                  <a16:creationId xmlns:a16="http://schemas.microsoft.com/office/drawing/2014/main" id="{89193896-3F4A-4F62-A523-A4FC329E6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022034">
              <a:off x="1191422" y="3940647"/>
              <a:ext cx="559726" cy="559726"/>
            </a:xfrm>
            <a:prstGeom prst="rect">
              <a:avLst/>
            </a:prstGeom>
          </p:spPr>
        </p:pic>
        <p:pic>
          <p:nvPicPr>
            <p:cNvPr id="14" name="Content Placeholder 6" descr="Man">
              <a:extLst>
                <a:ext uri="{FF2B5EF4-FFF2-40B4-BE49-F238E27FC236}">
                  <a16:creationId xmlns:a16="http://schemas.microsoft.com/office/drawing/2014/main" id="{7813032B-C085-4059-B737-BDE950BF1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901476">
              <a:off x="1072136" y="3213419"/>
              <a:ext cx="559726" cy="559726"/>
            </a:xfrm>
            <a:prstGeom prst="rect">
              <a:avLst/>
            </a:prstGeom>
          </p:spPr>
        </p:pic>
        <p:pic>
          <p:nvPicPr>
            <p:cNvPr id="15" name="Content Placeholder 6" descr="Man">
              <a:extLst>
                <a:ext uri="{FF2B5EF4-FFF2-40B4-BE49-F238E27FC236}">
                  <a16:creationId xmlns:a16="http://schemas.microsoft.com/office/drawing/2014/main" id="{DD4F3FFC-D634-48F4-98B0-AC756D86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18768">
              <a:off x="1383271" y="3134821"/>
              <a:ext cx="559726" cy="559726"/>
            </a:xfrm>
            <a:prstGeom prst="rect">
              <a:avLst/>
            </a:prstGeom>
          </p:spPr>
        </p:pic>
        <p:pic>
          <p:nvPicPr>
            <p:cNvPr id="16" name="Content Placeholder 6" descr="Man">
              <a:extLst>
                <a:ext uri="{FF2B5EF4-FFF2-40B4-BE49-F238E27FC236}">
                  <a16:creationId xmlns:a16="http://schemas.microsoft.com/office/drawing/2014/main" id="{57A34831-4503-4B52-ACCE-71998FFEF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8129241">
              <a:off x="888625" y="3592592"/>
              <a:ext cx="559726" cy="559726"/>
            </a:xfrm>
            <a:prstGeom prst="rect">
              <a:avLst/>
            </a:prstGeom>
          </p:spPr>
        </p:pic>
        <p:pic>
          <p:nvPicPr>
            <p:cNvPr id="17" name="Content Placeholder 6" descr="Man">
              <a:extLst>
                <a:ext uri="{FF2B5EF4-FFF2-40B4-BE49-F238E27FC236}">
                  <a16:creationId xmlns:a16="http://schemas.microsoft.com/office/drawing/2014/main" id="{AD45774B-C7CC-493F-A6C0-650B18EAC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626828">
              <a:off x="7322765" y="3800774"/>
              <a:ext cx="559726" cy="559726"/>
            </a:xfrm>
            <a:prstGeom prst="rect">
              <a:avLst/>
            </a:prstGeom>
          </p:spPr>
        </p:pic>
        <p:pic>
          <p:nvPicPr>
            <p:cNvPr id="18" name="Content Placeholder 6" descr="Man">
              <a:extLst>
                <a:ext uri="{FF2B5EF4-FFF2-40B4-BE49-F238E27FC236}">
                  <a16:creationId xmlns:a16="http://schemas.microsoft.com/office/drawing/2014/main" id="{3C75EBF2-6DF0-4357-BCE8-968105AC4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320404">
              <a:off x="7177339" y="3545324"/>
              <a:ext cx="559726" cy="559726"/>
            </a:xfrm>
            <a:prstGeom prst="rect">
              <a:avLst/>
            </a:prstGeom>
          </p:spPr>
        </p:pic>
        <p:pic>
          <p:nvPicPr>
            <p:cNvPr id="19" name="Content Placeholder 6" descr="Man">
              <a:extLst>
                <a:ext uri="{FF2B5EF4-FFF2-40B4-BE49-F238E27FC236}">
                  <a16:creationId xmlns:a16="http://schemas.microsoft.com/office/drawing/2014/main" id="{296D5675-DF73-46C6-B8B9-00F44D5D3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594672">
              <a:off x="6644376" y="3787237"/>
              <a:ext cx="559726" cy="559726"/>
            </a:xfrm>
            <a:prstGeom prst="rect">
              <a:avLst/>
            </a:prstGeom>
          </p:spPr>
        </p:pic>
        <p:pic>
          <p:nvPicPr>
            <p:cNvPr id="20" name="Content Placeholder 6" descr="Man">
              <a:extLst>
                <a:ext uri="{FF2B5EF4-FFF2-40B4-BE49-F238E27FC236}">
                  <a16:creationId xmlns:a16="http://schemas.microsoft.com/office/drawing/2014/main" id="{77F4FEAA-F2E7-40F2-964E-C879ACDDC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685977">
              <a:off x="7235558" y="3284312"/>
              <a:ext cx="559726" cy="559726"/>
            </a:xfrm>
            <a:prstGeom prst="rect">
              <a:avLst/>
            </a:prstGeom>
          </p:spPr>
        </p:pic>
        <p:pic>
          <p:nvPicPr>
            <p:cNvPr id="21" name="Content Placeholder 6" descr="Man">
              <a:extLst>
                <a:ext uri="{FF2B5EF4-FFF2-40B4-BE49-F238E27FC236}">
                  <a16:creationId xmlns:a16="http://schemas.microsoft.com/office/drawing/2014/main" id="{CBF7B8B0-7A2C-43B5-9BEB-977D29047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022034">
              <a:off x="7014996" y="3850950"/>
              <a:ext cx="559726" cy="559726"/>
            </a:xfrm>
            <a:prstGeom prst="rect">
              <a:avLst/>
            </a:prstGeom>
          </p:spPr>
        </p:pic>
        <p:pic>
          <p:nvPicPr>
            <p:cNvPr id="22" name="Content Placeholder 6" descr="Man">
              <a:extLst>
                <a:ext uri="{FF2B5EF4-FFF2-40B4-BE49-F238E27FC236}">
                  <a16:creationId xmlns:a16="http://schemas.microsoft.com/office/drawing/2014/main" id="{E2438353-5737-4C58-B2D3-9F8DEE98E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901476">
              <a:off x="6895710" y="3123722"/>
              <a:ext cx="559726" cy="559726"/>
            </a:xfrm>
            <a:prstGeom prst="rect">
              <a:avLst/>
            </a:prstGeom>
          </p:spPr>
        </p:pic>
        <p:pic>
          <p:nvPicPr>
            <p:cNvPr id="23" name="Content Placeholder 6" descr="Man">
              <a:extLst>
                <a:ext uri="{FF2B5EF4-FFF2-40B4-BE49-F238E27FC236}">
                  <a16:creationId xmlns:a16="http://schemas.microsoft.com/office/drawing/2014/main" id="{60437AF5-D66D-403A-86D2-6C4D4A27C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129241">
              <a:off x="6712199" y="3502895"/>
              <a:ext cx="559726" cy="5597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909D1E-7E7E-4E8C-8960-E6142B6B389E}"/>
                    </a:ext>
                  </a:extLst>
                </p:cNvPr>
                <p:cNvSpPr txBox="1"/>
                <p:nvPr/>
              </p:nvSpPr>
              <p:spPr>
                <a:xfrm>
                  <a:off x="5777511" y="3029081"/>
                  <a:ext cx="319059" cy="51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GB" sz="3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909D1E-7E7E-4E8C-8960-E6142B6B3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511" y="3029081"/>
                  <a:ext cx="319059" cy="514988"/>
                </a:xfrm>
                <a:prstGeom prst="rect">
                  <a:avLst/>
                </a:prstGeom>
                <a:blipFill>
                  <a:blip r:embed="rId8"/>
                  <a:stretch>
                    <a:fillRect r="-211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3B75A78-28A1-4DB8-A635-CAA54CF43D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54047" y="2191722"/>
              <a:ext cx="1963272" cy="2523116"/>
            </a:xfrm>
            <a:custGeom>
              <a:avLst/>
              <a:gdLst>
                <a:gd name="connsiteX0" fmla="*/ 127266 w 1939529"/>
                <a:gd name="connsiteY0" fmla="*/ 180755 h 2492602"/>
                <a:gd name="connsiteX1" fmla="*/ 324116 w 1939529"/>
                <a:gd name="connsiteY1" fmla="*/ 47405 h 2492602"/>
                <a:gd name="connsiteX2" fmla="*/ 559066 w 1939529"/>
                <a:gd name="connsiteY2" fmla="*/ 123605 h 2492602"/>
                <a:gd name="connsiteX3" fmla="*/ 578116 w 1939529"/>
                <a:gd name="connsiteY3" fmla="*/ 625255 h 2492602"/>
                <a:gd name="connsiteX4" fmla="*/ 203466 w 1939529"/>
                <a:gd name="connsiteY4" fmla="*/ 1057055 h 2492602"/>
                <a:gd name="connsiteX5" fmla="*/ 266 w 1939529"/>
                <a:gd name="connsiteY5" fmla="*/ 1704755 h 2492602"/>
                <a:gd name="connsiteX6" fmla="*/ 171716 w 1939529"/>
                <a:gd name="connsiteY6" fmla="*/ 2181005 h 2492602"/>
                <a:gd name="connsiteX7" fmla="*/ 616216 w 1939529"/>
                <a:gd name="connsiteY7" fmla="*/ 2435005 h 2492602"/>
                <a:gd name="connsiteX8" fmla="*/ 1124216 w 1939529"/>
                <a:gd name="connsiteY8" fmla="*/ 2485805 h 2492602"/>
                <a:gd name="connsiteX9" fmla="*/ 1524266 w 1939529"/>
                <a:gd name="connsiteY9" fmla="*/ 2327055 h 2492602"/>
                <a:gd name="connsiteX10" fmla="*/ 1854466 w 1939529"/>
                <a:gd name="connsiteY10" fmla="*/ 1996855 h 2492602"/>
                <a:gd name="connsiteX11" fmla="*/ 1930666 w 1939529"/>
                <a:gd name="connsiteY11" fmla="*/ 1425355 h 2492602"/>
                <a:gd name="connsiteX12" fmla="*/ 1695716 w 1939529"/>
                <a:gd name="connsiteY12" fmla="*/ 917355 h 2492602"/>
                <a:gd name="connsiteX13" fmla="*/ 1352816 w 1939529"/>
                <a:gd name="connsiteY13" fmla="*/ 676055 h 2492602"/>
                <a:gd name="connsiteX14" fmla="*/ 1149616 w 1939529"/>
                <a:gd name="connsiteY14" fmla="*/ 574455 h 2492602"/>
                <a:gd name="connsiteX15" fmla="*/ 1092466 w 1939529"/>
                <a:gd name="connsiteY15" fmla="*/ 250605 h 2492602"/>
                <a:gd name="connsiteX16" fmla="*/ 1194066 w 1939529"/>
                <a:gd name="connsiteY16" fmla="*/ 9305 h 2492602"/>
                <a:gd name="connsiteX17" fmla="*/ 1352816 w 1939529"/>
                <a:gd name="connsiteY17" fmla="*/ 72805 h 24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9529" h="2492602">
                  <a:moveTo>
                    <a:pt x="127266" y="180755"/>
                  </a:moveTo>
                  <a:cubicBezTo>
                    <a:pt x="189707" y="118842"/>
                    <a:pt x="252149" y="56930"/>
                    <a:pt x="324116" y="47405"/>
                  </a:cubicBezTo>
                  <a:cubicBezTo>
                    <a:pt x="396083" y="37880"/>
                    <a:pt x="516733" y="27297"/>
                    <a:pt x="559066" y="123605"/>
                  </a:cubicBezTo>
                  <a:cubicBezTo>
                    <a:pt x="601399" y="219913"/>
                    <a:pt x="637383" y="469680"/>
                    <a:pt x="578116" y="625255"/>
                  </a:cubicBezTo>
                  <a:cubicBezTo>
                    <a:pt x="518849" y="780830"/>
                    <a:pt x="299774" y="877138"/>
                    <a:pt x="203466" y="1057055"/>
                  </a:cubicBezTo>
                  <a:cubicBezTo>
                    <a:pt x="107158" y="1236972"/>
                    <a:pt x="5558" y="1517430"/>
                    <a:pt x="266" y="1704755"/>
                  </a:cubicBezTo>
                  <a:cubicBezTo>
                    <a:pt x="-5026" y="1892080"/>
                    <a:pt x="69058" y="2059297"/>
                    <a:pt x="171716" y="2181005"/>
                  </a:cubicBezTo>
                  <a:cubicBezTo>
                    <a:pt x="274374" y="2302713"/>
                    <a:pt x="457466" y="2384205"/>
                    <a:pt x="616216" y="2435005"/>
                  </a:cubicBezTo>
                  <a:cubicBezTo>
                    <a:pt x="774966" y="2485805"/>
                    <a:pt x="972874" y="2503797"/>
                    <a:pt x="1124216" y="2485805"/>
                  </a:cubicBezTo>
                  <a:cubicBezTo>
                    <a:pt x="1275558" y="2467813"/>
                    <a:pt x="1402558" y="2408547"/>
                    <a:pt x="1524266" y="2327055"/>
                  </a:cubicBezTo>
                  <a:cubicBezTo>
                    <a:pt x="1645974" y="2245563"/>
                    <a:pt x="1786733" y="2147138"/>
                    <a:pt x="1854466" y="1996855"/>
                  </a:cubicBezTo>
                  <a:cubicBezTo>
                    <a:pt x="1922199" y="1846572"/>
                    <a:pt x="1957124" y="1605272"/>
                    <a:pt x="1930666" y="1425355"/>
                  </a:cubicBezTo>
                  <a:cubicBezTo>
                    <a:pt x="1904208" y="1245438"/>
                    <a:pt x="1792024" y="1042238"/>
                    <a:pt x="1695716" y="917355"/>
                  </a:cubicBezTo>
                  <a:cubicBezTo>
                    <a:pt x="1599408" y="792472"/>
                    <a:pt x="1443833" y="733205"/>
                    <a:pt x="1352816" y="676055"/>
                  </a:cubicBezTo>
                  <a:cubicBezTo>
                    <a:pt x="1261799" y="618905"/>
                    <a:pt x="1193008" y="645363"/>
                    <a:pt x="1149616" y="574455"/>
                  </a:cubicBezTo>
                  <a:cubicBezTo>
                    <a:pt x="1106224" y="503547"/>
                    <a:pt x="1085058" y="344797"/>
                    <a:pt x="1092466" y="250605"/>
                  </a:cubicBezTo>
                  <a:cubicBezTo>
                    <a:pt x="1099874" y="156413"/>
                    <a:pt x="1150674" y="38938"/>
                    <a:pt x="1194066" y="9305"/>
                  </a:cubicBezTo>
                  <a:cubicBezTo>
                    <a:pt x="1237458" y="-20328"/>
                    <a:pt x="1295137" y="26238"/>
                    <a:pt x="1352816" y="7280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 MT" pitchFamily="34" charset="0"/>
                <a:cs typeface="Arial" pitchFamily="34" charset="0"/>
              </a:endParaRPr>
            </a:p>
          </p:txBody>
        </p:sp>
        <p:pic>
          <p:nvPicPr>
            <p:cNvPr id="36" name="Content Placeholder 6" descr="Man">
              <a:extLst>
                <a:ext uri="{FF2B5EF4-FFF2-40B4-BE49-F238E27FC236}">
                  <a16:creationId xmlns:a16="http://schemas.microsoft.com/office/drawing/2014/main" id="{9C0328C0-4B1B-4BA9-9064-E7FDF3B81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626828">
              <a:off x="4548521" y="3935388"/>
              <a:ext cx="559726" cy="559726"/>
            </a:xfrm>
            <a:prstGeom prst="rect">
              <a:avLst/>
            </a:prstGeom>
          </p:spPr>
        </p:pic>
        <p:pic>
          <p:nvPicPr>
            <p:cNvPr id="37" name="Content Placeholder 6" descr="Man">
              <a:extLst>
                <a:ext uri="{FF2B5EF4-FFF2-40B4-BE49-F238E27FC236}">
                  <a16:creationId xmlns:a16="http://schemas.microsoft.com/office/drawing/2014/main" id="{D7E127EB-5808-455D-8907-4FF3985EA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320404">
              <a:off x="4242410" y="3661207"/>
              <a:ext cx="559726" cy="559726"/>
            </a:xfrm>
            <a:prstGeom prst="rect">
              <a:avLst/>
            </a:prstGeom>
          </p:spPr>
        </p:pic>
        <p:pic>
          <p:nvPicPr>
            <p:cNvPr id="38" name="Content Placeholder 6" descr="Man">
              <a:extLst>
                <a:ext uri="{FF2B5EF4-FFF2-40B4-BE49-F238E27FC236}">
                  <a16:creationId xmlns:a16="http://schemas.microsoft.com/office/drawing/2014/main" id="{B556C497-32C9-4381-AC5C-FA498477B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594672">
              <a:off x="3700730" y="3955215"/>
              <a:ext cx="559726" cy="559726"/>
            </a:xfrm>
            <a:prstGeom prst="rect">
              <a:avLst/>
            </a:prstGeom>
          </p:spPr>
        </p:pic>
        <p:pic>
          <p:nvPicPr>
            <p:cNvPr id="39" name="Content Placeholder 6" descr="Man">
              <a:extLst>
                <a:ext uri="{FF2B5EF4-FFF2-40B4-BE49-F238E27FC236}">
                  <a16:creationId xmlns:a16="http://schemas.microsoft.com/office/drawing/2014/main" id="{94A6443B-55E3-479A-8BC0-080760C41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685977">
              <a:off x="4229258" y="3402289"/>
              <a:ext cx="559726" cy="559726"/>
            </a:xfrm>
            <a:prstGeom prst="rect">
              <a:avLst/>
            </a:prstGeom>
          </p:spPr>
        </p:pic>
        <p:pic>
          <p:nvPicPr>
            <p:cNvPr id="40" name="Content Placeholder 6" descr="Man">
              <a:extLst>
                <a:ext uri="{FF2B5EF4-FFF2-40B4-BE49-F238E27FC236}">
                  <a16:creationId xmlns:a16="http://schemas.microsoft.com/office/drawing/2014/main" id="{3EBECFC9-AC7A-4976-ABDF-97DA7A80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022034">
              <a:off x="4119056" y="4068872"/>
              <a:ext cx="559726" cy="559726"/>
            </a:xfrm>
            <a:prstGeom prst="rect">
              <a:avLst/>
            </a:prstGeom>
          </p:spPr>
        </p:pic>
        <p:pic>
          <p:nvPicPr>
            <p:cNvPr id="41" name="Content Placeholder 6" descr="Man">
              <a:extLst>
                <a:ext uri="{FF2B5EF4-FFF2-40B4-BE49-F238E27FC236}">
                  <a16:creationId xmlns:a16="http://schemas.microsoft.com/office/drawing/2014/main" id="{28F2F96A-30D3-4C10-9E7B-03D1F7A94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901476">
              <a:off x="3632447" y="3130584"/>
              <a:ext cx="559726" cy="559726"/>
            </a:xfrm>
            <a:prstGeom prst="rect">
              <a:avLst/>
            </a:prstGeom>
          </p:spPr>
        </p:pic>
        <p:pic>
          <p:nvPicPr>
            <p:cNvPr id="42" name="Content Placeholder 6" descr="Man">
              <a:extLst>
                <a:ext uri="{FF2B5EF4-FFF2-40B4-BE49-F238E27FC236}">
                  <a16:creationId xmlns:a16="http://schemas.microsoft.com/office/drawing/2014/main" id="{EE4D793A-ED50-40B2-BCFB-50A3A1215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18768">
              <a:off x="4513701" y="3126288"/>
              <a:ext cx="559726" cy="559726"/>
            </a:xfrm>
            <a:prstGeom prst="rect">
              <a:avLst/>
            </a:prstGeom>
          </p:spPr>
        </p:pic>
        <p:pic>
          <p:nvPicPr>
            <p:cNvPr id="43" name="Content Placeholder 6" descr="Man">
              <a:extLst>
                <a:ext uri="{FF2B5EF4-FFF2-40B4-BE49-F238E27FC236}">
                  <a16:creationId xmlns:a16="http://schemas.microsoft.com/office/drawing/2014/main" id="{12DA2BEB-E835-4415-B7DE-F05BC9CC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8129241">
              <a:off x="3768553" y="3670873"/>
              <a:ext cx="559726" cy="559726"/>
            </a:xfrm>
            <a:prstGeom prst="rect">
              <a:avLst/>
            </a:prstGeom>
          </p:spPr>
        </p:pic>
        <p:pic>
          <p:nvPicPr>
            <p:cNvPr id="45" name="Content Placeholder 6" descr="Man">
              <a:extLst>
                <a:ext uri="{FF2B5EF4-FFF2-40B4-BE49-F238E27FC236}">
                  <a16:creationId xmlns:a16="http://schemas.microsoft.com/office/drawing/2014/main" id="{35A55041-2809-4E13-8A06-2F2187F6B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197468">
              <a:off x="4076434" y="2854338"/>
              <a:ext cx="559726" cy="559726"/>
            </a:xfrm>
            <a:prstGeom prst="rect">
              <a:avLst/>
            </a:prstGeom>
          </p:spPr>
        </p:pic>
        <p:pic>
          <p:nvPicPr>
            <p:cNvPr id="46" name="Content Placeholder 6" descr="Man">
              <a:extLst>
                <a:ext uri="{FF2B5EF4-FFF2-40B4-BE49-F238E27FC236}">
                  <a16:creationId xmlns:a16="http://schemas.microsoft.com/office/drawing/2014/main" id="{95C0562C-C0EC-4959-BCC8-4DA71F8AC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4805574" y="3506687"/>
              <a:ext cx="559726" cy="559726"/>
            </a:xfrm>
            <a:prstGeom prst="rect">
              <a:avLst/>
            </a:prstGeom>
          </p:spPr>
        </p:pic>
        <p:pic>
          <p:nvPicPr>
            <p:cNvPr id="47" name="Content Placeholder 6" descr="Man">
              <a:extLst>
                <a:ext uri="{FF2B5EF4-FFF2-40B4-BE49-F238E27FC236}">
                  <a16:creationId xmlns:a16="http://schemas.microsoft.com/office/drawing/2014/main" id="{C24C84B6-66EC-44EE-91E8-FD9CC6D38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399708">
              <a:off x="3941965" y="3119007"/>
              <a:ext cx="559726" cy="559726"/>
            </a:xfrm>
            <a:prstGeom prst="rect">
              <a:avLst/>
            </a:prstGeom>
          </p:spPr>
        </p:pic>
        <p:pic>
          <p:nvPicPr>
            <p:cNvPr id="48" name="Content Placeholder 6" descr="Man">
              <a:extLst>
                <a:ext uri="{FF2B5EF4-FFF2-40B4-BE49-F238E27FC236}">
                  <a16:creationId xmlns:a16="http://schemas.microsoft.com/office/drawing/2014/main" id="{219979AC-410C-49EC-8E75-4A80051AE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7159365">
              <a:off x="4677459" y="3694895"/>
              <a:ext cx="559726" cy="559726"/>
            </a:xfrm>
            <a:prstGeom prst="rect">
              <a:avLst/>
            </a:prstGeom>
          </p:spPr>
        </p:pic>
        <p:pic>
          <p:nvPicPr>
            <p:cNvPr id="49" name="Content Placeholder 6" descr="Man">
              <a:extLst>
                <a:ext uri="{FF2B5EF4-FFF2-40B4-BE49-F238E27FC236}">
                  <a16:creationId xmlns:a16="http://schemas.microsoft.com/office/drawing/2014/main" id="{12DF531D-A4F5-4A1A-97E7-C20C32DA3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82633">
              <a:off x="3397323" y="3619650"/>
              <a:ext cx="559726" cy="559726"/>
            </a:xfrm>
            <a:prstGeom prst="rect">
              <a:avLst/>
            </a:prstGeom>
          </p:spPr>
        </p:pic>
        <p:pic>
          <p:nvPicPr>
            <p:cNvPr id="50" name="Content Placeholder 6" descr="Man">
              <a:extLst>
                <a:ext uri="{FF2B5EF4-FFF2-40B4-BE49-F238E27FC236}">
                  <a16:creationId xmlns:a16="http://schemas.microsoft.com/office/drawing/2014/main" id="{152D7979-244D-4CD8-BCB6-216A16767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57671">
              <a:off x="4471602" y="2877527"/>
              <a:ext cx="559726" cy="559726"/>
            </a:xfrm>
            <a:prstGeom prst="rect">
              <a:avLst/>
            </a:prstGeom>
          </p:spPr>
        </p:pic>
        <p:pic>
          <p:nvPicPr>
            <p:cNvPr id="51" name="Content Placeholder 6" descr="Man">
              <a:extLst>
                <a:ext uri="{FF2B5EF4-FFF2-40B4-BE49-F238E27FC236}">
                  <a16:creationId xmlns:a16="http://schemas.microsoft.com/office/drawing/2014/main" id="{68AEE030-D96C-471A-8D6B-801E11BA2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737610">
              <a:off x="4842260" y="3025149"/>
              <a:ext cx="559726" cy="559726"/>
            </a:xfrm>
            <a:prstGeom prst="rect">
              <a:avLst/>
            </a:prstGeom>
          </p:spPr>
        </p:pic>
        <p:pic>
          <p:nvPicPr>
            <p:cNvPr id="52" name="Content Placeholder 6" descr="Man">
              <a:extLst>
                <a:ext uri="{FF2B5EF4-FFF2-40B4-BE49-F238E27FC236}">
                  <a16:creationId xmlns:a16="http://schemas.microsoft.com/office/drawing/2014/main" id="{B2B33067-AB4A-4A5A-B363-DB0B42A62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9246125">
              <a:off x="4579356" y="4000394"/>
              <a:ext cx="559726" cy="559726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7DB18F4-4047-45D7-878A-E4BC4DDF6D9F}"/>
                </a:ext>
              </a:extLst>
            </p:cNvPr>
            <p:cNvCxnSpPr/>
            <p:nvPr/>
          </p:nvCxnSpPr>
          <p:spPr bwMode="auto">
            <a:xfrm>
              <a:off x="2327990" y="3810445"/>
              <a:ext cx="89581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604429-26CC-40C8-B412-2038611ECABF}"/>
                    </a:ext>
                  </a:extLst>
                </p:cNvPr>
                <p:cNvSpPr txBox="1"/>
                <p:nvPr/>
              </p:nvSpPr>
              <p:spPr>
                <a:xfrm>
                  <a:off x="2517423" y="3146824"/>
                  <a:ext cx="31905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GB" sz="32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604429-26CC-40C8-B412-2038611EC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423" y="3146824"/>
                  <a:ext cx="319059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1B1F30B-F2BE-41A7-BDD7-2AA009478BD7}"/>
                    </a:ext>
                  </a:extLst>
                </p:cNvPr>
                <p:cNvSpPr txBox="1"/>
                <p:nvPr/>
              </p:nvSpPr>
              <p:spPr>
                <a:xfrm>
                  <a:off x="2492617" y="3712503"/>
                  <a:ext cx="31905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GB" sz="32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1B1F30B-F2BE-41A7-BDD7-2AA009478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2617" y="3712503"/>
                  <a:ext cx="319059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D5874B-2D34-4F5F-AD69-AC570A2E8098}"/>
              </a:ext>
            </a:extLst>
          </p:cNvPr>
          <p:cNvGrpSpPr>
            <a:grpSpLocks noChangeAspect="1"/>
          </p:cNvGrpSpPr>
          <p:nvPr/>
        </p:nvGrpSpPr>
        <p:grpSpPr>
          <a:xfrm>
            <a:off x="1689043" y="1795403"/>
            <a:ext cx="2348794" cy="861462"/>
            <a:chOff x="3050569" y="2562299"/>
            <a:chExt cx="3771271" cy="1383183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C35A1A3-D727-4796-B90C-ED851C37D4F8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>
              <a:off x="3559355" y="3346202"/>
              <a:ext cx="391087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E714490-17DD-42D7-9976-4830E53E0824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>
              <a:off x="5417635" y="3395768"/>
              <a:ext cx="391087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CAD11CD-95D9-4735-980E-2BCC51A18A8A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3474427" y="2825379"/>
                  <a:ext cx="597125" cy="4447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CAD11CD-95D9-4735-980E-2BCC51A18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427" y="2825379"/>
                  <a:ext cx="597125" cy="44475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D1BE4D4-360F-4D43-AC49-DF31AF5DD45C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5065850" y="2955095"/>
                  <a:ext cx="1352796" cy="4447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D1BE4D4-360F-4D43-AC49-DF31AF5DD4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5850" y="2955095"/>
                  <a:ext cx="1352796" cy="444756"/>
                </a:xfrm>
                <a:prstGeom prst="rect">
                  <a:avLst/>
                </a:prstGeom>
                <a:blipFill>
                  <a:blip r:embed="rId12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0" name="Content Placeholder 6" descr="Man">
              <a:extLst>
                <a:ext uri="{FF2B5EF4-FFF2-40B4-BE49-F238E27FC236}">
                  <a16:creationId xmlns:a16="http://schemas.microsoft.com/office/drawing/2014/main" id="{5936F449-8EAD-4CF8-BEC7-D1F52E37A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06965" y="3059470"/>
              <a:ext cx="549714" cy="549714"/>
            </a:xfrm>
            <a:prstGeom prst="rect">
              <a:avLst/>
            </a:prstGeom>
          </p:spPr>
        </p:pic>
        <p:pic>
          <p:nvPicPr>
            <p:cNvPr id="61" name="Content Placeholder 6" descr="Man">
              <a:extLst>
                <a:ext uri="{FF2B5EF4-FFF2-40B4-BE49-F238E27FC236}">
                  <a16:creationId xmlns:a16="http://schemas.microsoft.com/office/drawing/2014/main" id="{F527E240-F36E-4D71-A77E-09F618EB6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50569" y="3071345"/>
              <a:ext cx="549714" cy="549714"/>
            </a:xfrm>
            <a:prstGeom prst="rect">
              <a:avLst/>
            </a:prstGeom>
          </p:spPr>
        </p:pic>
        <p:pic>
          <p:nvPicPr>
            <p:cNvPr id="62" name="Content Placeholder 6" descr="Man">
              <a:extLst>
                <a:ext uri="{FF2B5EF4-FFF2-40B4-BE49-F238E27FC236}">
                  <a16:creationId xmlns:a16="http://schemas.microsoft.com/office/drawing/2014/main" id="{D8FAF923-DF08-49ED-B58C-7481681AD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07963" y="2742674"/>
              <a:ext cx="549714" cy="549714"/>
            </a:xfrm>
            <a:prstGeom prst="rect">
              <a:avLst/>
            </a:prstGeom>
          </p:spPr>
        </p:pic>
        <p:pic>
          <p:nvPicPr>
            <p:cNvPr id="63" name="Content Placeholder 6" descr="Man">
              <a:extLst>
                <a:ext uri="{FF2B5EF4-FFF2-40B4-BE49-F238E27FC236}">
                  <a16:creationId xmlns:a16="http://schemas.microsoft.com/office/drawing/2014/main" id="{0C5AC535-20D5-4273-9571-B9EDFE008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73384" y="3395768"/>
              <a:ext cx="549714" cy="549714"/>
            </a:xfrm>
            <a:prstGeom prst="rect">
              <a:avLst/>
            </a:prstGeom>
          </p:spPr>
        </p:pic>
        <p:pic>
          <p:nvPicPr>
            <p:cNvPr id="64" name="Content Placeholder 6" descr="Man">
              <a:extLst>
                <a:ext uri="{FF2B5EF4-FFF2-40B4-BE49-F238E27FC236}">
                  <a16:creationId xmlns:a16="http://schemas.microsoft.com/office/drawing/2014/main" id="{E5331126-35A1-4C6F-8866-A56853300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53108" y="2562299"/>
              <a:ext cx="549714" cy="549714"/>
            </a:xfrm>
            <a:prstGeom prst="rect">
              <a:avLst/>
            </a:prstGeom>
          </p:spPr>
        </p:pic>
        <p:pic>
          <p:nvPicPr>
            <p:cNvPr id="65" name="Content Placeholder 6" descr="Man">
              <a:extLst>
                <a:ext uri="{FF2B5EF4-FFF2-40B4-BE49-F238E27FC236}">
                  <a16:creationId xmlns:a16="http://schemas.microsoft.com/office/drawing/2014/main" id="{0F1722B6-3847-4D78-BAB8-FDCF70C9D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2126" y="2915340"/>
              <a:ext cx="549714" cy="549714"/>
            </a:xfrm>
            <a:prstGeom prst="rect">
              <a:avLst/>
            </a:prstGeom>
          </p:spPr>
        </p:pic>
        <p:pic>
          <p:nvPicPr>
            <p:cNvPr id="66" name="Content Placeholder 6" descr="Man">
              <a:extLst>
                <a:ext uri="{FF2B5EF4-FFF2-40B4-BE49-F238E27FC236}">
                  <a16:creationId xmlns:a16="http://schemas.microsoft.com/office/drawing/2014/main" id="{12EBAAC0-1769-4A8D-9B8C-62771F3EB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85912" y="3268381"/>
              <a:ext cx="549714" cy="5497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9773CE-ABAB-4126-BB0E-18DB0A42FEC2}"/>
                  </a:ext>
                </a:extLst>
              </p:cNvPr>
              <p:cNvSpPr txBox="1"/>
              <p:nvPr/>
            </p:nvSpPr>
            <p:spPr>
              <a:xfrm>
                <a:off x="1131692" y="6056037"/>
                <a:ext cx="6722289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(1−2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9773CE-ABAB-4126-BB0E-18DB0A42F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92" y="6056037"/>
                <a:ext cx="6722289" cy="8002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8800FF-09D3-406A-930E-7851D1550C66}"/>
                  </a:ext>
                </a:extLst>
              </p:cNvPr>
              <p:cNvSpPr txBox="1"/>
              <p:nvPr/>
            </p:nvSpPr>
            <p:spPr>
              <a:xfrm>
                <a:off x="7999997" y="6150237"/>
                <a:ext cx="1221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≪1)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8800FF-09D3-406A-930E-7851D155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997" y="6150237"/>
                <a:ext cx="1221553" cy="369332"/>
              </a:xfrm>
              <a:prstGeom prst="rect">
                <a:avLst/>
              </a:prstGeom>
              <a:blipFill>
                <a:blip r:embed="rId1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AEAB7D1-A535-40C7-9519-10DE15093828}"/>
              </a:ext>
            </a:extLst>
          </p:cNvPr>
          <p:cNvGrpSpPr/>
          <p:nvPr/>
        </p:nvGrpSpPr>
        <p:grpSpPr>
          <a:xfrm>
            <a:off x="2567996" y="4883505"/>
            <a:ext cx="951345" cy="565765"/>
            <a:chOff x="7723158" y="4448084"/>
            <a:chExt cx="951345" cy="565765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43B6CDF-25A1-4443-84C6-46BB79CB5860}"/>
                </a:ext>
              </a:extLst>
            </p:cNvPr>
            <p:cNvCxnSpPr/>
            <p:nvPr/>
          </p:nvCxnSpPr>
          <p:spPr bwMode="auto">
            <a:xfrm>
              <a:off x="8100271" y="4729005"/>
              <a:ext cx="19338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90621B0-5819-495F-99C1-26B2E7134B72}"/>
                </a:ext>
              </a:extLst>
            </p:cNvPr>
            <p:cNvCxnSpPr/>
            <p:nvPr/>
          </p:nvCxnSpPr>
          <p:spPr bwMode="auto">
            <a:xfrm flipH="1">
              <a:off x="8100271" y="4790987"/>
              <a:ext cx="19338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3D9399F-CDDC-4A46-ADA1-7D8C103CD26F}"/>
                    </a:ext>
                  </a:extLst>
                </p:cNvPr>
                <p:cNvSpPr txBox="1"/>
                <p:nvPr/>
              </p:nvSpPr>
              <p:spPr>
                <a:xfrm>
                  <a:off x="8051303" y="4448084"/>
                  <a:ext cx="30899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GB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3D9399F-CDDC-4A46-ADA1-7D8C103CD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1303" y="4448084"/>
                  <a:ext cx="308994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0C67FF1-9D3F-49CC-A8D4-E4CFDC93D3DC}"/>
                    </a:ext>
                  </a:extLst>
                </p:cNvPr>
                <p:cNvSpPr txBox="1"/>
                <p:nvPr/>
              </p:nvSpPr>
              <p:spPr>
                <a:xfrm>
                  <a:off x="8056502" y="4736850"/>
                  <a:ext cx="30899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GB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0C67FF1-9D3F-49CC-A8D4-E4CFDC93D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6502" y="4736850"/>
                  <a:ext cx="308994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4" name="Content Placeholder 6" descr="Man">
              <a:extLst>
                <a:ext uri="{FF2B5EF4-FFF2-40B4-BE49-F238E27FC236}">
                  <a16:creationId xmlns:a16="http://schemas.microsoft.com/office/drawing/2014/main" id="{4CA13C40-5812-427B-9E7D-CE5E96B00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76586" y="4565600"/>
              <a:ext cx="397917" cy="397919"/>
            </a:xfrm>
            <a:prstGeom prst="rect">
              <a:avLst/>
            </a:prstGeom>
          </p:spPr>
        </p:pic>
        <p:pic>
          <p:nvPicPr>
            <p:cNvPr id="75" name="Content Placeholder 6" descr="Man">
              <a:extLst>
                <a:ext uri="{FF2B5EF4-FFF2-40B4-BE49-F238E27FC236}">
                  <a16:creationId xmlns:a16="http://schemas.microsoft.com/office/drawing/2014/main" id="{543464C7-BC08-43B4-88FC-B489E6F36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23158" y="4555598"/>
              <a:ext cx="397917" cy="397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7419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0F31FC-B049-442F-B6D2-8B695675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Drift+Mutation</a:t>
            </a:r>
            <a:r>
              <a:rPr lang="en-GB" dirty="0"/>
              <a:t> demo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ADCB95-4434-4C23-B7F6-579C051C121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GB" dirty="0"/>
                  <a:t>Substitution dynamics with decreasing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GB" b="0" dirty="0"/>
              </a:p>
              <a:p>
                <a:r>
                  <a:rPr lang="en-US" dirty="0"/>
                  <a:t>Short delay = 0.0001</a:t>
                </a:r>
              </a:p>
              <a:p>
                <a:r>
                  <a:rPr lang="en-US" dirty="0"/>
                  <a:t>N=100, s=0, mu=1e-3 =&gt; substitution rate =1e-3, every 1000 generations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N=100,s=0, mu=1e-2 =&gt; something like substitution dynamics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N=100, s=0 mu=0.1 =&gt; no substitution dynamics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ADCB95-4434-4C23-B7F6-579C051C12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09" t="-44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008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Continuous time model, where numbers of mutants can change any time specified by probabilities assuming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copies of mutant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b="0" dirty="0"/>
              </a:p>
              <a:p>
                <a:r>
                  <a:rPr lang="en-GB" sz="2000" dirty="0"/>
                  <a:t>Genetic drift modelled by </a:t>
                </a:r>
                <a:r>
                  <a:rPr lang="en-GB" sz="2000" i="1" dirty="0"/>
                  <a:t>birth-death</a:t>
                </a:r>
                <a:r>
                  <a:rPr lang="en-GB" sz="2000" dirty="0"/>
                  <a:t> process, where individuals are </a:t>
                </a:r>
                <a:r>
                  <a:rPr lang="en-GB" sz="2000" b="1" dirty="0"/>
                  <a:t>randomly</a:t>
                </a:r>
                <a:r>
                  <a:rPr lang="en-GB" sz="2000" dirty="0"/>
                  <a:t> chosen to give birth or die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  <a:blipFill>
                <a:blip r:embed="rId2"/>
                <a:stretch>
                  <a:fillRect l="-696" t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A9C83908-ED41-4526-8BBA-A61F1272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4DCE4E96-EF94-4E03-8657-79B8DEADF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BE2401E6-DD8C-4441-AFEE-4F8790812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68DFED00-8950-4783-90C6-A39E565F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0F19B4B9-5C8D-4D19-8C4D-E77091AD7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2AD7B4FE-23BE-400F-968E-12241A7B5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0133" y="5261241"/>
            <a:ext cx="765753" cy="765753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8D4EC5E3-5CC3-4FB7-86CA-E0FD091C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5078" y="4031629"/>
            <a:ext cx="765753" cy="765753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BF1FCBB6-939B-44A5-9B90-AC8A0DCFA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9FF7C83D-2B21-424B-84F4-2DBF1A908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D0B09466-283F-47A2-8C98-69825B02F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551" y="2936006"/>
            <a:ext cx="765753" cy="765753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A72E3E85-1A02-4829-A00B-04DAF6C3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4FA5596-075D-4F39-AC6B-E091D682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79C05752-43EF-45B3-81D4-C32C388F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9038" y="3429000"/>
            <a:ext cx="765753" cy="765753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2994E7D9-24D3-43FF-94B5-BFDA76D39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5091" y="5517732"/>
            <a:ext cx="765753" cy="765753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3D5D9F3D-3DE2-4DDC-A31F-F7EC7D40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97" y="4609564"/>
            <a:ext cx="765753" cy="765753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C28B7CC7-DB61-466B-AF95-F8ADC06F4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3A489AC8-5091-4EFB-BE82-EC5DDE16E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956" y="2936006"/>
            <a:ext cx="765753" cy="765753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EC01307D-65B0-4B58-891D-D1AE9BB5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127" y="2857377"/>
            <a:ext cx="765753" cy="765753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7D54AD99-9E6D-4CB4-BB26-CE46E149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24" y="3372396"/>
            <a:ext cx="765753" cy="765753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C755F129-5DA0-423F-98F0-ED3234FD1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FEAF4FC1-65DF-4158-823F-A3D0DA66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5782" y="5110908"/>
            <a:ext cx="765753" cy="765753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4AC7E01-EB70-45E7-ACF0-21D4E055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90" y="4345155"/>
            <a:ext cx="765753" cy="765753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4AA2A60C-EC81-4A6B-B722-13E819513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606" y="3637410"/>
            <a:ext cx="765753" cy="765753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B5ADF924-7A5F-47BF-BCD8-E8628BCE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3568" y="4933707"/>
            <a:ext cx="765753" cy="765753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118A5156-26EE-47EA-B43A-478E169D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0613" y="4609563"/>
            <a:ext cx="765753" cy="765753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391D5F67-4BFE-405F-8A13-8094D0B8A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225" y="5824335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79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Continuous time model, where numbers of mutants can change any time specified by probabilities assuming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copies of mutant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b="0" dirty="0"/>
              </a:p>
              <a:p>
                <a:r>
                  <a:rPr lang="en-GB" sz="2000" dirty="0"/>
                  <a:t>Genetic drift modelled by </a:t>
                </a:r>
                <a:r>
                  <a:rPr lang="en-GB" sz="2000" i="1" dirty="0"/>
                  <a:t>birth-death</a:t>
                </a:r>
                <a:r>
                  <a:rPr lang="en-GB" sz="2000" dirty="0"/>
                  <a:t> process, where individuals are </a:t>
                </a:r>
                <a:r>
                  <a:rPr lang="en-GB" sz="2000" b="1" dirty="0"/>
                  <a:t>randomly</a:t>
                </a:r>
                <a:r>
                  <a:rPr lang="en-GB" sz="2000" dirty="0"/>
                  <a:t> chosen to give birth or die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  <a:blipFill>
                <a:blip r:embed="rId2"/>
                <a:stretch>
                  <a:fillRect l="-696" t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A9C83908-ED41-4526-8BBA-A61F1272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4DCE4E96-EF94-4E03-8657-79B8DEADF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BE2401E6-DD8C-4441-AFEE-4F8790812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68DFED00-8950-4783-90C6-A39E565F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0F19B4B9-5C8D-4D19-8C4D-E77091AD7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2AD7B4FE-23BE-400F-968E-12241A7B5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0133" y="5261241"/>
            <a:ext cx="765753" cy="765753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8D4EC5E3-5CC3-4FB7-86CA-E0FD091C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5078" y="4031629"/>
            <a:ext cx="765753" cy="765753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BF1FCBB6-939B-44A5-9B90-AC8A0DCFA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9FF7C83D-2B21-424B-84F4-2DBF1A908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D0B09466-283F-47A2-8C98-69825B02F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551" y="2936006"/>
            <a:ext cx="765753" cy="765753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A72E3E85-1A02-4829-A00B-04DAF6C3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4FA5596-075D-4F39-AC6B-E091D682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79C05752-43EF-45B3-81D4-C32C388F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9038" y="3429000"/>
            <a:ext cx="765753" cy="765753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2994E7D9-24D3-43FF-94B5-BFDA76D39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5091" y="5517732"/>
            <a:ext cx="765753" cy="765753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3D5D9F3D-3DE2-4DDC-A31F-F7EC7D40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97" y="4609564"/>
            <a:ext cx="765753" cy="765753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C28B7CC7-DB61-466B-AF95-F8ADC06F4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3A489AC8-5091-4EFB-BE82-EC5DDE16E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956" y="2936006"/>
            <a:ext cx="765753" cy="765753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EC01307D-65B0-4B58-891D-D1AE9BB5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127" y="2857377"/>
            <a:ext cx="765753" cy="765753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7D54AD99-9E6D-4CB4-BB26-CE46E149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24" y="3372396"/>
            <a:ext cx="765753" cy="765753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C755F129-5DA0-423F-98F0-ED3234FD1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FEAF4FC1-65DF-4158-823F-A3D0DA66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5782" y="5110908"/>
            <a:ext cx="765753" cy="765753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4AC7E01-EB70-45E7-ACF0-21D4E055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90" y="4345155"/>
            <a:ext cx="765753" cy="765753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4AA2A60C-EC81-4A6B-B722-13E819513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606" y="3637410"/>
            <a:ext cx="765753" cy="765753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B5ADF924-7A5F-47BF-BCD8-E8628BCE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3568" y="4933707"/>
            <a:ext cx="765753" cy="765753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118A5156-26EE-47EA-B43A-478E169D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0613" y="4609563"/>
            <a:ext cx="765753" cy="765753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391D5F67-4BFE-405F-8A13-8094D0B8A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225" y="5824335"/>
            <a:ext cx="765753" cy="76575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4DD6647-4E74-4723-9F29-A0CC175D60A8}"/>
              </a:ext>
            </a:extLst>
          </p:cNvPr>
          <p:cNvSpPr/>
          <p:nvPr/>
        </p:nvSpPr>
        <p:spPr>
          <a:xfrm>
            <a:off x="4262651" y="3894161"/>
            <a:ext cx="530321" cy="892906"/>
          </a:xfrm>
          <a:prstGeom prst="ellipse">
            <a:avLst/>
          </a:prstGeom>
          <a:solidFill>
            <a:schemeClr val="bg2">
              <a:lumMod val="90000"/>
              <a:alpha val="69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BEE44A6-432E-4BCC-A339-A576DEC1D991}"/>
              </a:ext>
            </a:extLst>
          </p:cNvPr>
          <p:cNvSpPr/>
          <p:nvPr/>
        </p:nvSpPr>
        <p:spPr>
          <a:xfrm>
            <a:off x="3184383" y="4317733"/>
            <a:ext cx="530321" cy="892906"/>
          </a:xfrm>
          <a:prstGeom prst="ellipse">
            <a:avLst/>
          </a:prstGeom>
          <a:solidFill>
            <a:schemeClr val="bg2">
              <a:lumMod val="90000"/>
              <a:alpha val="69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658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Continuous time model, where numbers of mutants can change any time specified by probabilities assuming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copies of mutant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b="0" dirty="0"/>
              </a:p>
              <a:p>
                <a:r>
                  <a:rPr lang="en-GB" sz="2000" dirty="0"/>
                  <a:t>Genetic drift modelled by </a:t>
                </a:r>
                <a:r>
                  <a:rPr lang="en-GB" sz="2000" i="1" dirty="0"/>
                  <a:t>birth-death</a:t>
                </a:r>
                <a:r>
                  <a:rPr lang="en-GB" sz="2000" dirty="0"/>
                  <a:t> process, where individuals are </a:t>
                </a:r>
                <a:r>
                  <a:rPr lang="en-GB" sz="2000" b="1" dirty="0"/>
                  <a:t>randomly</a:t>
                </a:r>
                <a:r>
                  <a:rPr lang="en-GB" sz="2000" dirty="0"/>
                  <a:t> chosen to give birth or die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  <a:blipFill>
                <a:blip r:embed="rId2"/>
                <a:stretch>
                  <a:fillRect l="-696" t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A9C83908-ED41-4526-8BBA-A61F1272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4DCE4E96-EF94-4E03-8657-79B8DEADF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BE2401E6-DD8C-4441-AFEE-4F8790812C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68DFED00-8950-4783-90C6-A39E565F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0F19B4B9-5C8D-4D19-8C4D-E77091AD7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2AD7B4FE-23BE-400F-968E-12241A7B5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0133" y="5261241"/>
            <a:ext cx="765753" cy="765753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8D4EC5E3-5CC3-4FB7-86CA-E0FD091C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5078" y="4031629"/>
            <a:ext cx="765753" cy="765753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BF1FCBB6-939B-44A5-9B90-AC8A0DCFA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9FF7C83D-2B21-424B-84F4-2DBF1A908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D0B09466-283F-47A2-8C98-69825B02F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551" y="2936006"/>
            <a:ext cx="765753" cy="765753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A72E3E85-1A02-4829-A00B-04DAF6C3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4FA5596-075D-4F39-AC6B-E091D682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79C05752-43EF-45B3-81D4-C32C388F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9038" y="3429000"/>
            <a:ext cx="765753" cy="765753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2994E7D9-24D3-43FF-94B5-BFDA76D39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5091" y="5517732"/>
            <a:ext cx="765753" cy="765753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3D5D9F3D-3DE2-4DDC-A31F-F7EC7D40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97" y="4609564"/>
            <a:ext cx="765753" cy="765753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C28B7CC7-DB61-466B-AF95-F8ADC06F4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3A489AC8-5091-4EFB-BE82-EC5DDE16E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956" y="2936006"/>
            <a:ext cx="765753" cy="765753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EC01307D-65B0-4B58-891D-D1AE9BB5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127" y="2857377"/>
            <a:ext cx="765753" cy="765753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7D54AD99-9E6D-4CB4-BB26-CE46E149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24" y="3372396"/>
            <a:ext cx="765753" cy="765753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C755F129-5DA0-423F-98F0-ED3234FD1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FEAF4FC1-65DF-4158-823F-A3D0DA66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5782" y="5110908"/>
            <a:ext cx="765753" cy="765753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4AC7E01-EB70-45E7-ACF0-21D4E055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90" y="4345155"/>
            <a:ext cx="765753" cy="765753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4AA2A60C-EC81-4A6B-B722-13E819513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606" y="3637410"/>
            <a:ext cx="765753" cy="765753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B5ADF924-7A5F-47BF-BCD8-E8628BCE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3568" y="4933707"/>
            <a:ext cx="765753" cy="765753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118A5156-26EE-47EA-B43A-478E169D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0613" y="4609563"/>
            <a:ext cx="765753" cy="765753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391D5F67-4BFE-405F-8A13-8094D0B8A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225" y="5824335"/>
            <a:ext cx="765753" cy="765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963A9D-C122-4A24-8E5A-8F8F530903A9}"/>
                  </a:ext>
                </a:extLst>
              </p:cNvPr>
              <p:cNvSpPr txBox="1"/>
              <p:nvPr/>
            </p:nvSpPr>
            <p:spPr>
              <a:xfrm>
                <a:off x="3625617" y="4382754"/>
                <a:ext cx="15817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963A9D-C122-4A24-8E5A-8F8F53090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617" y="4382754"/>
                <a:ext cx="158178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19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Continuous time model, where numbers of mutants can change any time specified by probabilities assuming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copies of mutant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b="0" dirty="0"/>
              </a:p>
              <a:p>
                <a:r>
                  <a:rPr lang="en-GB" sz="2000" dirty="0"/>
                  <a:t>Genetic drift modelled by </a:t>
                </a:r>
                <a:r>
                  <a:rPr lang="en-GB" sz="2000" i="1" dirty="0"/>
                  <a:t>birth-death</a:t>
                </a:r>
                <a:r>
                  <a:rPr lang="en-GB" sz="2000" dirty="0"/>
                  <a:t> process, where individuals are </a:t>
                </a:r>
                <a:r>
                  <a:rPr lang="en-GB" sz="2000" b="1" dirty="0"/>
                  <a:t>randomly</a:t>
                </a:r>
                <a:r>
                  <a:rPr lang="en-GB" sz="2000" dirty="0"/>
                  <a:t> chosen to give birth or die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  <a:blipFill>
                <a:blip r:embed="rId2"/>
                <a:stretch>
                  <a:fillRect l="-696" t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A9C83908-ED41-4526-8BBA-A61F1272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4DCE4E96-EF94-4E03-8657-79B8DEADF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BE2401E6-DD8C-4441-AFEE-4F8790812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68DFED00-8950-4783-90C6-A39E565F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0F19B4B9-5C8D-4D19-8C4D-E77091AD7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2AD7B4FE-23BE-400F-968E-12241A7B5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0133" y="5261241"/>
            <a:ext cx="765753" cy="765753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8D4EC5E3-5CC3-4FB7-86CA-E0FD091C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5078" y="4031629"/>
            <a:ext cx="765753" cy="765753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BF1FCBB6-939B-44A5-9B90-AC8A0DCFA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9FF7C83D-2B21-424B-84F4-2DBF1A908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D0B09466-283F-47A2-8C98-69825B02F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551" y="2936006"/>
            <a:ext cx="765753" cy="765753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A72E3E85-1A02-4829-A00B-04DAF6C3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4FA5596-075D-4F39-AC6B-E091D682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79C05752-43EF-45B3-81D4-C32C388F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9038" y="3429000"/>
            <a:ext cx="765753" cy="765753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2994E7D9-24D3-43FF-94B5-BFDA76D39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5091" y="5517732"/>
            <a:ext cx="765753" cy="765753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3D5D9F3D-3DE2-4DDC-A31F-F7EC7D40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97" y="4609564"/>
            <a:ext cx="765753" cy="765753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C28B7CC7-DB61-466B-AF95-F8ADC06F4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3A489AC8-5091-4EFB-BE82-EC5DDE16E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956" y="2936006"/>
            <a:ext cx="765753" cy="765753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EC01307D-65B0-4B58-891D-D1AE9BB5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127" y="2857377"/>
            <a:ext cx="765753" cy="765753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7D54AD99-9E6D-4CB4-BB26-CE46E149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24" y="3372396"/>
            <a:ext cx="765753" cy="765753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C755F129-5DA0-423F-98F0-ED3234FD1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FEAF4FC1-65DF-4158-823F-A3D0DA66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5782" y="5110908"/>
            <a:ext cx="765753" cy="765753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4AC7E01-EB70-45E7-ACF0-21D4E055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90" y="4345155"/>
            <a:ext cx="765753" cy="765753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4AA2A60C-EC81-4A6B-B722-13E819513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606" y="3637410"/>
            <a:ext cx="765753" cy="765753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B5ADF924-7A5F-47BF-BCD8-E8628BCE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3568" y="4933707"/>
            <a:ext cx="765753" cy="765753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118A5156-26EE-47EA-B43A-478E169D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0613" y="4609563"/>
            <a:ext cx="765753" cy="765753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391D5F67-4BFE-405F-8A13-8094D0B8A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225" y="5824335"/>
            <a:ext cx="765753" cy="76575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4DD6647-4E74-4723-9F29-A0CC175D60A8}"/>
              </a:ext>
            </a:extLst>
          </p:cNvPr>
          <p:cNvSpPr/>
          <p:nvPr/>
        </p:nvSpPr>
        <p:spPr>
          <a:xfrm>
            <a:off x="7322769" y="5468196"/>
            <a:ext cx="530321" cy="892906"/>
          </a:xfrm>
          <a:prstGeom prst="ellipse">
            <a:avLst/>
          </a:prstGeom>
          <a:solidFill>
            <a:schemeClr val="bg2">
              <a:lumMod val="90000"/>
              <a:alpha val="69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BEE44A6-432E-4BCC-A339-A576DEC1D991}"/>
              </a:ext>
            </a:extLst>
          </p:cNvPr>
          <p:cNvSpPr/>
          <p:nvPr/>
        </p:nvSpPr>
        <p:spPr>
          <a:xfrm>
            <a:off x="1851353" y="5661803"/>
            <a:ext cx="530321" cy="892906"/>
          </a:xfrm>
          <a:prstGeom prst="ellipse">
            <a:avLst/>
          </a:prstGeom>
          <a:solidFill>
            <a:schemeClr val="bg2">
              <a:lumMod val="90000"/>
              <a:alpha val="69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195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Continuous time model, where numbers of mutants can change any time specified by probabilities assuming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copies of mutant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b="0" dirty="0"/>
              </a:p>
              <a:p>
                <a:r>
                  <a:rPr lang="en-GB" sz="2000" dirty="0"/>
                  <a:t>Genetic drift modelled by </a:t>
                </a:r>
                <a:r>
                  <a:rPr lang="en-GB" sz="2000" i="1" dirty="0"/>
                  <a:t>birth-death</a:t>
                </a:r>
                <a:r>
                  <a:rPr lang="en-GB" sz="2000" dirty="0"/>
                  <a:t> process, where individuals are </a:t>
                </a:r>
                <a:r>
                  <a:rPr lang="en-GB" sz="2000" b="1" dirty="0"/>
                  <a:t>randomly</a:t>
                </a:r>
                <a:r>
                  <a:rPr lang="en-GB" sz="2000" dirty="0"/>
                  <a:t> chosen to give birth or die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  <a:blipFill>
                <a:blip r:embed="rId2"/>
                <a:stretch>
                  <a:fillRect l="-696" t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A9C83908-ED41-4526-8BBA-A61F1272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4DCE4E96-EF94-4E03-8657-79B8DEADF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BE2401E6-DD8C-4441-AFEE-4F8790812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68DFED00-8950-4783-90C6-A39E565F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0F19B4B9-5C8D-4D19-8C4D-E77091AD7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2AD7B4FE-23BE-400F-968E-12241A7B5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0133" y="5261241"/>
            <a:ext cx="765753" cy="765753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8D4EC5E3-5CC3-4FB7-86CA-E0FD091C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5078" y="4031629"/>
            <a:ext cx="765753" cy="765753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BF1FCBB6-939B-44A5-9B90-AC8A0DCFA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9FF7C83D-2B21-424B-84F4-2DBF1A908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D0B09466-283F-47A2-8C98-69825B02F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551" y="2936006"/>
            <a:ext cx="765753" cy="765753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A72E3E85-1A02-4829-A00B-04DAF6C3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4FA5596-075D-4F39-AC6B-E091D682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79C05752-43EF-45B3-81D4-C32C388F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9038" y="3429000"/>
            <a:ext cx="765753" cy="765753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2994E7D9-24D3-43FF-94B5-BFDA76D39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5091" y="5517732"/>
            <a:ext cx="765753" cy="765753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3D5D9F3D-3DE2-4DDC-A31F-F7EC7D40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97" y="4609564"/>
            <a:ext cx="765753" cy="765753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C28B7CC7-DB61-466B-AF95-F8ADC06F4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3A489AC8-5091-4EFB-BE82-EC5DDE16E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956" y="2936006"/>
            <a:ext cx="765753" cy="765753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EC01307D-65B0-4B58-891D-D1AE9BB5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127" y="2857377"/>
            <a:ext cx="765753" cy="765753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7D54AD99-9E6D-4CB4-BB26-CE46E149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24" y="3372396"/>
            <a:ext cx="765753" cy="765753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C755F129-5DA0-423F-98F0-ED3234FD1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FEAF4FC1-65DF-4158-823F-A3D0DA66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5782" y="5110908"/>
            <a:ext cx="765753" cy="765753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4AC7E01-EB70-45E7-ACF0-21D4E055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90" y="4345155"/>
            <a:ext cx="765753" cy="765753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4AA2A60C-EC81-4A6B-B722-13E819513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606" y="3637410"/>
            <a:ext cx="765753" cy="765753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B5ADF924-7A5F-47BF-BCD8-E8628BCE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3568" y="4933707"/>
            <a:ext cx="765753" cy="765753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118A5156-26EE-47EA-B43A-478E169D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0613" y="4609563"/>
            <a:ext cx="765753" cy="765753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391D5F67-4BFE-405F-8A13-8094D0B8A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225" y="5824335"/>
            <a:ext cx="765753" cy="765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ACDD2F-A05F-4BB6-8AD9-762570990D6C}"/>
                  </a:ext>
                </a:extLst>
              </p:cNvPr>
              <p:cNvSpPr txBox="1"/>
              <p:nvPr/>
            </p:nvSpPr>
            <p:spPr>
              <a:xfrm>
                <a:off x="3625617" y="4382754"/>
                <a:ext cx="15817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ACDD2F-A05F-4BB6-8AD9-762570990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617" y="4382754"/>
                <a:ext cx="158178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79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Continuous time model, where numbers of mutants can change any time specified by probabilities assuming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copies of mutant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b="0" dirty="0"/>
              </a:p>
              <a:p>
                <a:r>
                  <a:rPr lang="en-GB" sz="2000" dirty="0"/>
                  <a:t>Genetic drift modelled by </a:t>
                </a:r>
                <a:r>
                  <a:rPr lang="en-GB" sz="2000" i="1" dirty="0"/>
                  <a:t>birth-death</a:t>
                </a:r>
                <a:r>
                  <a:rPr lang="en-GB" sz="2000" dirty="0"/>
                  <a:t> process, where individuals are </a:t>
                </a:r>
                <a:r>
                  <a:rPr lang="en-GB" sz="2000" b="1" dirty="0"/>
                  <a:t>randomly</a:t>
                </a:r>
                <a:r>
                  <a:rPr lang="en-GB" sz="2000" dirty="0"/>
                  <a:t> chosen to give birth or die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  <a:blipFill>
                <a:blip r:embed="rId2"/>
                <a:stretch>
                  <a:fillRect l="-696" t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A9C83908-ED41-4526-8BBA-A61F1272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4DCE4E96-EF94-4E03-8657-79B8DEADF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BE2401E6-DD8C-4441-AFEE-4F8790812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68DFED00-8950-4783-90C6-A39E565F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0F19B4B9-5C8D-4D19-8C4D-E77091AD7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2AD7B4FE-23BE-400F-968E-12241A7B5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0133" y="5261241"/>
            <a:ext cx="765753" cy="765753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8D4EC5E3-5CC3-4FB7-86CA-E0FD091C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5078" y="4031629"/>
            <a:ext cx="765753" cy="765753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BF1FCBB6-939B-44A5-9B90-AC8A0DCFA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9FF7C83D-2B21-424B-84F4-2DBF1A908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D0B09466-283F-47A2-8C98-69825B02F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551" y="2936006"/>
            <a:ext cx="765753" cy="765753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A72E3E85-1A02-4829-A00B-04DAF6C3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4FA5596-075D-4F39-AC6B-E091D682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79C05752-43EF-45B3-81D4-C32C388F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9038" y="3429000"/>
            <a:ext cx="765753" cy="765753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2994E7D9-24D3-43FF-94B5-BFDA76D39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5091" y="5517732"/>
            <a:ext cx="765753" cy="765753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3D5D9F3D-3DE2-4DDC-A31F-F7EC7D40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97" y="4609564"/>
            <a:ext cx="765753" cy="765753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C28B7CC7-DB61-466B-AF95-F8ADC06F4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3A489AC8-5091-4EFB-BE82-EC5DDE16E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956" y="2936006"/>
            <a:ext cx="765753" cy="765753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EC01307D-65B0-4B58-891D-D1AE9BB5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127" y="2857377"/>
            <a:ext cx="765753" cy="765753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7D54AD99-9E6D-4CB4-BB26-CE46E149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24" y="3372396"/>
            <a:ext cx="765753" cy="765753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C755F129-5DA0-423F-98F0-ED3234FD1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FEAF4FC1-65DF-4158-823F-A3D0DA66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5782" y="5110908"/>
            <a:ext cx="765753" cy="765753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4AC7E01-EB70-45E7-ACF0-21D4E055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90" y="4345155"/>
            <a:ext cx="765753" cy="765753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4AA2A60C-EC81-4A6B-B722-13E819513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606" y="3637410"/>
            <a:ext cx="765753" cy="765753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B5ADF924-7A5F-47BF-BCD8-E8628BCE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3568" y="4933707"/>
            <a:ext cx="765753" cy="765753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118A5156-26EE-47EA-B43A-478E169D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0613" y="4609563"/>
            <a:ext cx="765753" cy="765753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391D5F67-4BFE-405F-8A13-8094D0B8A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225" y="5824335"/>
            <a:ext cx="765753" cy="7657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6B980D55-205E-47EB-8BC4-D5C96098E1BF}"/>
              </a:ext>
            </a:extLst>
          </p:cNvPr>
          <p:cNvSpPr/>
          <p:nvPr/>
        </p:nvSpPr>
        <p:spPr>
          <a:xfrm>
            <a:off x="2010149" y="3372396"/>
            <a:ext cx="530321" cy="892906"/>
          </a:xfrm>
          <a:prstGeom prst="ellipse">
            <a:avLst/>
          </a:prstGeom>
          <a:solidFill>
            <a:schemeClr val="bg2">
              <a:lumMod val="90000"/>
              <a:alpha val="69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1E33AF-6D2D-4B35-90CF-6DA84EAF3788}"/>
              </a:ext>
            </a:extLst>
          </p:cNvPr>
          <p:cNvSpPr/>
          <p:nvPr/>
        </p:nvSpPr>
        <p:spPr>
          <a:xfrm>
            <a:off x="6230198" y="3691696"/>
            <a:ext cx="530321" cy="892906"/>
          </a:xfrm>
          <a:prstGeom prst="ellipse">
            <a:avLst/>
          </a:prstGeom>
          <a:solidFill>
            <a:schemeClr val="bg2">
              <a:lumMod val="90000"/>
              <a:alpha val="69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108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Continuous time model, where numbers of mutants can change any time specified by probabilities assuming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copies of mutant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b="0" dirty="0"/>
              </a:p>
              <a:p>
                <a:r>
                  <a:rPr lang="en-GB" sz="2000" dirty="0"/>
                  <a:t>Genetic drift modelled by </a:t>
                </a:r>
                <a:r>
                  <a:rPr lang="en-GB" sz="2000" i="1" dirty="0"/>
                  <a:t>birth-death</a:t>
                </a:r>
                <a:r>
                  <a:rPr lang="en-GB" sz="2000" dirty="0"/>
                  <a:t> process, where individuals are </a:t>
                </a:r>
                <a:r>
                  <a:rPr lang="en-GB" sz="2000" b="1" dirty="0"/>
                  <a:t>randomly</a:t>
                </a:r>
                <a:r>
                  <a:rPr lang="en-GB" sz="2000" dirty="0"/>
                  <a:t> chosen to give birth or die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  <a:blipFill>
                <a:blip r:embed="rId2"/>
                <a:stretch>
                  <a:fillRect l="-696" t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A9C83908-ED41-4526-8BBA-A61F1272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4DCE4E96-EF94-4E03-8657-79B8DEADF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BE2401E6-DD8C-4441-AFEE-4F8790812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68DFED00-8950-4783-90C6-A39E565F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0F19B4B9-5C8D-4D19-8C4D-E77091AD7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2AD7B4FE-23BE-400F-968E-12241A7B5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0133" y="5261241"/>
            <a:ext cx="765753" cy="765753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8D4EC5E3-5CC3-4FB7-86CA-E0FD091C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5078" y="4031629"/>
            <a:ext cx="765753" cy="765753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BF1FCBB6-939B-44A5-9B90-AC8A0DCFA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9FF7C83D-2B21-424B-84F4-2DBF1A908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D0B09466-283F-47A2-8C98-69825B02F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551" y="2936006"/>
            <a:ext cx="765753" cy="765753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A72E3E85-1A02-4829-A00B-04DAF6C3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4FA5596-075D-4F39-AC6B-E091D682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79C05752-43EF-45B3-81D4-C32C388F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9038" y="3429000"/>
            <a:ext cx="765753" cy="765753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2994E7D9-24D3-43FF-94B5-BFDA76D39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5091" y="5517732"/>
            <a:ext cx="765753" cy="765753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3D5D9F3D-3DE2-4DDC-A31F-F7EC7D40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97" y="4609564"/>
            <a:ext cx="765753" cy="765753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C28B7CC7-DB61-466B-AF95-F8ADC06F4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3A489AC8-5091-4EFB-BE82-EC5DDE16E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956" y="2936006"/>
            <a:ext cx="765753" cy="765753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EC01307D-65B0-4B58-891D-D1AE9BB5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127" y="2857377"/>
            <a:ext cx="765753" cy="765753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7D54AD99-9E6D-4CB4-BB26-CE46E149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24" y="3372396"/>
            <a:ext cx="765753" cy="765753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C755F129-5DA0-423F-98F0-ED3234FD1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FEAF4FC1-65DF-4158-823F-A3D0DA66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5782" y="5110908"/>
            <a:ext cx="765753" cy="765753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4AC7E01-EB70-45E7-ACF0-21D4E055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90" y="4345155"/>
            <a:ext cx="765753" cy="765753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4AA2A60C-EC81-4A6B-B722-13E819513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606" y="3637410"/>
            <a:ext cx="765753" cy="765753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B5ADF924-7A5F-47BF-BCD8-E8628BCE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3568" y="4933707"/>
            <a:ext cx="765753" cy="765753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118A5156-26EE-47EA-B43A-478E169D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0613" y="4609563"/>
            <a:ext cx="765753" cy="765753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391D5F67-4BFE-405F-8A13-8094D0B8A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225" y="5824335"/>
            <a:ext cx="765753" cy="765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840C86-93E4-438B-9FA6-44B7549E20CD}"/>
                  </a:ext>
                </a:extLst>
              </p:cNvPr>
              <p:cNvSpPr txBox="1"/>
              <p:nvPr/>
            </p:nvSpPr>
            <p:spPr>
              <a:xfrm>
                <a:off x="4017658" y="3934868"/>
                <a:ext cx="1045799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840C86-93E4-438B-9FA6-44B7549E2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658" y="3934868"/>
                <a:ext cx="10457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BF13BE44-FF42-491C-8CAB-AC228ED44E3C}"/>
              </a:ext>
            </a:extLst>
          </p:cNvPr>
          <p:cNvSpPr txBox="1"/>
          <p:nvPr/>
        </p:nvSpPr>
        <p:spPr>
          <a:xfrm>
            <a:off x="3840870" y="4978867"/>
            <a:ext cx="146226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0" i="0" dirty="0">
                <a:latin typeface="+mj-lt"/>
              </a:rPr>
              <a:t>No change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4467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1A6E-6977-4E6E-B758-B1E25D478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001279" cy="1325563"/>
          </a:xfrm>
        </p:spPr>
        <p:txBody>
          <a:bodyPr/>
          <a:lstStyle/>
          <a:p>
            <a:r>
              <a:rPr lang="en-GB" dirty="0"/>
              <a:t>How could we model this evolution?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280E15-AA9D-40E5-BCAE-A74CD5E813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4159347" cy="4351338"/>
              </a:xfrm>
            </p:spPr>
            <p:txBody>
              <a:bodyPr>
                <a:normAutofit/>
              </a:bodyPr>
              <a:lstStyle/>
              <a:p>
                <a:r>
                  <a:rPr lang="en-GB" sz="1800" dirty="0"/>
                  <a:t>Assume two alleles	</a:t>
                </a:r>
              </a:p>
              <a:p>
                <a:pPr lvl="1"/>
                <a:r>
                  <a:rPr lang="en-GB" sz="1600" dirty="0"/>
                  <a:t>In presence of heavy industrial pollution:</a:t>
                </a:r>
              </a:p>
              <a:p>
                <a:pPr lvl="2"/>
                <a:r>
                  <a:rPr lang="en-GB" sz="1400" dirty="0"/>
                  <a:t>Dark moth grows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GB" sz="1400" b="0" dirty="0"/>
              </a:p>
              <a:p>
                <a:pPr lvl="2"/>
                <a:r>
                  <a:rPr lang="en-GB" sz="1400" dirty="0"/>
                  <a:t>Light moth grows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GB" sz="1400" b="0" dirty="0"/>
              </a:p>
              <a:p>
                <a:pPr lvl="1"/>
                <a:r>
                  <a:rPr lang="en-GB" sz="1600" dirty="0"/>
                  <a:t>In absence of pollution:</a:t>
                </a:r>
              </a:p>
              <a:p>
                <a:pPr lvl="2"/>
                <a:r>
                  <a:rPr lang="en-GB" sz="1400" dirty="0"/>
                  <a:t>Dark moth grows at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GB" sz="1400" dirty="0"/>
              </a:p>
              <a:p>
                <a:pPr lvl="2"/>
                <a:r>
                  <a:rPr lang="en-GB" sz="1400" dirty="0"/>
                  <a:t>Light moth grows at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GB" sz="1400" dirty="0"/>
              </a:p>
              <a:p>
                <a:pPr lvl="2"/>
                <a:endParaRPr lang="en-GB" sz="1400" dirty="0"/>
              </a:p>
              <a:p>
                <a:pPr lvl="2"/>
                <a:endParaRPr lang="en-GB" sz="1400" dirty="0"/>
              </a:p>
              <a:p>
                <a:r>
                  <a:rPr lang="en-GB" sz="2200" dirty="0"/>
                  <a:t>Here fitness landscape defined by growth rates in each environment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280E15-AA9D-40E5-BCAE-A74CD5E813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159347" cy="4351338"/>
              </a:xfrm>
              <a:blipFill>
                <a:blip r:embed="rId2"/>
                <a:stretch>
                  <a:fillRect l="-1613" t="-1261" r="-19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9ACCF5-FE08-453B-81EE-3F5647220AB0}"/>
              </a:ext>
            </a:extLst>
          </p:cNvPr>
          <p:cNvCxnSpPr/>
          <p:nvPr/>
        </p:nvCxnSpPr>
        <p:spPr>
          <a:xfrm>
            <a:off x="5190699" y="1897038"/>
            <a:ext cx="0" cy="1628633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EA4A95-A468-4001-91B5-836CCF6A5FFF}"/>
              </a:ext>
            </a:extLst>
          </p:cNvPr>
          <p:cNvCxnSpPr/>
          <p:nvPr/>
        </p:nvCxnSpPr>
        <p:spPr>
          <a:xfrm>
            <a:off x="5172501" y="3521122"/>
            <a:ext cx="3439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7B6242-BDEA-465C-A23E-CEB704EAE1B6}"/>
              </a:ext>
            </a:extLst>
          </p:cNvPr>
          <p:cNvCxnSpPr>
            <a:cxnSpLocks/>
          </p:cNvCxnSpPr>
          <p:nvPr/>
        </p:nvCxnSpPr>
        <p:spPr>
          <a:xfrm>
            <a:off x="5190699" y="3521122"/>
            <a:ext cx="5504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620EA4-5D8E-4EB9-BFEE-E5A8ADA4DE3C}"/>
              </a:ext>
            </a:extLst>
          </p:cNvPr>
          <p:cNvCxnSpPr>
            <a:cxnSpLocks/>
          </p:cNvCxnSpPr>
          <p:nvPr/>
        </p:nvCxnSpPr>
        <p:spPr>
          <a:xfrm>
            <a:off x="7322024" y="3521122"/>
            <a:ext cx="1032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96BA43-4748-4E9F-87C9-04630E477F2E}"/>
              </a:ext>
            </a:extLst>
          </p:cNvPr>
          <p:cNvCxnSpPr>
            <a:cxnSpLocks/>
          </p:cNvCxnSpPr>
          <p:nvPr/>
        </p:nvCxnSpPr>
        <p:spPr>
          <a:xfrm>
            <a:off x="5741160" y="2251881"/>
            <a:ext cx="0" cy="12692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AB3ABD-AC04-445F-AAA6-55CE909A0EEC}"/>
              </a:ext>
            </a:extLst>
          </p:cNvPr>
          <p:cNvCxnSpPr>
            <a:cxnSpLocks/>
          </p:cNvCxnSpPr>
          <p:nvPr/>
        </p:nvCxnSpPr>
        <p:spPr>
          <a:xfrm>
            <a:off x="7322024" y="2251880"/>
            <a:ext cx="0" cy="12692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D2D1C9-BAD5-4D56-A00E-FABEC6259AB7}"/>
              </a:ext>
            </a:extLst>
          </p:cNvPr>
          <p:cNvCxnSpPr>
            <a:cxnSpLocks/>
          </p:cNvCxnSpPr>
          <p:nvPr/>
        </p:nvCxnSpPr>
        <p:spPr>
          <a:xfrm>
            <a:off x="5741160" y="2267802"/>
            <a:ext cx="15808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AE58A3-9D91-4301-832F-92D2B6C9981A}"/>
              </a:ext>
            </a:extLst>
          </p:cNvPr>
          <p:cNvCxnSpPr/>
          <p:nvPr/>
        </p:nvCxnSpPr>
        <p:spPr>
          <a:xfrm>
            <a:off x="5208897" y="4164841"/>
            <a:ext cx="0" cy="1628633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B95CB6-0DB7-4026-8B1A-3893832DE26F}"/>
              </a:ext>
            </a:extLst>
          </p:cNvPr>
          <p:cNvCxnSpPr/>
          <p:nvPr/>
        </p:nvCxnSpPr>
        <p:spPr>
          <a:xfrm>
            <a:off x="5190699" y="5788925"/>
            <a:ext cx="3439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7C833B-E7A4-4D91-9604-945A7BB849A4}"/>
              </a:ext>
            </a:extLst>
          </p:cNvPr>
          <p:cNvCxnSpPr/>
          <p:nvPr/>
        </p:nvCxnSpPr>
        <p:spPr>
          <a:xfrm>
            <a:off x="6223379" y="3521121"/>
            <a:ext cx="4549" cy="4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8A2D09-91C4-4FB6-9AD3-02157536F258}"/>
              </a:ext>
            </a:extLst>
          </p:cNvPr>
          <p:cNvCxnSpPr/>
          <p:nvPr/>
        </p:nvCxnSpPr>
        <p:spPr>
          <a:xfrm>
            <a:off x="5741160" y="3521121"/>
            <a:ext cx="0" cy="226780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E18599-C7A6-49C8-A24D-C00E2523CA51}"/>
              </a:ext>
            </a:extLst>
          </p:cNvPr>
          <p:cNvCxnSpPr/>
          <p:nvPr/>
        </p:nvCxnSpPr>
        <p:spPr>
          <a:xfrm>
            <a:off x="7322024" y="3521121"/>
            <a:ext cx="0" cy="226780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67">
            <a:extLst>
              <a:ext uri="{FF2B5EF4-FFF2-40B4-BE49-F238E27FC236}">
                <a16:creationId xmlns:a16="http://schemas.microsoft.com/office/drawing/2014/main" id="{FE9DEF05-8478-4278-9110-A1BA2714FF37}"/>
              </a:ext>
            </a:extLst>
          </p:cNvPr>
          <p:cNvSpPr>
            <a:spLocks/>
          </p:cNvSpPr>
          <p:nvPr/>
        </p:nvSpPr>
        <p:spPr bwMode="auto">
          <a:xfrm>
            <a:off x="5227095" y="4384688"/>
            <a:ext cx="2003524" cy="1400673"/>
          </a:xfrm>
          <a:custGeom>
            <a:avLst/>
            <a:gdLst>
              <a:gd name="T0" fmla="*/ 60 w 3990"/>
              <a:gd name="T1" fmla="*/ 2621 h 2621"/>
              <a:gd name="T2" fmla="*/ 123 w 3990"/>
              <a:gd name="T3" fmla="*/ 2621 h 2621"/>
              <a:gd name="T4" fmla="*/ 185 w 3990"/>
              <a:gd name="T5" fmla="*/ 2621 h 2621"/>
              <a:gd name="T6" fmla="*/ 248 w 3990"/>
              <a:gd name="T7" fmla="*/ 2621 h 2621"/>
              <a:gd name="T8" fmla="*/ 311 w 3990"/>
              <a:gd name="T9" fmla="*/ 2621 h 2621"/>
              <a:gd name="T10" fmla="*/ 373 w 3990"/>
              <a:gd name="T11" fmla="*/ 2621 h 2621"/>
              <a:gd name="T12" fmla="*/ 436 w 3990"/>
              <a:gd name="T13" fmla="*/ 2621 h 2621"/>
              <a:gd name="T14" fmla="*/ 499 w 3990"/>
              <a:gd name="T15" fmla="*/ 2621 h 2621"/>
              <a:gd name="T16" fmla="*/ 561 w 3990"/>
              <a:gd name="T17" fmla="*/ 2621 h 2621"/>
              <a:gd name="T18" fmla="*/ 624 w 3990"/>
              <a:gd name="T19" fmla="*/ 2621 h 2621"/>
              <a:gd name="T20" fmla="*/ 687 w 3990"/>
              <a:gd name="T21" fmla="*/ 2621 h 2621"/>
              <a:gd name="T22" fmla="*/ 750 w 3990"/>
              <a:gd name="T23" fmla="*/ 2621 h 2621"/>
              <a:gd name="T24" fmla="*/ 812 w 3990"/>
              <a:gd name="T25" fmla="*/ 2621 h 2621"/>
              <a:gd name="T26" fmla="*/ 875 w 3990"/>
              <a:gd name="T27" fmla="*/ 2621 h 2621"/>
              <a:gd name="T28" fmla="*/ 938 w 3990"/>
              <a:gd name="T29" fmla="*/ 2621 h 2621"/>
              <a:gd name="T30" fmla="*/ 1000 w 3990"/>
              <a:gd name="T31" fmla="*/ 2621 h 2621"/>
              <a:gd name="T32" fmla="*/ 1063 w 3990"/>
              <a:gd name="T33" fmla="*/ 2620 h 2621"/>
              <a:gd name="T34" fmla="*/ 1126 w 3990"/>
              <a:gd name="T35" fmla="*/ 2620 h 2621"/>
              <a:gd name="T36" fmla="*/ 1188 w 3990"/>
              <a:gd name="T37" fmla="*/ 2620 h 2621"/>
              <a:gd name="T38" fmla="*/ 1251 w 3990"/>
              <a:gd name="T39" fmla="*/ 2619 h 2621"/>
              <a:gd name="T40" fmla="*/ 1314 w 3990"/>
              <a:gd name="T41" fmla="*/ 2618 h 2621"/>
              <a:gd name="T42" fmla="*/ 1376 w 3990"/>
              <a:gd name="T43" fmla="*/ 2617 h 2621"/>
              <a:gd name="T44" fmla="*/ 1439 w 3990"/>
              <a:gd name="T45" fmla="*/ 2615 h 2621"/>
              <a:gd name="T46" fmla="*/ 1502 w 3990"/>
              <a:gd name="T47" fmla="*/ 2611 h 2621"/>
              <a:gd name="T48" fmla="*/ 1565 w 3990"/>
              <a:gd name="T49" fmla="*/ 2606 h 2621"/>
              <a:gd name="T50" fmla="*/ 1627 w 3990"/>
              <a:gd name="T51" fmla="*/ 2597 h 2621"/>
              <a:gd name="T52" fmla="*/ 1690 w 3990"/>
              <a:gd name="T53" fmla="*/ 2584 h 2621"/>
              <a:gd name="T54" fmla="*/ 1753 w 3990"/>
              <a:gd name="T55" fmla="*/ 2564 h 2621"/>
              <a:gd name="T56" fmla="*/ 1815 w 3990"/>
              <a:gd name="T57" fmla="*/ 2534 h 2621"/>
              <a:gd name="T58" fmla="*/ 1878 w 3990"/>
              <a:gd name="T59" fmla="*/ 2489 h 2621"/>
              <a:gd name="T60" fmla="*/ 1941 w 3990"/>
              <a:gd name="T61" fmla="*/ 2422 h 2621"/>
              <a:gd name="T62" fmla="*/ 2003 w 3990"/>
              <a:gd name="T63" fmla="*/ 2324 h 2621"/>
              <a:gd name="T64" fmla="*/ 2066 w 3990"/>
              <a:gd name="T65" fmla="*/ 2187 h 2621"/>
              <a:gd name="T66" fmla="*/ 2129 w 3990"/>
              <a:gd name="T67" fmla="*/ 2004 h 2621"/>
              <a:gd name="T68" fmla="*/ 2191 w 3990"/>
              <a:gd name="T69" fmla="*/ 1773 h 2621"/>
              <a:gd name="T70" fmla="*/ 2254 w 3990"/>
              <a:gd name="T71" fmla="*/ 1504 h 2621"/>
              <a:gd name="T72" fmla="*/ 2317 w 3990"/>
              <a:gd name="T73" fmla="*/ 1218 h 2621"/>
              <a:gd name="T74" fmla="*/ 2380 w 3990"/>
              <a:gd name="T75" fmla="*/ 940 h 2621"/>
              <a:gd name="T76" fmla="*/ 2442 w 3990"/>
              <a:gd name="T77" fmla="*/ 694 h 2621"/>
              <a:gd name="T78" fmla="*/ 2505 w 3990"/>
              <a:gd name="T79" fmla="*/ 493 h 2621"/>
              <a:gd name="T80" fmla="*/ 2568 w 3990"/>
              <a:gd name="T81" fmla="*/ 341 h 2621"/>
              <a:gd name="T82" fmla="*/ 2630 w 3990"/>
              <a:gd name="T83" fmla="*/ 230 h 2621"/>
              <a:gd name="T84" fmla="*/ 2693 w 3990"/>
              <a:gd name="T85" fmla="*/ 153 h 2621"/>
              <a:gd name="T86" fmla="*/ 2756 w 3990"/>
              <a:gd name="T87" fmla="*/ 100 h 2621"/>
              <a:gd name="T88" fmla="*/ 2818 w 3990"/>
              <a:gd name="T89" fmla="*/ 66 h 2621"/>
              <a:gd name="T90" fmla="*/ 2881 w 3990"/>
              <a:gd name="T91" fmla="*/ 43 h 2621"/>
              <a:gd name="T92" fmla="*/ 2944 w 3990"/>
              <a:gd name="T93" fmla="*/ 28 h 2621"/>
              <a:gd name="T94" fmla="*/ 3006 w 3990"/>
              <a:gd name="T95" fmla="*/ 18 h 2621"/>
              <a:gd name="T96" fmla="*/ 3069 w 3990"/>
              <a:gd name="T97" fmla="*/ 12 h 2621"/>
              <a:gd name="T98" fmla="*/ 3132 w 3990"/>
              <a:gd name="T99" fmla="*/ 8 h 2621"/>
              <a:gd name="T100" fmla="*/ 3195 w 3990"/>
              <a:gd name="T101" fmla="*/ 5 h 2621"/>
              <a:gd name="T102" fmla="*/ 3257 w 3990"/>
              <a:gd name="T103" fmla="*/ 3 h 2621"/>
              <a:gd name="T104" fmla="*/ 3320 w 3990"/>
              <a:gd name="T105" fmla="*/ 2 h 2621"/>
              <a:gd name="T106" fmla="*/ 3383 w 3990"/>
              <a:gd name="T107" fmla="*/ 1 h 2621"/>
              <a:gd name="T108" fmla="*/ 3445 w 3990"/>
              <a:gd name="T109" fmla="*/ 1 h 2621"/>
              <a:gd name="T110" fmla="*/ 3508 w 3990"/>
              <a:gd name="T111" fmla="*/ 1 h 2621"/>
              <a:gd name="T112" fmla="*/ 3571 w 3990"/>
              <a:gd name="T113" fmla="*/ 0 h 2621"/>
              <a:gd name="T114" fmla="*/ 3633 w 3990"/>
              <a:gd name="T115" fmla="*/ 0 h 2621"/>
              <a:gd name="T116" fmla="*/ 3696 w 3990"/>
              <a:gd name="T117" fmla="*/ 0 h 2621"/>
              <a:gd name="T118" fmla="*/ 3759 w 3990"/>
              <a:gd name="T119" fmla="*/ 0 h 2621"/>
              <a:gd name="T120" fmla="*/ 3821 w 3990"/>
              <a:gd name="T121" fmla="*/ 0 h 2621"/>
              <a:gd name="T122" fmla="*/ 3884 w 3990"/>
              <a:gd name="T123" fmla="*/ 0 h 2621"/>
              <a:gd name="T124" fmla="*/ 3947 w 3990"/>
              <a:gd name="T125" fmla="*/ 0 h 2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90" h="2621">
                <a:moveTo>
                  <a:pt x="0" y="2621"/>
                </a:moveTo>
                <a:lnTo>
                  <a:pt x="3" y="2621"/>
                </a:lnTo>
                <a:lnTo>
                  <a:pt x="6" y="2621"/>
                </a:lnTo>
                <a:lnTo>
                  <a:pt x="9" y="2621"/>
                </a:lnTo>
                <a:lnTo>
                  <a:pt x="12" y="2621"/>
                </a:lnTo>
                <a:lnTo>
                  <a:pt x="14" y="2621"/>
                </a:lnTo>
                <a:lnTo>
                  <a:pt x="17" y="2621"/>
                </a:lnTo>
                <a:lnTo>
                  <a:pt x="20" y="2621"/>
                </a:lnTo>
                <a:lnTo>
                  <a:pt x="23" y="2621"/>
                </a:lnTo>
                <a:lnTo>
                  <a:pt x="26" y="2621"/>
                </a:lnTo>
                <a:lnTo>
                  <a:pt x="29" y="2621"/>
                </a:lnTo>
                <a:lnTo>
                  <a:pt x="31" y="2621"/>
                </a:lnTo>
                <a:lnTo>
                  <a:pt x="34" y="2621"/>
                </a:lnTo>
                <a:lnTo>
                  <a:pt x="37" y="2621"/>
                </a:lnTo>
                <a:lnTo>
                  <a:pt x="40" y="2621"/>
                </a:lnTo>
                <a:lnTo>
                  <a:pt x="43" y="2621"/>
                </a:lnTo>
                <a:lnTo>
                  <a:pt x="46" y="2621"/>
                </a:lnTo>
                <a:lnTo>
                  <a:pt x="49" y="2621"/>
                </a:lnTo>
                <a:lnTo>
                  <a:pt x="52" y="2621"/>
                </a:lnTo>
                <a:lnTo>
                  <a:pt x="54" y="2621"/>
                </a:lnTo>
                <a:lnTo>
                  <a:pt x="57" y="2621"/>
                </a:lnTo>
                <a:lnTo>
                  <a:pt x="60" y="2621"/>
                </a:lnTo>
                <a:lnTo>
                  <a:pt x="63" y="2621"/>
                </a:lnTo>
                <a:lnTo>
                  <a:pt x="66" y="2621"/>
                </a:lnTo>
                <a:lnTo>
                  <a:pt x="69" y="2621"/>
                </a:lnTo>
                <a:lnTo>
                  <a:pt x="71" y="2621"/>
                </a:lnTo>
                <a:lnTo>
                  <a:pt x="74" y="2621"/>
                </a:lnTo>
                <a:lnTo>
                  <a:pt x="77" y="2621"/>
                </a:lnTo>
                <a:lnTo>
                  <a:pt x="80" y="2621"/>
                </a:lnTo>
                <a:lnTo>
                  <a:pt x="83" y="2621"/>
                </a:lnTo>
                <a:lnTo>
                  <a:pt x="86" y="2621"/>
                </a:lnTo>
                <a:lnTo>
                  <a:pt x="89" y="2621"/>
                </a:lnTo>
                <a:lnTo>
                  <a:pt x="91" y="2621"/>
                </a:lnTo>
                <a:lnTo>
                  <a:pt x="94" y="2621"/>
                </a:lnTo>
                <a:lnTo>
                  <a:pt x="97" y="2621"/>
                </a:lnTo>
                <a:lnTo>
                  <a:pt x="100" y="2621"/>
                </a:lnTo>
                <a:lnTo>
                  <a:pt x="103" y="2621"/>
                </a:lnTo>
                <a:lnTo>
                  <a:pt x="106" y="2621"/>
                </a:lnTo>
                <a:lnTo>
                  <a:pt x="108" y="2621"/>
                </a:lnTo>
                <a:lnTo>
                  <a:pt x="111" y="2621"/>
                </a:lnTo>
                <a:lnTo>
                  <a:pt x="114" y="2621"/>
                </a:lnTo>
                <a:lnTo>
                  <a:pt x="117" y="2621"/>
                </a:lnTo>
                <a:lnTo>
                  <a:pt x="120" y="2621"/>
                </a:lnTo>
                <a:lnTo>
                  <a:pt x="123" y="2621"/>
                </a:lnTo>
                <a:lnTo>
                  <a:pt x="126" y="2621"/>
                </a:lnTo>
                <a:lnTo>
                  <a:pt x="128" y="2621"/>
                </a:lnTo>
                <a:lnTo>
                  <a:pt x="131" y="2621"/>
                </a:lnTo>
                <a:lnTo>
                  <a:pt x="134" y="2621"/>
                </a:lnTo>
                <a:lnTo>
                  <a:pt x="137" y="2621"/>
                </a:lnTo>
                <a:lnTo>
                  <a:pt x="140" y="2621"/>
                </a:lnTo>
                <a:lnTo>
                  <a:pt x="143" y="2621"/>
                </a:lnTo>
                <a:lnTo>
                  <a:pt x="145" y="2621"/>
                </a:lnTo>
                <a:lnTo>
                  <a:pt x="148" y="2621"/>
                </a:lnTo>
                <a:lnTo>
                  <a:pt x="151" y="2621"/>
                </a:lnTo>
                <a:lnTo>
                  <a:pt x="154" y="2621"/>
                </a:lnTo>
                <a:lnTo>
                  <a:pt x="157" y="2621"/>
                </a:lnTo>
                <a:lnTo>
                  <a:pt x="160" y="2621"/>
                </a:lnTo>
                <a:lnTo>
                  <a:pt x="163" y="2621"/>
                </a:lnTo>
                <a:lnTo>
                  <a:pt x="165" y="2621"/>
                </a:lnTo>
                <a:lnTo>
                  <a:pt x="168" y="2621"/>
                </a:lnTo>
                <a:lnTo>
                  <a:pt x="171" y="2621"/>
                </a:lnTo>
                <a:lnTo>
                  <a:pt x="174" y="2621"/>
                </a:lnTo>
                <a:lnTo>
                  <a:pt x="177" y="2621"/>
                </a:lnTo>
                <a:lnTo>
                  <a:pt x="180" y="2621"/>
                </a:lnTo>
                <a:lnTo>
                  <a:pt x="182" y="2621"/>
                </a:lnTo>
                <a:lnTo>
                  <a:pt x="185" y="2621"/>
                </a:lnTo>
                <a:lnTo>
                  <a:pt x="188" y="2621"/>
                </a:lnTo>
                <a:lnTo>
                  <a:pt x="191" y="2621"/>
                </a:lnTo>
                <a:lnTo>
                  <a:pt x="194" y="2621"/>
                </a:lnTo>
                <a:lnTo>
                  <a:pt x="197" y="2621"/>
                </a:lnTo>
                <a:lnTo>
                  <a:pt x="200" y="2621"/>
                </a:lnTo>
                <a:lnTo>
                  <a:pt x="203" y="2621"/>
                </a:lnTo>
                <a:lnTo>
                  <a:pt x="205" y="2621"/>
                </a:lnTo>
                <a:lnTo>
                  <a:pt x="208" y="2621"/>
                </a:lnTo>
                <a:lnTo>
                  <a:pt x="211" y="2621"/>
                </a:lnTo>
                <a:lnTo>
                  <a:pt x="214" y="2621"/>
                </a:lnTo>
                <a:lnTo>
                  <a:pt x="217" y="2621"/>
                </a:lnTo>
                <a:lnTo>
                  <a:pt x="220" y="2621"/>
                </a:lnTo>
                <a:lnTo>
                  <a:pt x="222" y="2621"/>
                </a:lnTo>
                <a:lnTo>
                  <a:pt x="225" y="2621"/>
                </a:lnTo>
                <a:lnTo>
                  <a:pt x="228" y="2621"/>
                </a:lnTo>
                <a:lnTo>
                  <a:pt x="231" y="2621"/>
                </a:lnTo>
                <a:lnTo>
                  <a:pt x="234" y="2621"/>
                </a:lnTo>
                <a:lnTo>
                  <a:pt x="237" y="2621"/>
                </a:lnTo>
                <a:lnTo>
                  <a:pt x="240" y="2621"/>
                </a:lnTo>
                <a:lnTo>
                  <a:pt x="242" y="2621"/>
                </a:lnTo>
                <a:lnTo>
                  <a:pt x="245" y="2621"/>
                </a:lnTo>
                <a:lnTo>
                  <a:pt x="248" y="2621"/>
                </a:lnTo>
                <a:lnTo>
                  <a:pt x="251" y="2621"/>
                </a:lnTo>
                <a:lnTo>
                  <a:pt x="254" y="2621"/>
                </a:lnTo>
                <a:lnTo>
                  <a:pt x="257" y="2621"/>
                </a:lnTo>
                <a:lnTo>
                  <a:pt x="259" y="2621"/>
                </a:lnTo>
                <a:lnTo>
                  <a:pt x="262" y="2621"/>
                </a:lnTo>
                <a:lnTo>
                  <a:pt x="265" y="2621"/>
                </a:lnTo>
                <a:lnTo>
                  <a:pt x="268" y="2621"/>
                </a:lnTo>
                <a:lnTo>
                  <a:pt x="271" y="2621"/>
                </a:lnTo>
                <a:lnTo>
                  <a:pt x="274" y="2621"/>
                </a:lnTo>
                <a:lnTo>
                  <a:pt x="277" y="2621"/>
                </a:lnTo>
                <a:lnTo>
                  <a:pt x="279" y="2621"/>
                </a:lnTo>
                <a:lnTo>
                  <a:pt x="282" y="2621"/>
                </a:lnTo>
                <a:lnTo>
                  <a:pt x="285" y="2621"/>
                </a:lnTo>
                <a:lnTo>
                  <a:pt x="288" y="2621"/>
                </a:lnTo>
                <a:lnTo>
                  <a:pt x="291" y="2621"/>
                </a:lnTo>
                <a:lnTo>
                  <a:pt x="294" y="2621"/>
                </a:lnTo>
                <a:lnTo>
                  <a:pt x="296" y="2621"/>
                </a:lnTo>
                <a:lnTo>
                  <a:pt x="299" y="2621"/>
                </a:lnTo>
                <a:lnTo>
                  <a:pt x="302" y="2621"/>
                </a:lnTo>
                <a:lnTo>
                  <a:pt x="305" y="2621"/>
                </a:lnTo>
                <a:lnTo>
                  <a:pt x="308" y="2621"/>
                </a:lnTo>
                <a:lnTo>
                  <a:pt x="311" y="2621"/>
                </a:lnTo>
                <a:lnTo>
                  <a:pt x="314" y="2621"/>
                </a:lnTo>
                <a:lnTo>
                  <a:pt x="316" y="2621"/>
                </a:lnTo>
                <a:lnTo>
                  <a:pt x="319" y="2621"/>
                </a:lnTo>
                <a:lnTo>
                  <a:pt x="322" y="2621"/>
                </a:lnTo>
                <a:lnTo>
                  <a:pt x="325" y="2621"/>
                </a:lnTo>
                <a:lnTo>
                  <a:pt x="328" y="2621"/>
                </a:lnTo>
                <a:lnTo>
                  <a:pt x="331" y="2621"/>
                </a:lnTo>
                <a:lnTo>
                  <a:pt x="334" y="2621"/>
                </a:lnTo>
                <a:lnTo>
                  <a:pt x="336" y="2621"/>
                </a:lnTo>
                <a:lnTo>
                  <a:pt x="339" y="2621"/>
                </a:lnTo>
                <a:lnTo>
                  <a:pt x="342" y="2621"/>
                </a:lnTo>
                <a:lnTo>
                  <a:pt x="345" y="2621"/>
                </a:lnTo>
                <a:lnTo>
                  <a:pt x="348" y="2621"/>
                </a:lnTo>
                <a:lnTo>
                  <a:pt x="351" y="2621"/>
                </a:lnTo>
                <a:lnTo>
                  <a:pt x="354" y="2621"/>
                </a:lnTo>
                <a:lnTo>
                  <a:pt x="356" y="2621"/>
                </a:lnTo>
                <a:lnTo>
                  <a:pt x="359" y="2621"/>
                </a:lnTo>
                <a:lnTo>
                  <a:pt x="362" y="2621"/>
                </a:lnTo>
                <a:lnTo>
                  <a:pt x="365" y="2621"/>
                </a:lnTo>
                <a:lnTo>
                  <a:pt x="368" y="2621"/>
                </a:lnTo>
                <a:lnTo>
                  <a:pt x="371" y="2621"/>
                </a:lnTo>
                <a:lnTo>
                  <a:pt x="373" y="2621"/>
                </a:lnTo>
                <a:lnTo>
                  <a:pt x="376" y="2621"/>
                </a:lnTo>
                <a:lnTo>
                  <a:pt x="379" y="2621"/>
                </a:lnTo>
                <a:lnTo>
                  <a:pt x="382" y="2621"/>
                </a:lnTo>
                <a:lnTo>
                  <a:pt x="385" y="2621"/>
                </a:lnTo>
                <a:lnTo>
                  <a:pt x="388" y="2621"/>
                </a:lnTo>
                <a:lnTo>
                  <a:pt x="391" y="2621"/>
                </a:lnTo>
                <a:lnTo>
                  <a:pt x="393" y="2621"/>
                </a:lnTo>
                <a:lnTo>
                  <a:pt x="396" y="2621"/>
                </a:lnTo>
                <a:lnTo>
                  <a:pt x="399" y="2621"/>
                </a:lnTo>
                <a:lnTo>
                  <a:pt x="402" y="2621"/>
                </a:lnTo>
                <a:lnTo>
                  <a:pt x="405" y="2621"/>
                </a:lnTo>
                <a:lnTo>
                  <a:pt x="408" y="2621"/>
                </a:lnTo>
                <a:lnTo>
                  <a:pt x="410" y="2621"/>
                </a:lnTo>
                <a:lnTo>
                  <a:pt x="413" y="2621"/>
                </a:lnTo>
                <a:lnTo>
                  <a:pt x="416" y="2621"/>
                </a:lnTo>
                <a:lnTo>
                  <a:pt x="419" y="2621"/>
                </a:lnTo>
                <a:lnTo>
                  <a:pt x="422" y="2621"/>
                </a:lnTo>
                <a:lnTo>
                  <a:pt x="425" y="2621"/>
                </a:lnTo>
                <a:lnTo>
                  <a:pt x="428" y="2621"/>
                </a:lnTo>
                <a:lnTo>
                  <a:pt x="430" y="2621"/>
                </a:lnTo>
                <a:lnTo>
                  <a:pt x="433" y="2621"/>
                </a:lnTo>
                <a:lnTo>
                  <a:pt x="436" y="2621"/>
                </a:lnTo>
                <a:lnTo>
                  <a:pt x="439" y="2621"/>
                </a:lnTo>
                <a:lnTo>
                  <a:pt x="442" y="2621"/>
                </a:lnTo>
                <a:lnTo>
                  <a:pt x="445" y="2621"/>
                </a:lnTo>
                <a:lnTo>
                  <a:pt x="447" y="2621"/>
                </a:lnTo>
                <a:lnTo>
                  <a:pt x="451" y="2621"/>
                </a:lnTo>
                <a:lnTo>
                  <a:pt x="453" y="2621"/>
                </a:lnTo>
                <a:lnTo>
                  <a:pt x="456" y="2621"/>
                </a:lnTo>
                <a:lnTo>
                  <a:pt x="459" y="2621"/>
                </a:lnTo>
                <a:lnTo>
                  <a:pt x="462" y="2621"/>
                </a:lnTo>
                <a:lnTo>
                  <a:pt x="465" y="2621"/>
                </a:lnTo>
                <a:lnTo>
                  <a:pt x="468" y="2621"/>
                </a:lnTo>
                <a:lnTo>
                  <a:pt x="470" y="2621"/>
                </a:lnTo>
                <a:lnTo>
                  <a:pt x="473" y="2621"/>
                </a:lnTo>
                <a:lnTo>
                  <a:pt x="476" y="2621"/>
                </a:lnTo>
                <a:lnTo>
                  <a:pt x="479" y="2621"/>
                </a:lnTo>
                <a:lnTo>
                  <a:pt x="482" y="2621"/>
                </a:lnTo>
                <a:lnTo>
                  <a:pt x="485" y="2621"/>
                </a:lnTo>
                <a:lnTo>
                  <a:pt x="487" y="2621"/>
                </a:lnTo>
                <a:lnTo>
                  <a:pt x="490" y="2621"/>
                </a:lnTo>
                <a:lnTo>
                  <a:pt x="493" y="2621"/>
                </a:lnTo>
                <a:lnTo>
                  <a:pt x="496" y="2621"/>
                </a:lnTo>
                <a:lnTo>
                  <a:pt x="499" y="2621"/>
                </a:lnTo>
                <a:lnTo>
                  <a:pt x="502" y="2621"/>
                </a:lnTo>
                <a:lnTo>
                  <a:pt x="505" y="2621"/>
                </a:lnTo>
                <a:lnTo>
                  <a:pt x="507" y="2621"/>
                </a:lnTo>
                <a:lnTo>
                  <a:pt x="510" y="2621"/>
                </a:lnTo>
                <a:lnTo>
                  <a:pt x="513" y="2621"/>
                </a:lnTo>
                <a:lnTo>
                  <a:pt x="516" y="2621"/>
                </a:lnTo>
                <a:lnTo>
                  <a:pt x="519" y="2621"/>
                </a:lnTo>
                <a:lnTo>
                  <a:pt x="522" y="2621"/>
                </a:lnTo>
                <a:lnTo>
                  <a:pt x="524" y="2621"/>
                </a:lnTo>
                <a:lnTo>
                  <a:pt x="527" y="2621"/>
                </a:lnTo>
                <a:lnTo>
                  <a:pt x="530" y="2621"/>
                </a:lnTo>
                <a:lnTo>
                  <a:pt x="533" y="2621"/>
                </a:lnTo>
                <a:lnTo>
                  <a:pt x="536" y="2621"/>
                </a:lnTo>
                <a:lnTo>
                  <a:pt x="539" y="2621"/>
                </a:lnTo>
                <a:lnTo>
                  <a:pt x="542" y="2621"/>
                </a:lnTo>
                <a:lnTo>
                  <a:pt x="544" y="2621"/>
                </a:lnTo>
                <a:lnTo>
                  <a:pt x="547" y="2621"/>
                </a:lnTo>
                <a:lnTo>
                  <a:pt x="550" y="2621"/>
                </a:lnTo>
                <a:lnTo>
                  <a:pt x="553" y="2621"/>
                </a:lnTo>
                <a:lnTo>
                  <a:pt x="556" y="2621"/>
                </a:lnTo>
                <a:lnTo>
                  <a:pt x="559" y="2621"/>
                </a:lnTo>
                <a:lnTo>
                  <a:pt x="561" y="2621"/>
                </a:lnTo>
                <a:lnTo>
                  <a:pt x="564" y="2621"/>
                </a:lnTo>
                <a:lnTo>
                  <a:pt x="567" y="2621"/>
                </a:lnTo>
                <a:lnTo>
                  <a:pt x="570" y="2621"/>
                </a:lnTo>
                <a:lnTo>
                  <a:pt x="573" y="2621"/>
                </a:lnTo>
                <a:lnTo>
                  <a:pt x="576" y="2621"/>
                </a:lnTo>
                <a:lnTo>
                  <a:pt x="579" y="2621"/>
                </a:lnTo>
                <a:lnTo>
                  <a:pt x="581" y="2621"/>
                </a:lnTo>
                <a:lnTo>
                  <a:pt x="584" y="2621"/>
                </a:lnTo>
                <a:lnTo>
                  <a:pt x="587" y="2621"/>
                </a:lnTo>
                <a:lnTo>
                  <a:pt x="590" y="2621"/>
                </a:lnTo>
                <a:lnTo>
                  <a:pt x="593" y="2621"/>
                </a:lnTo>
                <a:lnTo>
                  <a:pt x="596" y="2621"/>
                </a:lnTo>
                <a:lnTo>
                  <a:pt x="598" y="2621"/>
                </a:lnTo>
                <a:lnTo>
                  <a:pt x="602" y="2621"/>
                </a:lnTo>
                <a:lnTo>
                  <a:pt x="604" y="2621"/>
                </a:lnTo>
                <a:lnTo>
                  <a:pt x="607" y="2621"/>
                </a:lnTo>
                <a:lnTo>
                  <a:pt x="610" y="2621"/>
                </a:lnTo>
                <a:lnTo>
                  <a:pt x="613" y="2621"/>
                </a:lnTo>
                <a:lnTo>
                  <a:pt x="616" y="2621"/>
                </a:lnTo>
                <a:lnTo>
                  <a:pt x="619" y="2621"/>
                </a:lnTo>
                <a:lnTo>
                  <a:pt x="621" y="2621"/>
                </a:lnTo>
                <a:lnTo>
                  <a:pt x="624" y="2621"/>
                </a:lnTo>
                <a:lnTo>
                  <a:pt x="627" y="2621"/>
                </a:lnTo>
                <a:lnTo>
                  <a:pt x="630" y="2621"/>
                </a:lnTo>
                <a:lnTo>
                  <a:pt x="633" y="2621"/>
                </a:lnTo>
                <a:lnTo>
                  <a:pt x="636" y="2621"/>
                </a:lnTo>
                <a:lnTo>
                  <a:pt x="639" y="2621"/>
                </a:lnTo>
                <a:lnTo>
                  <a:pt x="641" y="2621"/>
                </a:lnTo>
                <a:lnTo>
                  <a:pt x="644" y="2621"/>
                </a:lnTo>
                <a:lnTo>
                  <a:pt x="647" y="2621"/>
                </a:lnTo>
                <a:lnTo>
                  <a:pt x="650" y="2621"/>
                </a:lnTo>
                <a:lnTo>
                  <a:pt x="653" y="2621"/>
                </a:lnTo>
                <a:lnTo>
                  <a:pt x="656" y="2621"/>
                </a:lnTo>
                <a:lnTo>
                  <a:pt x="658" y="2621"/>
                </a:lnTo>
                <a:lnTo>
                  <a:pt x="661" y="2621"/>
                </a:lnTo>
                <a:lnTo>
                  <a:pt x="664" y="2621"/>
                </a:lnTo>
                <a:lnTo>
                  <a:pt x="667" y="2621"/>
                </a:lnTo>
                <a:lnTo>
                  <a:pt x="670" y="2621"/>
                </a:lnTo>
                <a:lnTo>
                  <a:pt x="673" y="2621"/>
                </a:lnTo>
                <a:lnTo>
                  <a:pt x="676" y="2621"/>
                </a:lnTo>
                <a:lnTo>
                  <a:pt x="678" y="2621"/>
                </a:lnTo>
                <a:lnTo>
                  <a:pt x="681" y="2621"/>
                </a:lnTo>
                <a:lnTo>
                  <a:pt x="684" y="2621"/>
                </a:lnTo>
                <a:lnTo>
                  <a:pt x="687" y="2621"/>
                </a:lnTo>
                <a:lnTo>
                  <a:pt x="690" y="2621"/>
                </a:lnTo>
                <a:lnTo>
                  <a:pt x="693" y="2621"/>
                </a:lnTo>
                <a:lnTo>
                  <a:pt x="695" y="2621"/>
                </a:lnTo>
                <a:lnTo>
                  <a:pt x="698" y="2621"/>
                </a:lnTo>
                <a:lnTo>
                  <a:pt x="701" y="2621"/>
                </a:lnTo>
                <a:lnTo>
                  <a:pt x="704" y="2621"/>
                </a:lnTo>
                <a:lnTo>
                  <a:pt x="707" y="2621"/>
                </a:lnTo>
                <a:lnTo>
                  <a:pt x="710" y="2621"/>
                </a:lnTo>
                <a:lnTo>
                  <a:pt x="712" y="2621"/>
                </a:lnTo>
                <a:lnTo>
                  <a:pt x="715" y="2621"/>
                </a:lnTo>
                <a:lnTo>
                  <a:pt x="718" y="2621"/>
                </a:lnTo>
                <a:lnTo>
                  <a:pt x="721" y="2621"/>
                </a:lnTo>
                <a:lnTo>
                  <a:pt x="724" y="2621"/>
                </a:lnTo>
                <a:lnTo>
                  <a:pt x="727" y="2621"/>
                </a:lnTo>
                <a:lnTo>
                  <a:pt x="730" y="2621"/>
                </a:lnTo>
                <a:lnTo>
                  <a:pt x="733" y="2621"/>
                </a:lnTo>
                <a:lnTo>
                  <a:pt x="735" y="2621"/>
                </a:lnTo>
                <a:lnTo>
                  <a:pt x="738" y="2621"/>
                </a:lnTo>
                <a:lnTo>
                  <a:pt x="741" y="2621"/>
                </a:lnTo>
                <a:lnTo>
                  <a:pt x="744" y="2621"/>
                </a:lnTo>
                <a:lnTo>
                  <a:pt x="747" y="2621"/>
                </a:lnTo>
                <a:lnTo>
                  <a:pt x="750" y="2621"/>
                </a:lnTo>
                <a:lnTo>
                  <a:pt x="753" y="2621"/>
                </a:lnTo>
                <a:lnTo>
                  <a:pt x="755" y="2621"/>
                </a:lnTo>
                <a:lnTo>
                  <a:pt x="758" y="2621"/>
                </a:lnTo>
                <a:lnTo>
                  <a:pt x="761" y="2621"/>
                </a:lnTo>
                <a:lnTo>
                  <a:pt x="764" y="2621"/>
                </a:lnTo>
                <a:lnTo>
                  <a:pt x="767" y="2621"/>
                </a:lnTo>
                <a:lnTo>
                  <a:pt x="770" y="2621"/>
                </a:lnTo>
                <a:lnTo>
                  <a:pt x="772" y="2621"/>
                </a:lnTo>
                <a:lnTo>
                  <a:pt x="775" y="2621"/>
                </a:lnTo>
                <a:lnTo>
                  <a:pt x="778" y="2621"/>
                </a:lnTo>
                <a:lnTo>
                  <a:pt x="781" y="2621"/>
                </a:lnTo>
                <a:lnTo>
                  <a:pt x="784" y="2621"/>
                </a:lnTo>
                <a:lnTo>
                  <a:pt x="787" y="2621"/>
                </a:lnTo>
                <a:lnTo>
                  <a:pt x="790" y="2621"/>
                </a:lnTo>
                <a:lnTo>
                  <a:pt x="792" y="2621"/>
                </a:lnTo>
                <a:lnTo>
                  <a:pt x="795" y="2621"/>
                </a:lnTo>
                <a:lnTo>
                  <a:pt x="798" y="2621"/>
                </a:lnTo>
                <a:lnTo>
                  <a:pt x="801" y="2621"/>
                </a:lnTo>
                <a:lnTo>
                  <a:pt x="804" y="2621"/>
                </a:lnTo>
                <a:lnTo>
                  <a:pt x="807" y="2621"/>
                </a:lnTo>
                <a:lnTo>
                  <a:pt x="809" y="2621"/>
                </a:lnTo>
                <a:lnTo>
                  <a:pt x="812" y="2621"/>
                </a:lnTo>
                <a:lnTo>
                  <a:pt x="815" y="2621"/>
                </a:lnTo>
                <a:lnTo>
                  <a:pt x="818" y="2621"/>
                </a:lnTo>
                <a:lnTo>
                  <a:pt x="821" y="2621"/>
                </a:lnTo>
                <a:lnTo>
                  <a:pt x="824" y="2621"/>
                </a:lnTo>
                <a:lnTo>
                  <a:pt x="827" y="2621"/>
                </a:lnTo>
                <a:lnTo>
                  <a:pt x="829" y="2621"/>
                </a:lnTo>
                <a:lnTo>
                  <a:pt x="832" y="2621"/>
                </a:lnTo>
                <a:lnTo>
                  <a:pt x="835" y="2621"/>
                </a:lnTo>
                <a:lnTo>
                  <a:pt x="838" y="2621"/>
                </a:lnTo>
                <a:lnTo>
                  <a:pt x="841" y="2621"/>
                </a:lnTo>
                <a:lnTo>
                  <a:pt x="844" y="2621"/>
                </a:lnTo>
                <a:lnTo>
                  <a:pt x="846" y="2621"/>
                </a:lnTo>
                <a:lnTo>
                  <a:pt x="849" y="2621"/>
                </a:lnTo>
                <a:lnTo>
                  <a:pt x="852" y="2621"/>
                </a:lnTo>
                <a:lnTo>
                  <a:pt x="855" y="2621"/>
                </a:lnTo>
                <a:lnTo>
                  <a:pt x="858" y="2621"/>
                </a:lnTo>
                <a:lnTo>
                  <a:pt x="861" y="2621"/>
                </a:lnTo>
                <a:lnTo>
                  <a:pt x="864" y="2621"/>
                </a:lnTo>
                <a:lnTo>
                  <a:pt x="867" y="2621"/>
                </a:lnTo>
                <a:lnTo>
                  <a:pt x="869" y="2621"/>
                </a:lnTo>
                <a:lnTo>
                  <a:pt x="872" y="2621"/>
                </a:lnTo>
                <a:lnTo>
                  <a:pt x="875" y="2621"/>
                </a:lnTo>
                <a:lnTo>
                  <a:pt x="878" y="2621"/>
                </a:lnTo>
                <a:lnTo>
                  <a:pt x="881" y="2621"/>
                </a:lnTo>
                <a:lnTo>
                  <a:pt x="884" y="2621"/>
                </a:lnTo>
                <a:lnTo>
                  <a:pt x="886" y="2621"/>
                </a:lnTo>
                <a:lnTo>
                  <a:pt x="889" y="2621"/>
                </a:lnTo>
                <a:lnTo>
                  <a:pt x="892" y="2621"/>
                </a:lnTo>
                <a:lnTo>
                  <a:pt x="895" y="2621"/>
                </a:lnTo>
                <a:lnTo>
                  <a:pt x="898" y="2621"/>
                </a:lnTo>
                <a:lnTo>
                  <a:pt x="901" y="2621"/>
                </a:lnTo>
                <a:lnTo>
                  <a:pt x="904" y="2621"/>
                </a:lnTo>
                <a:lnTo>
                  <a:pt x="906" y="2621"/>
                </a:lnTo>
                <a:lnTo>
                  <a:pt x="909" y="2621"/>
                </a:lnTo>
                <a:lnTo>
                  <a:pt x="912" y="2621"/>
                </a:lnTo>
                <a:lnTo>
                  <a:pt x="915" y="2621"/>
                </a:lnTo>
                <a:lnTo>
                  <a:pt x="918" y="2621"/>
                </a:lnTo>
                <a:lnTo>
                  <a:pt x="921" y="2621"/>
                </a:lnTo>
                <a:lnTo>
                  <a:pt x="923" y="2621"/>
                </a:lnTo>
                <a:lnTo>
                  <a:pt x="926" y="2621"/>
                </a:lnTo>
                <a:lnTo>
                  <a:pt x="929" y="2621"/>
                </a:lnTo>
                <a:lnTo>
                  <a:pt x="932" y="2621"/>
                </a:lnTo>
                <a:lnTo>
                  <a:pt x="935" y="2621"/>
                </a:lnTo>
                <a:lnTo>
                  <a:pt x="938" y="2621"/>
                </a:lnTo>
                <a:lnTo>
                  <a:pt x="941" y="2621"/>
                </a:lnTo>
                <a:lnTo>
                  <a:pt x="943" y="2621"/>
                </a:lnTo>
                <a:lnTo>
                  <a:pt x="946" y="2621"/>
                </a:lnTo>
                <a:lnTo>
                  <a:pt x="949" y="2621"/>
                </a:lnTo>
                <a:lnTo>
                  <a:pt x="952" y="2621"/>
                </a:lnTo>
                <a:lnTo>
                  <a:pt x="955" y="2621"/>
                </a:lnTo>
                <a:lnTo>
                  <a:pt x="958" y="2621"/>
                </a:lnTo>
                <a:lnTo>
                  <a:pt x="960" y="2621"/>
                </a:lnTo>
                <a:lnTo>
                  <a:pt x="963" y="2621"/>
                </a:lnTo>
                <a:lnTo>
                  <a:pt x="966" y="2621"/>
                </a:lnTo>
                <a:lnTo>
                  <a:pt x="969" y="2621"/>
                </a:lnTo>
                <a:lnTo>
                  <a:pt x="972" y="2621"/>
                </a:lnTo>
                <a:lnTo>
                  <a:pt x="975" y="2621"/>
                </a:lnTo>
                <a:lnTo>
                  <a:pt x="978" y="2621"/>
                </a:lnTo>
                <a:lnTo>
                  <a:pt x="980" y="2621"/>
                </a:lnTo>
                <a:lnTo>
                  <a:pt x="983" y="2621"/>
                </a:lnTo>
                <a:lnTo>
                  <a:pt x="986" y="2621"/>
                </a:lnTo>
                <a:lnTo>
                  <a:pt x="989" y="2621"/>
                </a:lnTo>
                <a:lnTo>
                  <a:pt x="992" y="2621"/>
                </a:lnTo>
                <a:lnTo>
                  <a:pt x="995" y="2621"/>
                </a:lnTo>
                <a:lnTo>
                  <a:pt x="997" y="2621"/>
                </a:lnTo>
                <a:lnTo>
                  <a:pt x="1000" y="2621"/>
                </a:lnTo>
                <a:lnTo>
                  <a:pt x="1003" y="2621"/>
                </a:lnTo>
                <a:lnTo>
                  <a:pt x="1006" y="2621"/>
                </a:lnTo>
                <a:lnTo>
                  <a:pt x="1009" y="2621"/>
                </a:lnTo>
                <a:lnTo>
                  <a:pt x="1012" y="2621"/>
                </a:lnTo>
                <a:lnTo>
                  <a:pt x="1015" y="2621"/>
                </a:lnTo>
                <a:lnTo>
                  <a:pt x="1018" y="2621"/>
                </a:lnTo>
                <a:lnTo>
                  <a:pt x="1020" y="2621"/>
                </a:lnTo>
                <a:lnTo>
                  <a:pt x="1023" y="2621"/>
                </a:lnTo>
                <a:lnTo>
                  <a:pt x="1026" y="2621"/>
                </a:lnTo>
                <a:lnTo>
                  <a:pt x="1029" y="2621"/>
                </a:lnTo>
                <a:lnTo>
                  <a:pt x="1032" y="2621"/>
                </a:lnTo>
                <a:lnTo>
                  <a:pt x="1035" y="2621"/>
                </a:lnTo>
                <a:lnTo>
                  <a:pt x="1037" y="2621"/>
                </a:lnTo>
                <a:lnTo>
                  <a:pt x="1040" y="2621"/>
                </a:lnTo>
                <a:lnTo>
                  <a:pt x="1043" y="2621"/>
                </a:lnTo>
                <a:lnTo>
                  <a:pt x="1046" y="2621"/>
                </a:lnTo>
                <a:lnTo>
                  <a:pt x="1049" y="2621"/>
                </a:lnTo>
                <a:lnTo>
                  <a:pt x="1052" y="2621"/>
                </a:lnTo>
                <a:lnTo>
                  <a:pt x="1055" y="2620"/>
                </a:lnTo>
                <a:lnTo>
                  <a:pt x="1057" y="2620"/>
                </a:lnTo>
                <a:lnTo>
                  <a:pt x="1060" y="2620"/>
                </a:lnTo>
                <a:lnTo>
                  <a:pt x="1063" y="2620"/>
                </a:lnTo>
                <a:lnTo>
                  <a:pt x="1066" y="2620"/>
                </a:lnTo>
                <a:lnTo>
                  <a:pt x="1069" y="2620"/>
                </a:lnTo>
                <a:lnTo>
                  <a:pt x="1072" y="2620"/>
                </a:lnTo>
                <a:lnTo>
                  <a:pt x="1074" y="2620"/>
                </a:lnTo>
                <a:lnTo>
                  <a:pt x="1077" y="2620"/>
                </a:lnTo>
                <a:lnTo>
                  <a:pt x="1080" y="2620"/>
                </a:lnTo>
                <a:lnTo>
                  <a:pt x="1083" y="2620"/>
                </a:lnTo>
                <a:lnTo>
                  <a:pt x="1086" y="2620"/>
                </a:lnTo>
                <a:lnTo>
                  <a:pt x="1089" y="2620"/>
                </a:lnTo>
                <a:lnTo>
                  <a:pt x="1092" y="2620"/>
                </a:lnTo>
                <a:lnTo>
                  <a:pt x="1094" y="2620"/>
                </a:lnTo>
                <a:lnTo>
                  <a:pt x="1097" y="2620"/>
                </a:lnTo>
                <a:lnTo>
                  <a:pt x="1100" y="2620"/>
                </a:lnTo>
                <a:lnTo>
                  <a:pt x="1103" y="2620"/>
                </a:lnTo>
                <a:lnTo>
                  <a:pt x="1106" y="2620"/>
                </a:lnTo>
                <a:lnTo>
                  <a:pt x="1109" y="2620"/>
                </a:lnTo>
                <a:lnTo>
                  <a:pt x="1111" y="2620"/>
                </a:lnTo>
                <a:lnTo>
                  <a:pt x="1114" y="2620"/>
                </a:lnTo>
                <a:lnTo>
                  <a:pt x="1117" y="2620"/>
                </a:lnTo>
                <a:lnTo>
                  <a:pt x="1120" y="2620"/>
                </a:lnTo>
                <a:lnTo>
                  <a:pt x="1123" y="2620"/>
                </a:lnTo>
                <a:lnTo>
                  <a:pt x="1126" y="2620"/>
                </a:lnTo>
                <a:lnTo>
                  <a:pt x="1129" y="2620"/>
                </a:lnTo>
                <a:lnTo>
                  <a:pt x="1132" y="2620"/>
                </a:lnTo>
                <a:lnTo>
                  <a:pt x="1134" y="2620"/>
                </a:lnTo>
                <a:lnTo>
                  <a:pt x="1137" y="2620"/>
                </a:lnTo>
                <a:lnTo>
                  <a:pt x="1140" y="2620"/>
                </a:lnTo>
                <a:lnTo>
                  <a:pt x="1143" y="2620"/>
                </a:lnTo>
                <a:lnTo>
                  <a:pt x="1146" y="2620"/>
                </a:lnTo>
                <a:lnTo>
                  <a:pt x="1149" y="2620"/>
                </a:lnTo>
                <a:lnTo>
                  <a:pt x="1151" y="2620"/>
                </a:lnTo>
                <a:lnTo>
                  <a:pt x="1154" y="2620"/>
                </a:lnTo>
                <a:lnTo>
                  <a:pt x="1157" y="2620"/>
                </a:lnTo>
                <a:lnTo>
                  <a:pt x="1160" y="2620"/>
                </a:lnTo>
                <a:lnTo>
                  <a:pt x="1163" y="2620"/>
                </a:lnTo>
                <a:lnTo>
                  <a:pt x="1166" y="2620"/>
                </a:lnTo>
                <a:lnTo>
                  <a:pt x="1169" y="2620"/>
                </a:lnTo>
                <a:lnTo>
                  <a:pt x="1171" y="2620"/>
                </a:lnTo>
                <a:lnTo>
                  <a:pt x="1174" y="2620"/>
                </a:lnTo>
                <a:lnTo>
                  <a:pt x="1177" y="2620"/>
                </a:lnTo>
                <a:lnTo>
                  <a:pt x="1180" y="2620"/>
                </a:lnTo>
                <a:lnTo>
                  <a:pt x="1183" y="2620"/>
                </a:lnTo>
                <a:lnTo>
                  <a:pt x="1186" y="2620"/>
                </a:lnTo>
                <a:lnTo>
                  <a:pt x="1188" y="2620"/>
                </a:lnTo>
                <a:lnTo>
                  <a:pt x="1191" y="2620"/>
                </a:lnTo>
                <a:lnTo>
                  <a:pt x="1194" y="2620"/>
                </a:lnTo>
                <a:lnTo>
                  <a:pt x="1197" y="2620"/>
                </a:lnTo>
                <a:lnTo>
                  <a:pt x="1200" y="2620"/>
                </a:lnTo>
                <a:lnTo>
                  <a:pt x="1203" y="2620"/>
                </a:lnTo>
                <a:lnTo>
                  <a:pt x="1206" y="2620"/>
                </a:lnTo>
                <a:lnTo>
                  <a:pt x="1208" y="2620"/>
                </a:lnTo>
                <a:lnTo>
                  <a:pt x="1211" y="2620"/>
                </a:lnTo>
                <a:lnTo>
                  <a:pt x="1214" y="2620"/>
                </a:lnTo>
                <a:lnTo>
                  <a:pt x="1217" y="2620"/>
                </a:lnTo>
                <a:lnTo>
                  <a:pt x="1220" y="2620"/>
                </a:lnTo>
                <a:lnTo>
                  <a:pt x="1223" y="2620"/>
                </a:lnTo>
                <a:lnTo>
                  <a:pt x="1225" y="2620"/>
                </a:lnTo>
                <a:lnTo>
                  <a:pt x="1228" y="2620"/>
                </a:lnTo>
                <a:lnTo>
                  <a:pt x="1231" y="2620"/>
                </a:lnTo>
                <a:lnTo>
                  <a:pt x="1234" y="2619"/>
                </a:lnTo>
                <a:lnTo>
                  <a:pt x="1237" y="2619"/>
                </a:lnTo>
                <a:lnTo>
                  <a:pt x="1240" y="2619"/>
                </a:lnTo>
                <a:lnTo>
                  <a:pt x="1243" y="2619"/>
                </a:lnTo>
                <a:lnTo>
                  <a:pt x="1245" y="2619"/>
                </a:lnTo>
                <a:lnTo>
                  <a:pt x="1248" y="2619"/>
                </a:lnTo>
                <a:lnTo>
                  <a:pt x="1251" y="2619"/>
                </a:lnTo>
                <a:lnTo>
                  <a:pt x="1254" y="2619"/>
                </a:lnTo>
                <a:lnTo>
                  <a:pt x="1257" y="2619"/>
                </a:lnTo>
                <a:lnTo>
                  <a:pt x="1260" y="2619"/>
                </a:lnTo>
                <a:lnTo>
                  <a:pt x="1262" y="2619"/>
                </a:lnTo>
                <a:lnTo>
                  <a:pt x="1265" y="2619"/>
                </a:lnTo>
                <a:lnTo>
                  <a:pt x="1268" y="2619"/>
                </a:lnTo>
                <a:lnTo>
                  <a:pt x="1271" y="2619"/>
                </a:lnTo>
                <a:lnTo>
                  <a:pt x="1274" y="2619"/>
                </a:lnTo>
                <a:lnTo>
                  <a:pt x="1277" y="2619"/>
                </a:lnTo>
                <a:lnTo>
                  <a:pt x="1280" y="2619"/>
                </a:lnTo>
                <a:lnTo>
                  <a:pt x="1283" y="2619"/>
                </a:lnTo>
                <a:lnTo>
                  <a:pt x="1285" y="2619"/>
                </a:lnTo>
                <a:lnTo>
                  <a:pt x="1288" y="2619"/>
                </a:lnTo>
                <a:lnTo>
                  <a:pt x="1291" y="2619"/>
                </a:lnTo>
                <a:lnTo>
                  <a:pt x="1294" y="2619"/>
                </a:lnTo>
                <a:lnTo>
                  <a:pt x="1297" y="2619"/>
                </a:lnTo>
                <a:lnTo>
                  <a:pt x="1300" y="2618"/>
                </a:lnTo>
                <a:lnTo>
                  <a:pt x="1302" y="2618"/>
                </a:lnTo>
                <a:lnTo>
                  <a:pt x="1305" y="2618"/>
                </a:lnTo>
                <a:lnTo>
                  <a:pt x="1308" y="2618"/>
                </a:lnTo>
                <a:lnTo>
                  <a:pt x="1311" y="2618"/>
                </a:lnTo>
                <a:lnTo>
                  <a:pt x="1314" y="2618"/>
                </a:lnTo>
                <a:lnTo>
                  <a:pt x="1317" y="2618"/>
                </a:lnTo>
                <a:lnTo>
                  <a:pt x="1320" y="2618"/>
                </a:lnTo>
                <a:lnTo>
                  <a:pt x="1322" y="2618"/>
                </a:lnTo>
                <a:lnTo>
                  <a:pt x="1325" y="2618"/>
                </a:lnTo>
                <a:lnTo>
                  <a:pt x="1328" y="2618"/>
                </a:lnTo>
                <a:lnTo>
                  <a:pt x="1331" y="2618"/>
                </a:lnTo>
                <a:lnTo>
                  <a:pt x="1334" y="2618"/>
                </a:lnTo>
                <a:lnTo>
                  <a:pt x="1337" y="2618"/>
                </a:lnTo>
                <a:lnTo>
                  <a:pt x="1339" y="2618"/>
                </a:lnTo>
                <a:lnTo>
                  <a:pt x="1342" y="2618"/>
                </a:lnTo>
                <a:lnTo>
                  <a:pt x="1345" y="2618"/>
                </a:lnTo>
                <a:lnTo>
                  <a:pt x="1348" y="2618"/>
                </a:lnTo>
                <a:lnTo>
                  <a:pt x="1351" y="2618"/>
                </a:lnTo>
                <a:lnTo>
                  <a:pt x="1354" y="2617"/>
                </a:lnTo>
                <a:lnTo>
                  <a:pt x="1357" y="2617"/>
                </a:lnTo>
                <a:lnTo>
                  <a:pt x="1359" y="2617"/>
                </a:lnTo>
                <a:lnTo>
                  <a:pt x="1362" y="2617"/>
                </a:lnTo>
                <a:lnTo>
                  <a:pt x="1365" y="2617"/>
                </a:lnTo>
                <a:lnTo>
                  <a:pt x="1368" y="2617"/>
                </a:lnTo>
                <a:lnTo>
                  <a:pt x="1371" y="2617"/>
                </a:lnTo>
                <a:lnTo>
                  <a:pt x="1374" y="2617"/>
                </a:lnTo>
                <a:lnTo>
                  <a:pt x="1376" y="2617"/>
                </a:lnTo>
                <a:lnTo>
                  <a:pt x="1379" y="2617"/>
                </a:lnTo>
                <a:lnTo>
                  <a:pt x="1382" y="2617"/>
                </a:lnTo>
                <a:lnTo>
                  <a:pt x="1385" y="2616"/>
                </a:lnTo>
                <a:lnTo>
                  <a:pt x="1388" y="2616"/>
                </a:lnTo>
                <a:lnTo>
                  <a:pt x="1391" y="2616"/>
                </a:lnTo>
                <a:lnTo>
                  <a:pt x="1394" y="2616"/>
                </a:lnTo>
                <a:lnTo>
                  <a:pt x="1396" y="2616"/>
                </a:lnTo>
                <a:lnTo>
                  <a:pt x="1399" y="2616"/>
                </a:lnTo>
                <a:lnTo>
                  <a:pt x="1402" y="2616"/>
                </a:lnTo>
                <a:lnTo>
                  <a:pt x="1405" y="2616"/>
                </a:lnTo>
                <a:lnTo>
                  <a:pt x="1408" y="2616"/>
                </a:lnTo>
                <a:lnTo>
                  <a:pt x="1411" y="2616"/>
                </a:lnTo>
                <a:lnTo>
                  <a:pt x="1413" y="2616"/>
                </a:lnTo>
                <a:lnTo>
                  <a:pt x="1416" y="2615"/>
                </a:lnTo>
                <a:lnTo>
                  <a:pt x="1419" y="2615"/>
                </a:lnTo>
                <a:lnTo>
                  <a:pt x="1422" y="2615"/>
                </a:lnTo>
                <a:lnTo>
                  <a:pt x="1425" y="2615"/>
                </a:lnTo>
                <a:lnTo>
                  <a:pt x="1428" y="2615"/>
                </a:lnTo>
                <a:lnTo>
                  <a:pt x="1431" y="2615"/>
                </a:lnTo>
                <a:lnTo>
                  <a:pt x="1434" y="2615"/>
                </a:lnTo>
                <a:lnTo>
                  <a:pt x="1436" y="2615"/>
                </a:lnTo>
                <a:lnTo>
                  <a:pt x="1439" y="2615"/>
                </a:lnTo>
                <a:lnTo>
                  <a:pt x="1442" y="2615"/>
                </a:lnTo>
                <a:lnTo>
                  <a:pt x="1445" y="2614"/>
                </a:lnTo>
                <a:lnTo>
                  <a:pt x="1448" y="2614"/>
                </a:lnTo>
                <a:lnTo>
                  <a:pt x="1451" y="2614"/>
                </a:lnTo>
                <a:lnTo>
                  <a:pt x="1453" y="2614"/>
                </a:lnTo>
                <a:lnTo>
                  <a:pt x="1456" y="2614"/>
                </a:lnTo>
                <a:lnTo>
                  <a:pt x="1459" y="2614"/>
                </a:lnTo>
                <a:lnTo>
                  <a:pt x="1462" y="2613"/>
                </a:lnTo>
                <a:lnTo>
                  <a:pt x="1465" y="2613"/>
                </a:lnTo>
                <a:lnTo>
                  <a:pt x="1468" y="2613"/>
                </a:lnTo>
                <a:lnTo>
                  <a:pt x="1471" y="2613"/>
                </a:lnTo>
                <a:lnTo>
                  <a:pt x="1473" y="2613"/>
                </a:lnTo>
                <a:lnTo>
                  <a:pt x="1476" y="2613"/>
                </a:lnTo>
                <a:lnTo>
                  <a:pt x="1479" y="2613"/>
                </a:lnTo>
                <a:lnTo>
                  <a:pt x="1482" y="2612"/>
                </a:lnTo>
                <a:lnTo>
                  <a:pt x="1485" y="2612"/>
                </a:lnTo>
                <a:lnTo>
                  <a:pt x="1488" y="2612"/>
                </a:lnTo>
                <a:lnTo>
                  <a:pt x="1490" y="2612"/>
                </a:lnTo>
                <a:lnTo>
                  <a:pt x="1493" y="2612"/>
                </a:lnTo>
                <a:lnTo>
                  <a:pt x="1496" y="2612"/>
                </a:lnTo>
                <a:lnTo>
                  <a:pt x="1499" y="2611"/>
                </a:lnTo>
                <a:lnTo>
                  <a:pt x="1502" y="2611"/>
                </a:lnTo>
                <a:lnTo>
                  <a:pt x="1505" y="2611"/>
                </a:lnTo>
                <a:lnTo>
                  <a:pt x="1508" y="2611"/>
                </a:lnTo>
                <a:lnTo>
                  <a:pt x="1510" y="2610"/>
                </a:lnTo>
                <a:lnTo>
                  <a:pt x="1513" y="2610"/>
                </a:lnTo>
                <a:lnTo>
                  <a:pt x="1516" y="2610"/>
                </a:lnTo>
                <a:lnTo>
                  <a:pt x="1519" y="2610"/>
                </a:lnTo>
                <a:lnTo>
                  <a:pt x="1522" y="2610"/>
                </a:lnTo>
                <a:lnTo>
                  <a:pt x="1525" y="2609"/>
                </a:lnTo>
                <a:lnTo>
                  <a:pt x="1527" y="2609"/>
                </a:lnTo>
                <a:lnTo>
                  <a:pt x="1530" y="2609"/>
                </a:lnTo>
                <a:lnTo>
                  <a:pt x="1533" y="2609"/>
                </a:lnTo>
                <a:lnTo>
                  <a:pt x="1536" y="2608"/>
                </a:lnTo>
                <a:lnTo>
                  <a:pt x="1539" y="2608"/>
                </a:lnTo>
                <a:lnTo>
                  <a:pt x="1542" y="2608"/>
                </a:lnTo>
                <a:lnTo>
                  <a:pt x="1545" y="2608"/>
                </a:lnTo>
                <a:lnTo>
                  <a:pt x="1548" y="2607"/>
                </a:lnTo>
                <a:lnTo>
                  <a:pt x="1550" y="2607"/>
                </a:lnTo>
                <a:lnTo>
                  <a:pt x="1553" y="2607"/>
                </a:lnTo>
                <a:lnTo>
                  <a:pt x="1556" y="2607"/>
                </a:lnTo>
                <a:lnTo>
                  <a:pt x="1559" y="2606"/>
                </a:lnTo>
                <a:lnTo>
                  <a:pt x="1562" y="2606"/>
                </a:lnTo>
                <a:lnTo>
                  <a:pt x="1565" y="2606"/>
                </a:lnTo>
                <a:lnTo>
                  <a:pt x="1567" y="2605"/>
                </a:lnTo>
                <a:lnTo>
                  <a:pt x="1570" y="2605"/>
                </a:lnTo>
                <a:lnTo>
                  <a:pt x="1573" y="2605"/>
                </a:lnTo>
                <a:lnTo>
                  <a:pt x="1576" y="2604"/>
                </a:lnTo>
                <a:lnTo>
                  <a:pt x="1579" y="2604"/>
                </a:lnTo>
                <a:lnTo>
                  <a:pt x="1582" y="2604"/>
                </a:lnTo>
                <a:lnTo>
                  <a:pt x="1585" y="2603"/>
                </a:lnTo>
                <a:lnTo>
                  <a:pt x="1587" y="2603"/>
                </a:lnTo>
                <a:lnTo>
                  <a:pt x="1590" y="2603"/>
                </a:lnTo>
                <a:lnTo>
                  <a:pt x="1593" y="2602"/>
                </a:lnTo>
                <a:lnTo>
                  <a:pt x="1596" y="2602"/>
                </a:lnTo>
                <a:lnTo>
                  <a:pt x="1599" y="2602"/>
                </a:lnTo>
                <a:lnTo>
                  <a:pt x="1602" y="2601"/>
                </a:lnTo>
                <a:lnTo>
                  <a:pt x="1604" y="2601"/>
                </a:lnTo>
                <a:lnTo>
                  <a:pt x="1607" y="2600"/>
                </a:lnTo>
                <a:lnTo>
                  <a:pt x="1610" y="2600"/>
                </a:lnTo>
                <a:lnTo>
                  <a:pt x="1613" y="2600"/>
                </a:lnTo>
                <a:lnTo>
                  <a:pt x="1616" y="2599"/>
                </a:lnTo>
                <a:lnTo>
                  <a:pt x="1619" y="2599"/>
                </a:lnTo>
                <a:lnTo>
                  <a:pt x="1622" y="2598"/>
                </a:lnTo>
                <a:lnTo>
                  <a:pt x="1624" y="2598"/>
                </a:lnTo>
                <a:lnTo>
                  <a:pt x="1627" y="2597"/>
                </a:lnTo>
                <a:lnTo>
                  <a:pt x="1630" y="2597"/>
                </a:lnTo>
                <a:lnTo>
                  <a:pt x="1633" y="2596"/>
                </a:lnTo>
                <a:lnTo>
                  <a:pt x="1636" y="2596"/>
                </a:lnTo>
                <a:lnTo>
                  <a:pt x="1639" y="2595"/>
                </a:lnTo>
                <a:lnTo>
                  <a:pt x="1641" y="2595"/>
                </a:lnTo>
                <a:lnTo>
                  <a:pt x="1644" y="2594"/>
                </a:lnTo>
                <a:lnTo>
                  <a:pt x="1647" y="2594"/>
                </a:lnTo>
                <a:lnTo>
                  <a:pt x="1650" y="2593"/>
                </a:lnTo>
                <a:lnTo>
                  <a:pt x="1653" y="2593"/>
                </a:lnTo>
                <a:lnTo>
                  <a:pt x="1656" y="2592"/>
                </a:lnTo>
                <a:lnTo>
                  <a:pt x="1659" y="2592"/>
                </a:lnTo>
                <a:lnTo>
                  <a:pt x="1661" y="2591"/>
                </a:lnTo>
                <a:lnTo>
                  <a:pt x="1664" y="2590"/>
                </a:lnTo>
                <a:lnTo>
                  <a:pt x="1667" y="2590"/>
                </a:lnTo>
                <a:lnTo>
                  <a:pt x="1670" y="2589"/>
                </a:lnTo>
                <a:lnTo>
                  <a:pt x="1673" y="2589"/>
                </a:lnTo>
                <a:lnTo>
                  <a:pt x="1676" y="2588"/>
                </a:lnTo>
                <a:lnTo>
                  <a:pt x="1678" y="2587"/>
                </a:lnTo>
                <a:lnTo>
                  <a:pt x="1682" y="2586"/>
                </a:lnTo>
                <a:lnTo>
                  <a:pt x="1684" y="2586"/>
                </a:lnTo>
                <a:lnTo>
                  <a:pt x="1687" y="2585"/>
                </a:lnTo>
                <a:lnTo>
                  <a:pt x="1690" y="2584"/>
                </a:lnTo>
                <a:lnTo>
                  <a:pt x="1693" y="2584"/>
                </a:lnTo>
                <a:lnTo>
                  <a:pt x="1696" y="2583"/>
                </a:lnTo>
                <a:lnTo>
                  <a:pt x="1699" y="2582"/>
                </a:lnTo>
                <a:lnTo>
                  <a:pt x="1701" y="2581"/>
                </a:lnTo>
                <a:lnTo>
                  <a:pt x="1704" y="2581"/>
                </a:lnTo>
                <a:lnTo>
                  <a:pt x="1707" y="2580"/>
                </a:lnTo>
                <a:lnTo>
                  <a:pt x="1710" y="2579"/>
                </a:lnTo>
                <a:lnTo>
                  <a:pt x="1713" y="2578"/>
                </a:lnTo>
                <a:lnTo>
                  <a:pt x="1716" y="2577"/>
                </a:lnTo>
                <a:lnTo>
                  <a:pt x="1718" y="2576"/>
                </a:lnTo>
                <a:lnTo>
                  <a:pt x="1721" y="2576"/>
                </a:lnTo>
                <a:lnTo>
                  <a:pt x="1724" y="2575"/>
                </a:lnTo>
                <a:lnTo>
                  <a:pt x="1727" y="2574"/>
                </a:lnTo>
                <a:lnTo>
                  <a:pt x="1730" y="2573"/>
                </a:lnTo>
                <a:lnTo>
                  <a:pt x="1733" y="2572"/>
                </a:lnTo>
                <a:lnTo>
                  <a:pt x="1736" y="2571"/>
                </a:lnTo>
                <a:lnTo>
                  <a:pt x="1738" y="2570"/>
                </a:lnTo>
                <a:lnTo>
                  <a:pt x="1741" y="2569"/>
                </a:lnTo>
                <a:lnTo>
                  <a:pt x="1744" y="2568"/>
                </a:lnTo>
                <a:lnTo>
                  <a:pt x="1747" y="2567"/>
                </a:lnTo>
                <a:lnTo>
                  <a:pt x="1750" y="2566"/>
                </a:lnTo>
                <a:lnTo>
                  <a:pt x="1753" y="2564"/>
                </a:lnTo>
                <a:lnTo>
                  <a:pt x="1755" y="2563"/>
                </a:lnTo>
                <a:lnTo>
                  <a:pt x="1758" y="2562"/>
                </a:lnTo>
                <a:lnTo>
                  <a:pt x="1761" y="2561"/>
                </a:lnTo>
                <a:lnTo>
                  <a:pt x="1764" y="2560"/>
                </a:lnTo>
                <a:lnTo>
                  <a:pt x="1767" y="2559"/>
                </a:lnTo>
                <a:lnTo>
                  <a:pt x="1770" y="2558"/>
                </a:lnTo>
                <a:lnTo>
                  <a:pt x="1773" y="2556"/>
                </a:lnTo>
                <a:lnTo>
                  <a:pt x="1775" y="2555"/>
                </a:lnTo>
                <a:lnTo>
                  <a:pt x="1778" y="2554"/>
                </a:lnTo>
                <a:lnTo>
                  <a:pt x="1781" y="2552"/>
                </a:lnTo>
                <a:lnTo>
                  <a:pt x="1784" y="2551"/>
                </a:lnTo>
                <a:lnTo>
                  <a:pt x="1787" y="2550"/>
                </a:lnTo>
                <a:lnTo>
                  <a:pt x="1790" y="2548"/>
                </a:lnTo>
                <a:lnTo>
                  <a:pt x="1792" y="2547"/>
                </a:lnTo>
                <a:lnTo>
                  <a:pt x="1795" y="2545"/>
                </a:lnTo>
                <a:lnTo>
                  <a:pt x="1798" y="2544"/>
                </a:lnTo>
                <a:lnTo>
                  <a:pt x="1801" y="2542"/>
                </a:lnTo>
                <a:lnTo>
                  <a:pt x="1804" y="2541"/>
                </a:lnTo>
                <a:lnTo>
                  <a:pt x="1807" y="2539"/>
                </a:lnTo>
                <a:lnTo>
                  <a:pt x="1810" y="2538"/>
                </a:lnTo>
                <a:lnTo>
                  <a:pt x="1812" y="2536"/>
                </a:lnTo>
                <a:lnTo>
                  <a:pt x="1815" y="2534"/>
                </a:lnTo>
                <a:lnTo>
                  <a:pt x="1818" y="2533"/>
                </a:lnTo>
                <a:lnTo>
                  <a:pt x="1821" y="2531"/>
                </a:lnTo>
                <a:lnTo>
                  <a:pt x="1824" y="2529"/>
                </a:lnTo>
                <a:lnTo>
                  <a:pt x="1827" y="2527"/>
                </a:lnTo>
                <a:lnTo>
                  <a:pt x="1830" y="2526"/>
                </a:lnTo>
                <a:lnTo>
                  <a:pt x="1833" y="2524"/>
                </a:lnTo>
                <a:lnTo>
                  <a:pt x="1835" y="2522"/>
                </a:lnTo>
                <a:lnTo>
                  <a:pt x="1838" y="2520"/>
                </a:lnTo>
                <a:lnTo>
                  <a:pt x="1841" y="2518"/>
                </a:lnTo>
                <a:lnTo>
                  <a:pt x="1844" y="2516"/>
                </a:lnTo>
                <a:lnTo>
                  <a:pt x="1847" y="2514"/>
                </a:lnTo>
                <a:lnTo>
                  <a:pt x="1850" y="2512"/>
                </a:lnTo>
                <a:lnTo>
                  <a:pt x="1852" y="2510"/>
                </a:lnTo>
                <a:lnTo>
                  <a:pt x="1855" y="2508"/>
                </a:lnTo>
                <a:lnTo>
                  <a:pt x="1858" y="2506"/>
                </a:lnTo>
                <a:lnTo>
                  <a:pt x="1861" y="2503"/>
                </a:lnTo>
                <a:lnTo>
                  <a:pt x="1864" y="2501"/>
                </a:lnTo>
                <a:lnTo>
                  <a:pt x="1867" y="2499"/>
                </a:lnTo>
                <a:lnTo>
                  <a:pt x="1870" y="2496"/>
                </a:lnTo>
                <a:lnTo>
                  <a:pt x="1872" y="2494"/>
                </a:lnTo>
                <a:lnTo>
                  <a:pt x="1875" y="2491"/>
                </a:lnTo>
                <a:lnTo>
                  <a:pt x="1878" y="2489"/>
                </a:lnTo>
                <a:lnTo>
                  <a:pt x="1881" y="2486"/>
                </a:lnTo>
                <a:lnTo>
                  <a:pt x="1884" y="2484"/>
                </a:lnTo>
                <a:lnTo>
                  <a:pt x="1887" y="2481"/>
                </a:lnTo>
                <a:lnTo>
                  <a:pt x="1889" y="2479"/>
                </a:lnTo>
                <a:lnTo>
                  <a:pt x="1892" y="2476"/>
                </a:lnTo>
                <a:lnTo>
                  <a:pt x="1895" y="2473"/>
                </a:lnTo>
                <a:lnTo>
                  <a:pt x="1898" y="2470"/>
                </a:lnTo>
                <a:lnTo>
                  <a:pt x="1901" y="2468"/>
                </a:lnTo>
                <a:lnTo>
                  <a:pt x="1904" y="2465"/>
                </a:lnTo>
                <a:lnTo>
                  <a:pt x="1907" y="2462"/>
                </a:lnTo>
                <a:lnTo>
                  <a:pt x="1909" y="2459"/>
                </a:lnTo>
                <a:lnTo>
                  <a:pt x="1912" y="2456"/>
                </a:lnTo>
                <a:lnTo>
                  <a:pt x="1915" y="2452"/>
                </a:lnTo>
                <a:lnTo>
                  <a:pt x="1918" y="2449"/>
                </a:lnTo>
                <a:lnTo>
                  <a:pt x="1921" y="2446"/>
                </a:lnTo>
                <a:lnTo>
                  <a:pt x="1924" y="2443"/>
                </a:lnTo>
                <a:lnTo>
                  <a:pt x="1926" y="2439"/>
                </a:lnTo>
                <a:lnTo>
                  <a:pt x="1929" y="2436"/>
                </a:lnTo>
                <a:lnTo>
                  <a:pt x="1932" y="2433"/>
                </a:lnTo>
                <a:lnTo>
                  <a:pt x="1935" y="2429"/>
                </a:lnTo>
                <a:lnTo>
                  <a:pt x="1938" y="2425"/>
                </a:lnTo>
                <a:lnTo>
                  <a:pt x="1941" y="2422"/>
                </a:lnTo>
                <a:lnTo>
                  <a:pt x="1943" y="2418"/>
                </a:lnTo>
                <a:lnTo>
                  <a:pt x="1947" y="2414"/>
                </a:lnTo>
                <a:lnTo>
                  <a:pt x="1949" y="2410"/>
                </a:lnTo>
                <a:lnTo>
                  <a:pt x="1952" y="2407"/>
                </a:lnTo>
                <a:lnTo>
                  <a:pt x="1955" y="2403"/>
                </a:lnTo>
                <a:lnTo>
                  <a:pt x="1958" y="2399"/>
                </a:lnTo>
                <a:lnTo>
                  <a:pt x="1961" y="2394"/>
                </a:lnTo>
                <a:lnTo>
                  <a:pt x="1964" y="2390"/>
                </a:lnTo>
                <a:lnTo>
                  <a:pt x="1966" y="2386"/>
                </a:lnTo>
                <a:lnTo>
                  <a:pt x="1969" y="2382"/>
                </a:lnTo>
                <a:lnTo>
                  <a:pt x="1972" y="2377"/>
                </a:lnTo>
                <a:lnTo>
                  <a:pt x="1975" y="2373"/>
                </a:lnTo>
                <a:lnTo>
                  <a:pt x="1978" y="2368"/>
                </a:lnTo>
                <a:lnTo>
                  <a:pt x="1981" y="2364"/>
                </a:lnTo>
                <a:lnTo>
                  <a:pt x="1984" y="2359"/>
                </a:lnTo>
                <a:lnTo>
                  <a:pt x="1986" y="2354"/>
                </a:lnTo>
                <a:lnTo>
                  <a:pt x="1989" y="2350"/>
                </a:lnTo>
                <a:lnTo>
                  <a:pt x="1992" y="2345"/>
                </a:lnTo>
                <a:lnTo>
                  <a:pt x="1995" y="2340"/>
                </a:lnTo>
                <a:lnTo>
                  <a:pt x="1998" y="2335"/>
                </a:lnTo>
                <a:lnTo>
                  <a:pt x="2001" y="2329"/>
                </a:lnTo>
                <a:lnTo>
                  <a:pt x="2003" y="2324"/>
                </a:lnTo>
                <a:lnTo>
                  <a:pt x="2006" y="2319"/>
                </a:lnTo>
                <a:lnTo>
                  <a:pt x="2009" y="2313"/>
                </a:lnTo>
                <a:lnTo>
                  <a:pt x="2012" y="2308"/>
                </a:lnTo>
                <a:lnTo>
                  <a:pt x="2015" y="2303"/>
                </a:lnTo>
                <a:lnTo>
                  <a:pt x="2018" y="2297"/>
                </a:lnTo>
                <a:lnTo>
                  <a:pt x="2021" y="2291"/>
                </a:lnTo>
                <a:lnTo>
                  <a:pt x="2023" y="2285"/>
                </a:lnTo>
                <a:lnTo>
                  <a:pt x="2026" y="2279"/>
                </a:lnTo>
                <a:lnTo>
                  <a:pt x="2029" y="2273"/>
                </a:lnTo>
                <a:lnTo>
                  <a:pt x="2032" y="2267"/>
                </a:lnTo>
                <a:lnTo>
                  <a:pt x="2035" y="2261"/>
                </a:lnTo>
                <a:lnTo>
                  <a:pt x="2038" y="2255"/>
                </a:lnTo>
                <a:lnTo>
                  <a:pt x="2040" y="2249"/>
                </a:lnTo>
                <a:lnTo>
                  <a:pt x="2043" y="2242"/>
                </a:lnTo>
                <a:lnTo>
                  <a:pt x="2046" y="2236"/>
                </a:lnTo>
                <a:lnTo>
                  <a:pt x="2049" y="2229"/>
                </a:lnTo>
                <a:lnTo>
                  <a:pt x="2052" y="2222"/>
                </a:lnTo>
                <a:lnTo>
                  <a:pt x="2055" y="2215"/>
                </a:lnTo>
                <a:lnTo>
                  <a:pt x="2058" y="2208"/>
                </a:lnTo>
                <a:lnTo>
                  <a:pt x="2060" y="2202"/>
                </a:lnTo>
                <a:lnTo>
                  <a:pt x="2063" y="2194"/>
                </a:lnTo>
                <a:lnTo>
                  <a:pt x="2066" y="2187"/>
                </a:lnTo>
                <a:lnTo>
                  <a:pt x="2069" y="2180"/>
                </a:lnTo>
                <a:lnTo>
                  <a:pt x="2072" y="2173"/>
                </a:lnTo>
                <a:lnTo>
                  <a:pt x="2075" y="2165"/>
                </a:lnTo>
                <a:lnTo>
                  <a:pt x="2077" y="2158"/>
                </a:lnTo>
                <a:lnTo>
                  <a:pt x="2080" y="2150"/>
                </a:lnTo>
                <a:lnTo>
                  <a:pt x="2083" y="2142"/>
                </a:lnTo>
                <a:lnTo>
                  <a:pt x="2086" y="2134"/>
                </a:lnTo>
                <a:lnTo>
                  <a:pt x="2089" y="2126"/>
                </a:lnTo>
                <a:lnTo>
                  <a:pt x="2092" y="2118"/>
                </a:lnTo>
                <a:lnTo>
                  <a:pt x="2095" y="2110"/>
                </a:lnTo>
                <a:lnTo>
                  <a:pt x="2098" y="2102"/>
                </a:lnTo>
                <a:lnTo>
                  <a:pt x="2100" y="2093"/>
                </a:lnTo>
                <a:lnTo>
                  <a:pt x="2103" y="2085"/>
                </a:lnTo>
                <a:lnTo>
                  <a:pt x="2106" y="2076"/>
                </a:lnTo>
                <a:lnTo>
                  <a:pt x="2109" y="2068"/>
                </a:lnTo>
                <a:lnTo>
                  <a:pt x="2112" y="2059"/>
                </a:lnTo>
                <a:lnTo>
                  <a:pt x="2115" y="2050"/>
                </a:lnTo>
                <a:lnTo>
                  <a:pt x="2117" y="2041"/>
                </a:lnTo>
                <a:lnTo>
                  <a:pt x="2120" y="2032"/>
                </a:lnTo>
                <a:lnTo>
                  <a:pt x="2123" y="2023"/>
                </a:lnTo>
                <a:lnTo>
                  <a:pt x="2126" y="2013"/>
                </a:lnTo>
                <a:lnTo>
                  <a:pt x="2129" y="2004"/>
                </a:lnTo>
                <a:lnTo>
                  <a:pt x="2132" y="1994"/>
                </a:lnTo>
                <a:lnTo>
                  <a:pt x="2135" y="1985"/>
                </a:lnTo>
                <a:lnTo>
                  <a:pt x="2137" y="1975"/>
                </a:lnTo>
                <a:lnTo>
                  <a:pt x="2140" y="1965"/>
                </a:lnTo>
                <a:lnTo>
                  <a:pt x="2143" y="1956"/>
                </a:lnTo>
                <a:lnTo>
                  <a:pt x="2146" y="1946"/>
                </a:lnTo>
                <a:lnTo>
                  <a:pt x="2149" y="1935"/>
                </a:lnTo>
                <a:lnTo>
                  <a:pt x="2152" y="1925"/>
                </a:lnTo>
                <a:lnTo>
                  <a:pt x="2154" y="1915"/>
                </a:lnTo>
                <a:lnTo>
                  <a:pt x="2157" y="1905"/>
                </a:lnTo>
                <a:lnTo>
                  <a:pt x="2160" y="1894"/>
                </a:lnTo>
                <a:lnTo>
                  <a:pt x="2163" y="1884"/>
                </a:lnTo>
                <a:lnTo>
                  <a:pt x="2166" y="1873"/>
                </a:lnTo>
                <a:lnTo>
                  <a:pt x="2169" y="1862"/>
                </a:lnTo>
                <a:lnTo>
                  <a:pt x="2172" y="1851"/>
                </a:lnTo>
                <a:lnTo>
                  <a:pt x="2174" y="1841"/>
                </a:lnTo>
                <a:lnTo>
                  <a:pt x="2177" y="1830"/>
                </a:lnTo>
                <a:lnTo>
                  <a:pt x="2180" y="1818"/>
                </a:lnTo>
                <a:lnTo>
                  <a:pt x="2183" y="1807"/>
                </a:lnTo>
                <a:lnTo>
                  <a:pt x="2186" y="1796"/>
                </a:lnTo>
                <a:lnTo>
                  <a:pt x="2189" y="1785"/>
                </a:lnTo>
                <a:lnTo>
                  <a:pt x="2191" y="1773"/>
                </a:lnTo>
                <a:lnTo>
                  <a:pt x="2194" y="1762"/>
                </a:lnTo>
                <a:lnTo>
                  <a:pt x="2197" y="1750"/>
                </a:lnTo>
                <a:lnTo>
                  <a:pt x="2200" y="1739"/>
                </a:lnTo>
                <a:lnTo>
                  <a:pt x="2203" y="1727"/>
                </a:lnTo>
                <a:lnTo>
                  <a:pt x="2206" y="1715"/>
                </a:lnTo>
                <a:lnTo>
                  <a:pt x="2209" y="1703"/>
                </a:lnTo>
                <a:lnTo>
                  <a:pt x="2211" y="1691"/>
                </a:lnTo>
                <a:lnTo>
                  <a:pt x="2214" y="1679"/>
                </a:lnTo>
                <a:lnTo>
                  <a:pt x="2217" y="1667"/>
                </a:lnTo>
                <a:lnTo>
                  <a:pt x="2220" y="1655"/>
                </a:lnTo>
                <a:lnTo>
                  <a:pt x="2223" y="1643"/>
                </a:lnTo>
                <a:lnTo>
                  <a:pt x="2226" y="1630"/>
                </a:lnTo>
                <a:lnTo>
                  <a:pt x="2229" y="1618"/>
                </a:lnTo>
                <a:lnTo>
                  <a:pt x="2231" y="1605"/>
                </a:lnTo>
                <a:lnTo>
                  <a:pt x="2234" y="1593"/>
                </a:lnTo>
                <a:lnTo>
                  <a:pt x="2237" y="1581"/>
                </a:lnTo>
                <a:lnTo>
                  <a:pt x="2240" y="1568"/>
                </a:lnTo>
                <a:lnTo>
                  <a:pt x="2243" y="1555"/>
                </a:lnTo>
                <a:lnTo>
                  <a:pt x="2246" y="1543"/>
                </a:lnTo>
                <a:lnTo>
                  <a:pt x="2249" y="1530"/>
                </a:lnTo>
                <a:lnTo>
                  <a:pt x="2251" y="1517"/>
                </a:lnTo>
                <a:lnTo>
                  <a:pt x="2254" y="1504"/>
                </a:lnTo>
                <a:lnTo>
                  <a:pt x="2257" y="1492"/>
                </a:lnTo>
                <a:lnTo>
                  <a:pt x="2260" y="1479"/>
                </a:lnTo>
                <a:lnTo>
                  <a:pt x="2263" y="1466"/>
                </a:lnTo>
                <a:lnTo>
                  <a:pt x="2266" y="1453"/>
                </a:lnTo>
                <a:lnTo>
                  <a:pt x="2268" y="1440"/>
                </a:lnTo>
                <a:lnTo>
                  <a:pt x="2271" y="1427"/>
                </a:lnTo>
                <a:lnTo>
                  <a:pt x="2274" y="1414"/>
                </a:lnTo>
                <a:lnTo>
                  <a:pt x="2277" y="1401"/>
                </a:lnTo>
                <a:lnTo>
                  <a:pt x="2280" y="1388"/>
                </a:lnTo>
                <a:lnTo>
                  <a:pt x="2283" y="1375"/>
                </a:lnTo>
                <a:lnTo>
                  <a:pt x="2286" y="1362"/>
                </a:lnTo>
                <a:lnTo>
                  <a:pt x="2288" y="1349"/>
                </a:lnTo>
                <a:lnTo>
                  <a:pt x="2291" y="1336"/>
                </a:lnTo>
                <a:lnTo>
                  <a:pt x="2294" y="1322"/>
                </a:lnTo>
                <a:lnTo>
                  <a:pt x="2297" y="1309"/>
                </a:lnTo>
                <a:lnTo>
                  <a:pt x="2300" y="1296"/>
                </a:lnTo>
                <a:lnTo>
                  <a:pt x="2303" y="1283"/>
                </a:lnTo>
                <a:lnTo>
                  <a:pt x="2305" y="1270"/>
                </a:lnTo>
                <a:lnTo>
                  <a:pt x="2308" y="1257"/>
                </a:lnTo>
                <a:lnTo>
                  <a:pt x="2311" y="1244"/>
                </a:lnTo>
                <a:lnTo>
                  <a:pt x="2314" y="1231"/>
                </a:lnTo>
                <a:lnTo>
                  <a:pt x="2317" y="1218"/>
                </a:lnTo>
                <a:lnTo>
                  <a:pt x="2320" y="1205"/>
                </a:lnTo>
                <a:lnTo>
                  <a:pt x="2323" y="1192"/>
                </a:lnTo>
                <a:lnTo>
                  <a:pt x="2325" y="1179"/>
                </a:lnTo>
                <a:lnTo>
                  <a:pt x="2328" y="1166"/>
                </a:lnTo>
                <a:lnTo>
                  <a:pt x="2331" y="1153"/>
                </a:lnTo>
                <a:lnTo>
                  <a:pt x="2334" y="1140"/>
                </a:lnTo>
                <a:lnTo>
                  <a:pt x="2337" y="1127"/>
                </a:lnTo>
                <a:lnTo>
                  <a:pt x="2340" y="1114"/>
                </a:lnTo>
                <a:lnTo>
                  <a:pt x="2342" y="1101"/>
                </a:lnTo>
                <a:lnTo>
                  <a:pt x="2345" y="1089"/>
                </a:lnTo>
                <a:lnTo>
                  <a:pt x="2348" y="1076"/>
                </a:lnTo>
                <a:lnTo>
                  <a:pt x="2351" y="1063"/>
                </a:lnTo>
                <a:lnTo>
                  <a:pt x="2354" y="1051"/>
                </a:lnTo>
                <a:lnTo>
                  <a:pt x="2357" y="1038"/>
                </a:lnTo>
                <a:lnTo>
                  <a:pt x="2360" y="1025"/>
                </a:lnTo>
                <a:lnTo>
                  <a:pt x="2363" y="1013"/>
                </a:lnTo>
                <a:lnTo>
                  <a:pt x="2365" y="1001"/>
                </a:lnTo>
                <a:lnTo>
                  <a:pt x="2368" y="988"/>
                </a:lnTo>
                <a:lnTo>
                  <a:pt x="2371" y="976"/>
                </a:lnTo>
                <a:lnTo>
                  <a:pt x="2374" y="964"/>
                </a:lnTo>
                <a:lnTo>
                  <a:pt x="2377" y="952"/>
                </a:lnTo>
                <a:lnTo>
                  <a:pt x="2380" y="940"/>
                </a:lnTo>
                <a:lnTo>
                  <a:pt x="2382" y="928"/>
                </a:lnTo>
                <a:lnTo>
                  <a:pt x="2385" y="916"/>
                </a:lnTo>
                <a:lnTo>
                  <a:pt x="2388" y="904"/>
                </a:lnTo>
                <a:lnTo>
                  <a:pt x="2391" y="892"/>
                </a:lnTo>
                <a:lnTo>
                  <a:pt x="2394" y="880"/>
                </a:lnTo>
                <a:lnTo>
                  <a:pt x="2397" y="869"/>
                </a:lnTo>
                <a:lnTo>
                  <a:pt x="2400" y="857"/>
                </a:lnTo>
                <a:lnTo>
                  <a:pt x="2402" y="845"/>
                </a:lnTo>
                <a:lnTo>
                  <a:pt x="2405" y="834"/>
                </a:lnTo>
                <a:lnTo>
                  <a:pt x="2408" y="823"/>
                </a:lnTo>
                <a:lnTo>
                  <a:pt x="2411" y="812"/>
                </a:lnTo>
                <a:lnTo>
                  <a:pt x="2414" y="800"/>
                </a:lnTo>
                <a:lnTo>
                  <a:pt x="2417" y="789"/>
                </a:lnTo>
                <a:lnTo>
                  <a:pt x="2419" y="778"/>
                </a:lnTo>
                <a:lnTo>
                  <a:pt x="2422" y="767"/>
                </a:lnTo>
                <a:lnTo>
                  <a:pt x="2425" y="757"/>
                </a:lnTo>
                <a:lnTo>
                  <a:pt x="2428" y="746"/>
                </a:lnTo>
                <a:lnTo>
                  <a:pt x="2431" y="735"/>
                </a:lnTo>
                <a:lnTo>
                  <a:pt x="2434" y="725"/>
                </a:lnTo>
                <a:lnTo>
                  <a:pt x="2437" y="714"/>
                </a:lnTo>
                <a:lnTo>
                  <a:pt x="2439" y="704"/>
                </a:lnTo>
                <a:lnTo>
                  <a:pt x="2442" y="694"/>
                </a:lnTo>
                <a:lnTo>
                  <a:pt x="2445" y="684"/>
                </a:lnTo>
                <a:lnTo>
                  <a:pt x="2448" y="673"/>
                </a:lnTo>
                <a:lnTo>
                  <a:pt x="2451" y="664"/>
                </a:lnTo>
                <a:lnTo>
                  <a:pt x="2454" y="654"/>
                </a:lnTo>
                <a:lnTo>
                  <a:pt x="2456" y="644"/>
                </a:lnTo>
                <a:lnTo>
                  <a:pt x="2459" y="634"/>
                </a:lnTo>
                <a:lnTo>
                  <a:pt x="2462" y="625"/>
                </a:lnTo>
                <a:lnTo>
                  <a:pt x="2465" y="615"/>
                </a:lnTo>
                <a:lnTo>
                  <a:pt x="2468" y="606"/>
                </a:lnTo>
                <a:lnTo>
                  <a:pt x="2471" y="597"/>
                </a:lnTo>
                <a:lnTo>
                  <a:pt x="2474" y="587"/>
                </a:lnTo>
                <a:lnTo>
                  <a:pt x="2476" y="578"/>
                </a:lnTo>
                <a:lnTo>
                  <a:pt x="2479" y="569"/>
                </a:lnTo>
                <a:lnTo>
                  <a:pt x="2482" y="560"/>
                </a:lnTo>
                <a:lnTo>
                  <a:pt x="2485" y="552"/>
                </a:lnTo>
                <a:lnTo>
                  <a:pt x="2488" y="543"/>
                </a:lnTo>
                <a:lnTo>
                  <a:pt x="2491" y="534"/>
                </a:lnTo>
                <a:lnTo>
                  <a:pt x="2493" y="526"/>
                </a:lnTo>
                <a:lnTo>
                  <a:pt x="2496" y="518"/>
                </a:lnTo>
                <a:lnTo>
                  <a:pt x="2499" y="509"/>
                </a:lnTo>
                <a:lnTo>
                  <a:pt x="2502" y="501"/>
                </a:lnTo>
                <a:lnTo>
                  <a:pt x="2505" y="493"/>
                </a:lnTo>
                <a:lnTo>
                  <a:pt x="2508" y="485"/>
                </a:lnTo>
                <a:lnTo>
                  <a:pt x="2511" y="477"/>
                </a:lnTo>
                <a:lnTo>
                  <a:pt x="2514" y="470"/>
                </a:lnTo>
                <a:lnTo>
                  <a:pt x="2516" y="462"/>
                </a:lnTo>
                <a:lnTo>
                  <a:pt x="2519" y="455"/>
                </a:lnTo>
                <a:lnTo>
                  <a:pt x="2522" y="447"/>
                </a:lnTo>
                <a:lnTo>
                  <a:pt x="2525" y="440"/>
                </a:lnTo>
                <a:lnTo>
                  <a:pt x="2528" y="432"/>
                </a:lnTo>
                <a:lnTo>
                  <a:pt x="2531" y="425"/>
                </a:lnTo>
                <a:lnTo>
                  <a:pt x="2533" y="418"/>
                </a:lnTo>
                <a:lnTo>
                  <a:pt x="2536" y="411"/>
                </a:lnTo>
                <a:lnTo>
                  <a:pt x="2539" y="404"/>
                </a:lnTo>
                <a:lnTo>
                  <a:pt x="2542" y="398"/>
                </a:lnTo>
                <a:lnTo>
                  <a:pt x="2545" y="391"/>
                </a:lnTo>
                <a:lnTo>
                  <a:pt x="2548" y="384"/>
                </a:lnTo>
                <a:lnTo>
                  <a:pt x="2551" y="378"/>
                </a:lnTo>
                <a:lnTo>
                  <a:pt x="2553" y="371"/>
                </a:lnTo>
                <a:lnTo>
                  <a:pt x="2556" y="365"/>
                </a:lnTo>
                <a:lnTo>
                  <a:pt x="2559" y="359"/>
                </a:lnTo>
                <a:lnTo>
                  <a:pt x="2562" y="352"/>
                </a:lnTo>
                <a:lnTo>
                  <a:pt x="2565" y="346"/>
                </a:lnTo>
                <a:lnTo>
                  <a:pt x="2568" y="341"/>
                </a:lnTo>
                <a:lnTo>
                  <a:pt x="2570" y="335"/>
                </a:lnTo>
                <a:lnTo>
                  <a:pt x="2573" y="329"/>
                </a:lnTo>
                <a:lnTo>
                  <a:pt x="2576" y="323"/>
                </a:lnTo>
                <a:lnTo>
                  <a:pt x="2579" y="317"/>
                </a:lnTo>
                <a:lnTo>
                  <a:pt x="2582" y="312"/>
                </a:lnTo>
                <a:lnTo>
                  <a:pt x="2585" y="307"/>
                </a:lnTo>
                <a:lnTo>
                  <a:pt x="2588" y="301"/>
                </a:lnTo>
                <a:lnTo>
                  <a:pt x="2590" y="296"/>
                </a:lnTo>
                <a:lnTo>
                  <a:pt x="2593" y="291"/>
                </a:lnTo>
                <a:lnTo>
                  <a:pt x="2596" y="286"/>
                </a:lnTo>
                <a:lnTo>
                  <a:pt x="2599" y="281"/>
                </a:lnTo>
                <a:lnTo>
                  <a:pt x="2602" y="276"/>
                </a:lnTo>
                <a:lnTo>
                  <a:pt x="2605" y="271"/>
                </a:lnTo>
                <a:lnTo>
                  <a:pt x="2607" y="266"/>
                </a:lnTo>
                <a:lnTo>
                  <a:pt x="2610" y="261"/>
                </a:lnTo>
                <a:lnTo>
                  <a:pt x="2613" y="256"/>
                </a:lnTo>
                <a:lnTo>
                  <a:pt x="2616" y="252"/>
                </a:lnTo>
                <a:lnTo>
                  <a:pt x="2619" y="247"/>
                </a:lnTo>
                <a:lnTo>
                  <a:pt x="2622" y="243"/>
                </a:lnTo>
                <a:lnTo>
                  <a:pt x="2625" y="238"/>
                </a:lnTo>
                <a:lnTo>
                  <a:pt x="2628" y="234"/>
                </a:lnTo>
                <a:lnTo>
                  <a:pt x="2630" y="230"/>
                </a:lnTo>
                <a:lnTo>
                  <a:pt x="2633" y="226"/>
                </a:lnTo>
                <a:lnTo>
                  <a:pt x="2636" y="222"/>
                </a:lnTo>
                <a:lnTo>
                  <a:pt x="2639" y="218"/>
                </a:lnTo>
                <a:lnTo>
                  <a:pt x="2642" y="214"/>
                </a:lnTo>
                <a:lnTo>
                  <a:pt x="2645" y="210"/>
                </a:lnTo>
                <a:lnTo>
                  <a:pt x="2647" y="206"/>
                </a:lnTo>
                <a:lnTo>
                  <a:pt x="2650" y="202"/>
                </a:lnTo>
                <a:lnTo>
                  <a:pt x="2653" y="198"/>
                </a:lnTo>
                <a:lnTo>
                  <a:pt x="2656" y="195"/>
                </a:lnTo>
                <a:lnTo>
                  <a:pt x="2659" y="191"/>
                </a:lnTo>
                <a:lnTo>
                  <a:pt x="2662" y="188"/>
                </a:lnTo>
                <a:lnTo>
                  <a:pt x="2665" y="184"/>
                </a:lnTo>
                <a:lnTo>
                  <a:pt x="2667" y="181"/>
                </a:lnTo>
                <a:lnTo>
                  <a:pt x="2670" y="178"/>
                </a:lnTo>
                <a:lnTo>
                  <a:pt x="2673" y="174"/>
                </a:lnTo>
                <a:lnTo>
                  <a:pt x="2676" y="171"/>
                </a:lnTo>
                <a:lnTo>
                  <a:pt x="2679" y="168"/>
                </a:lnTo>
                <a:lnTo>
                  <a:pt x="2682" y="165"/>
                </a:lnTo>
                <a:lnTo>
                  <a:pt x="2684" y="162"/>
                </a:lnTo>
                <a:lnTo>
                  <a:pt x="2687" y="159"/>
                </a:lnTo>
                <a:lnTo>
                  <a:pt x="2690" y="156"/>
                </a:lnTo>
                <a:lnTo>
                  <a:pt x="2693" y="153"/>
                </a:lnTo>
                <a:lnTo>
                  <a:pt x="2696" y="150"/>
                </a:lnTo>
                <a:lnTo>
                  <a:pt x="2699" y="147"/>
                </a:lnTo>
                <a:lnTo>
                  <a:pt x="2702" y="144"/>
                </a:lnTo>
                <a:lnTo>
                  <a:pt x="2704" y="142"/>
                </a:lnTo>
                <a:lnTo>
                  <a:pt x="2707" y="139"/>
                </a:lnTo>
                <a:lnTo>
                  <a:pt x="2710" y="136"/>
                </a:lnTo>
                <a:lnTo>
                  <a:pt x="2713" y="134"/>
                </a:lnTo>
                <a:lnTo>
                  <a:pt x="2716" y="131"/>
                </a:lnTo>
                <a:lnTo>
                  <a:pt x="2719" y="129"/>
                </a:lnTo>
                <a:lnTo>
                  <a:pt x="2721" y="126"/>
                </a:lnTo>
                <a:lnTo>
                  <a:pt x="2724" y="124"/>
                </a:lnTo>
                <a:lnTo>
                  <a:pt x="2727" y="122"/>
                </a:lnTo>
                <a:lnTo>
                  <a:pt x="2730" y="120"/>
                </a:lnTo>
                <a:lnTo>
                  <a:pt x="2733" y="117"/>
                </a:lnTo>
                <a:lnTo>
                  <a:pt x="2736" y="115"/>
                </a:lnTo>
                <a:lnTo>
                  <a:pt x="2739" y="113"/>
                </a:lnTo>
                <a:lnTo>
                  <a:pt x="2741" y="111"/>
                </a:lnTo>
                <a:lnTo>
                  <a:pt x="2744" y="108"/>
                </a:lnTo>
                <a:lnTo>
                  <a:pt x="2747" y="107"/>
                </a:lnTo>
                <a:lnTo>
                  <a:pt x="2750" y="105"/>
                </a:lnTo>
                <a:lnTo>
                  <a:pt x="2753" y="102"/>
                </a:lnTo>
                <a:lnTo>
                  <a:pt x="2756" y="100"/>
                </a:lnTo>
                <a:lnTo>
                  <a:pt x="2758" y="99"/>
                </a:lnTo>
                <a:lnTo>
                  <a:pt x="2761" y="97"/>
                </a:lnTo>
                <a:lnTo>
                  <a:pt x="2764" y="95"/>
                </a:lnTo>
                <a:lnTo>
                  <a:pt x="2767" y="93"/>
                </a:lnTo>
                <a:lnTo>
                  <a:pt x="2770" y="91"/>
                </a:lnTo>
                <a:lnTo>
                  <a:pt x="2773" y="90"/>
                </a:lnTo>
                <a:lnTo>
                  <a:pt x="2776" y="88"/>
                </a:lnTo>
                <a:lnTo>
                  <a:pt x="2779" y="86"/>
                </a:lnTo>
                <a:lnTo>
                  <a:pt x="2781" y="84"/>
                </a:lnTo>
                <a:lnTo>
                  <a:pt x="2784" y="83"/>
                </a:lnTo>
                <a:lnTo>
                  <a:pt x="2787" y="81"/>
                </a:lnTo>
                <a:lnTo>
                  <a:pt x="2790" y="80"/>
                </a:lnTo>
                <a:lnTo>
                  <a:pt x="2793" y="78"/>
                </a:lnTo>
                <a:lnTo>
                  <a:pt x="2796" y="77"/>
                </a:lnTo>
                <a:lnTo>
                  <a:pt x="2798" y="75"/>
                </a:lnTo>
                <a:lnTo>
                  <a:pt x="2801" y="74"/>
                </a:lnTo>
                <a:lnTo>
                  <a:pt x="2804" y="72"/>
                </a:lnTo>
                <a:lnTo>
                  <a:pt x="2807" y="71"/>
                </a:lnTo>
                <a:lnTo>
                  <a:pt x="2810" y="70"/>
                </a:lnTo>
                <a:lnTo>
                  <a:pt x="2813" y="68"/>
                </a:lnTo>
                <a:lnTo>
                  <a:pt x="2816" y="67"/>
                </a:lnTo>
                <a:lnTo>
                  <a:pt x="2818" y="66"/>
                </a:lnTo>
                <a:lnTo>
                  <a:pt x="2821" y="65"/>
                </a:lnTo>
                <a:lnTo>
                  <a:pt x="2824" y="63"/>
                </a:lnTo>
                <a:lnTo>
                  <a:pt x="2827" y="62"/>
                </a:lnTo>
                <a:lnTo>
                  <a:pt x="2830" y="61"/>
                </a:lnTo>
                <a:lnTo>
                  <a:pt x="2833" y="60"/>
                </a:lnTo>
                <a:lnTo>
                  <a:pt x="2835" y="58"/>
                </a:lnTo>
                <a:lnTo>
                  <a:pt x="2838" y="57"/>
                </a:lnTo>
                <a:lnTo>
                  <a:pt x="2841" y="56"/>
                </a:lnTo>
                <a:lnTo>
                  <a:pt x="2844" y="55"/>
                </a:lnTo>
                <a:lnTo>
                  <a:pt x="2847" y="54"/>
                </a:lnTo>
                <a:lnTo>
                  <a:pt x="2850" y="53"/>
                </a:lnTo>
                <a:lnTo>
                  <a:pt x="2853" y="52"/>
                </a:lnTo>
                <a:lnTo>
                  <a:pt x="2855" y="51"/>
                </a:lnTo>
                <a:lnTo>
                  <a:pt x="2858" y="50"/>
                </a:lnTo>
                <a:lnTo>
                  <a:pt x="2861" y="49"/>
                </a:lnTo>
                <a:lnTo>
                  <a:pt x="2864" y="48"/>
                </a:lnTo>
                <a:lnTo>
                  <a:pt x="2867" y="47"/>
                </a:lnTo>
                <a:lnTo>
                  <a:pt x="2870" y="46"/>
                </a:lnTo>
                <a:lnTo>
                  <a:pt x="2872" y="45"/>
                </a:lnTo>
                <a:lnTo>
                  <a:pt x="2875" y="44"/>
                </a:lnTo>
                <a:lnTo>
                  <a:pt x="2878" y="43"/>
                </a:lnTo>
                <a:lnTo>
                  <a:pt x="2881" y="43"/>
                </a:lnTo>
                <a:lnTo>
                  <a:pt x="2884" y="42"/>
                </a:lnTo>
                <a:lnTo>
                  <a:pt x="2887" y="41"/>
                </a:lnTo>
                <a:lnTo>
                  <a:pt x="2890" y="40"/>
                </a:lnTo>
                <a:lnTo>
                  <a:pt x="2892" y="39"/>
                </a:lnTo>
                <a:lnTo>
                  <a:pt x="2895" y="39"/>
                </a:lnTo>
                <a:lnTo>
                  <a:pt x="2898" y="38"/>
                </a:lnTo>
                <a:lnTo>
                  <a:pt x="2901" y="37"/>
                </a:lnTo>
                <a:lnTo>
                  <a:pt x="2904" y="37"/>
                </a:lnTo>
                <a:lnTo>
                  <a:pt x="2907" y="36"/>
                </a:lnTo>
                <a:lnTo>
                  <a:pt x="2909" y="35"/>
                </a:lnTo>
                <a:lnTo>
                  <a:pt x="2913" y="34"/>
                </a:lnTo>
                <a:lnTo>
                  <a:pt x="2915" y="34"/>
                </a:lnTo>
                <a:lnTo>
                  <a:pt x="2918" y="33"/>
                </a:lnTo>
                <a:lnTo>
                  <a:pt x="2921" y="32"/>
                </a:lnTo>
                <a:lnTo>
                  <a:pt x="2924" y="32"/>
                </a:lnTo>
                <a:lnTo>
                  <a:pt x="2927" y="31"/>
                </a:lnTo>
                <a:lnTo>
                  <a:pt x="2930" y="30"/>
                </a:lnTo>
                <a:lnTo>
                  <a:pt x="2932" y="30"/>
                </a:lnTo>
                <a:lnTo>
                  <a:pt x="2935" y="29"/>
                </a:lnTo>
                <a:lnTo>
                  <a:pt x="2938" y="29"/>
                </a:lnTo>
                <a:lnTo>
                  <a:pt x="2941" y="28"/>
                </a:lnTo>
                <a:lnTo>
                  <a:pt x="2944" y="28"/>
                </a:lnTo>
                <a:lnTo>
                  <a:pt x="2947" y="27"/>
                </a:lnTo>
                <a:lnTo>
                  <a:pt x="2949" y="27"/>
                </a:lnTo>
                <a:lnTo>
                  <a:pt x="2952" y="26"/>
                </a:lnTo>
                <a:lnTo>
                  <a:pt x="2955" y="26"/>
                </a:lnTo>
                <a:lnTo>
                  <a:pt x="2958" y="25"/>
                </a:lnTo>
                <a:lnTo>
                  <a:pt x="2961" y="25"/>
                </a:lnTo>
                <a:lnTo>
                  <a:pt x="2964" y="24"/>
                </a:lnTo>
                <a:lnTo>
                  <a:pt x="2967" y="24"/>
                </a:lnTo>
                <a:lnTo>
                  <a:pt x="2969" y="23"/>
                </a:lnTo>
                <a:lnTo>
                  <a:pt x="2972" y="23"/>
                </a:lnTo>
                <a:lnTo>
                  <a:pt x="2975" y="22"/>
                </a:lnTo>
                <a:lnTo>
                  <a:pt x="2978" y="22"/>
                </a:lnTo>
                <a:lnTo>
                  <a:pt x="2981" y="21"/>
                </a:lnTo>
                <a:lnTo>
                  <a:pt x="2984" y="21"/>
                </a:lnTo>
                <a:lnTo>
                  <a:pt x="2986" y="21"/>
                </a:lnTo>
                <a:lnTo>
                  <a:pt x="2989" y="20"/>
                </a:lnTo>
                <a:lnTo>
                  <a:pt x="2992" y="20"/>
                </a:lnTo>
                <a:lnTo>
                  <a:pt x="2995" y="19"/>
                </a:lnTo>
                <a:lnTo>
                  <a:pt x="2998" y="19"/>
                </a:lnTo>
                <a:lnTo>
                  <a:pt x="3001" y="19"/>
                </a:lnTo>
                <a:lnTo>
                  <a:pt x="3004" y="18"/>
                </a:lnTo>
                <a:lnTo>
                  <a:pt x="3006" y="18"/>
                </a:lnTo>
                <a:lnTo>
                  <a:pt x="3009" y="17"/>
                </a:lnTo>
                <a:lnTo>
                  <a:pt x="3012" y="17"/>
                </a:lnTo>
                <a:lnTo>
                  <a:pt x="3015" y="17"/>
                </a:lnTo>
                <a:lnTo>
                  <a:pt x="3018" y="17"/>
                </a:lnTo>
                <a:lnTo>
                  <a:pt x="3021" y="16"/>
                </a:lnTo>
                <a:lnTo>
                  <a:pt x="3023" y="16"/>
                </a:lnTo>
                <a:lnTo>
                  <a:pt x="3027" y="16"/>
                </a:lnTo>
                <a:lnTo>
                  <a:pt x="3029" y="15"/>
                </a:lnTo>
                <a:lnTo>
                  <a:pt x="3032" y="15"/>
                </a:lnTo>
                <a:lnTo>
                  <a:pt x="3035" y="15"/>
                </a:lnTo>
                <a:lnTo>
                  <a:pt x="3038" y="14"/>
                </a:lnTo>
                <a:lnTo>
                  <a:pt x="3041" y="14"/>
                </a:lnTo>
                <a:lnTo>
                  <a:pt x="3044" y="14"/>
                </a:lnTo>
                <a:lnTo>
                  <a:pt x="3046" y="14"/>
                </a:lnTo>
                <a:lnTo>
                  <a:pt x="3049" y="13"/>
                </a:lnTo>
                <a:lnTo>
                  <a:pt x="3052" y="13"/>
                </a:lnTo>
                <a:lnTo>
                  <a:pt x="3055" y="13"/>
                </a:lnTo>
                <a:lnTo>
                  <a:pt x="3058" y="13"/>
                </a:lnTo>
                <a:lnTo>
                  <a:pt x="3061" y="12"/>
                </a:lnTo>
                <a:lnTo>
                  <a:pt x="3064" y="12"/>
                </a:lnTo>
                <a:lnTo>
                  <a:pt x="3066" y="12"/>
                </a:lnTo>
                <a:lnTo>
                  <a:pt x="3069" y="12"/>
                </a:lnTo>
                <a:lnTo>
                  <a:pt x="3072" y="11"/>
                </a:lnTo>
                <a:lnTo>
                  <a:pt x="3075" y="11"/>
                </a:lnTo>
                <a:lnTo>
                  <a:pt x="3078" y="11"/>
                </a:lnTo>
                <a:lnTo>
                  <a:pt x="3081" y="11"/>
                </a:lnTo>
                <a:lnTo>
                  <a:pt x="3083" y="11"/>
                </a:lnTo>
                <a:lnTo>
                  <a:pt x="3086" y="10"/>
                </a:lnTo>
                <a:lnTo>
                  <a:pt x="3089" y="10"/>
                </a:lnTo>
                <a:lnTo>
                  <a:pt x="3092" y="10"/>
                </a:lnTo>
                <a:lnTo>
                  <a:pt x="3095" y="10"/>
                </a:lnTo>
                <a:lnTo>
                  <a:pt x="3098" y="9"/>
                </a:lnTo>
                <a:lnTo>
                  <a:pt x="3101" y="9"/>
                </a:lnTo>
                <a:lnTo>
                  <a:pt x="3103" y="9"/>
                </a:lnTo>
                <a:lnTo>
                  <a:pt x="3106" y="9"/>
                </a:lnTo>
                <a:lnTo>
                  <a:pt x="3109" y="9"/>
                </a:lnTo>
                <a:lnTo>
                  <a:pt x="3112" y="9"/>
                </a:lnTo>
                <a:lnTo>
                  <a:pt x="3115" y="8"/>
                </a:lnTo>
                <a:lnTo>
                  <a:pt x="3118" y="8"/>
                </a:lnTo>
                <a:lnTo>
                  <a:pt x="3120" y="8"/>
                </a:lnTo>
                <a:lnTo>
                  <a:pt x="3123" y="8"/>
                </a:lnTo>
                <a:lnTo>
                  <a:pt x="3126" y="8"/>
                </a:lnTo>
                <a:lnTo>
                  <a:pt x="3129" y="8"/>
                </a:lnTo>
                <a:lnTo>
                  <a:pt x="3132" y="8"/>
                </a:lnTo>
                <a:lnTo>
                  <a:pt x="3135" y="7"/>
                </a:lnTo>
                <a:lnTo>
                  <a:pt x="3138" y="7"/>
                </a:lnTo>
                <a:lnTo>
                  <a:pt x="3140" y="7"/>
                </a:lnTo>
                <a:lnTo>
                  <a:pt x="3143" y="7"/>
                </a:lnTo>
                <a:lnTo>
                  <a:pt x="3146" y="7"/>
                </a:lnTo>
                <a:lnTo>
                  <a:pt x="3149" y="7"/>
                </a:lnTo>
                <a:lnTo>
                  <a:pt x="3152" y="6"/>
                </a:lnTo>
                <a:lnTo>
                  <a:pt x="3155" y="6"/>
                </a:lnTo>
                <a:lnTo>
                  <a:pt x="3157" y="6"/>
                </a:lnTo>
                <a:lnTo>
                  <a:pt x="3160" y="6"/>
                </a:lnTo>
                <a:lnTo>
                  <a:pt x="3163" y="6"/>
                </a:lnTo>
                <a:lnTo>
                  <a:pt x="3166" y="6"/>
                </a:lnTo>
                <a:lnTo>
                  <a:pt x="3169" y="6"/>
                </a:lnTo>
                <a:lnTo>
                  <a:pt x="3172" y="6"/>
                </a:lnTo>
                <a:lnTo>
                  <a:pt x="3174" y="6"/>
                </a:lnTo>
                <a:lnTo>
                  <a:pt x="3178" y="5"/>
                </a:lnTo>
                <a:lnTo>
                  <a:pt x="3180" y="5"/>
                </a:lnTo>
                <a:lnTo>
                  <a:pt x="3183" y="5"/>
                </a:lnTo>
                <a:lnTo>
                  <a:pt x="3186" y="5"/>
                </a:lnTo>
                <a:lnTo>
                  <a:pt x="3189" y="5"/>
                </a:lnTo>
                <a:lnTo>
                  <a:pt x="3192" y="5"/>
                </a:lnTo>
                <a:lnTo>
                  <a:pt x="3195" y="5"/>
                </a:lnTo>
                <a:lnTo>
                  <a:pt x="3197" y="5"/>
                </a:lnTo>
                <a:lnTo>
                  <a:pt x="3200" y="5"/>
                </a:lnTo>
                <a:lnTo>
                  <a:pt x="3203" y="4"/>
                </a:lnTo>
                <a:lnTo>
                  <a:pt x="3206" y="4"/>
                </a:lnTo>
                <a:lnTo>
                  <a:pt x="3209" y="4"/>
                </a:lnTo>
                <a:lnTo>
                  <a:pt x="3212" y="4"/>
                </a:lnTo>
                <a:lnTo>
                  <a:pt x="3215" y="4"/>
                </a:lnTo>
                <a:lnTo>
                  <a:pt x="3217" y="4"/>
                </a:lnTo>
                <a:lnTo>
                  <a:pt x="3220" y="4"/>
                </a:lnTo>
                <a:lnTo>
                  <a:pt x="3223" y="4"/>
                </a:lnTo>
                <a:lnTo>
                  <a:pt x="3226" y="4"/>
                </a:lnTo>
                <a:lnTo>
                  <a:pt x="3229" y="4"/>
                </a:lnTo>
                <a:lnTo>
                  <a:pt x="3232" y="4"/>
                </a:lnTo>
                <a:lnTo>
                  <a:pt x="3234" y="4"/>
                </a:lnTo>
                <a:lnTo>
                  <a:pt x="3237" y="4"/>
                </a:lnTo>
                <a:lnTo>
                  <a:pt x="3240" y="4"/>
                </a:lnTo>
                <a:lnTo>
                  <a:pt x="3243" y="3"/>
                </a:lnTo>
                <a:lnTo>
                  <a:pt x="3246" y="3"/>
                </a:lnTo>
                <a:lnTo>
                  <a:pt x="3249" y="3"/>
                </a:lnTo>
                <a:lnTo>
                  <a:pt x="3252" y="3"/>
                </a:lnTo>
                <a:lnTo>
                  <a:pt x="3254" y="3"/>
                </a:lnTo>
                <a:lnTo>
                  <a:pt x="3257" y="3"/>
                </a:lnTo>
                <a:lnTo>
                  <a:pt x="3260" y="3"/>
                </a:lnTo>
                <a:lnTo>
                  <a:pt x="3263" y="3"/>
                </a:lnTo>
                <a:lnTo>
                  <a:pt x="3266" y="3"/>
                </a:lnTo>
                <a:lnTo>
                  <a:pt x="3269" y="3"/>
                </a:lnTo>
                <a:lnTo>
                  <a:pt x="3271" y="3"/>
                </a:lnTo>
                <a:lnTo>
                  <a:pt x="3274" y="3"/>
                </a:lnTo>
                <a:lnTo>
                  <a:pt x="3277" y="3"/>
                </a:lnTo>
                <a:lnTo>
                  <a:pt x="3280" y="3"/>
                </a:lnTo>
                <a:lnTo>
                  <a:pt x="3283" y="3"/>
                </a:lnTo>
                <a:lnTo>
                  <a:pt x="3286" y="3"/>
                </a:lnTo>
                <a:lnTo>
                  <a:pt x="3289" y="3"/>
                </a:lnTo>
                <a:lnTo>
                  <a:pt x="3291" y="3"/>
                </a:lnTo>
                <a:lnTo>
                  <a:pt x="3294" y="2"/>
                </a:lnTo>
                <a:lnTo>
                  <a:pt x="3297" y="2"/>
                </a:lnTo>
                <a:lnTo>
                  <a:pt x="3300" y="2"/>
                </a:lnTo>
                <a:lnTo>
                  <a:pt x="3303" y="2"/>
                </a:lnTo>
                <a:lnTo>
                  <a:pt x="3306" y="2"/>
                </a:lnTo>
                <a:lnTo>
                  <a:pt x="3308" y="2"/>
                </a:lnTo>
                <a:lnTo>
                  <a:pt x="3311" y="2"/>
                </a:lnTo>
                <a:lnTo>
                  <a:pt x="3314" y="2"/>
                </a:lnTo>
                <a:lnTo>
                  <a:pt x="3317" y="2"/>
                </a:lnTo>
                <a:lnTo>
                  <a:pt x="3320" y="2"/>
                </a:lnTo>
                <a:lnTo>
                  <a:pt x="3323" y="2"/>
                </a:lnTo>
                <a:lnTo>
                  <a:pt x="3326" y="2"/>
                </a:lnTo>
                <a:lnTo>
                  <a:pt x="3329" y="2"/>
                </a:lnTo>
                <a:lnTo>
                  <a:pt x="3331" y="2"/>
                </a:lnTo>
                <a:lnTo>
                  <a:pt x="3334" y="2"/>
                </a:lnTo>
                <a:lnTo>
                  <a:pt x="3337" y="2"/>
                </a:lnTo>
                <a:lnTo>
                  <a:pt x="3340" y="2"/>
                </a:lnTo>
                <a:lnTo>
                  <a:pt x="3343" y="2"/>
                </a:lnTo>
                <a:lnTo>
                  <a:pt x="3346" y="2"/>
                </a:lnTo>
                <a:lnTo>
                  <a:pt x="3348" y="2"/>
                </a:lnTo>
                <a:lnTo>
                  <a:pt x="3351" y="2"/>
                </a:lnTo>
                <a:lnTo>
                  <a:pt x="3354" y="2"/>
                </a:lnTo>
                <a:lnTo>
                  <a:pt x="3357" y="2"/>
                </a:lnTo>
                <a:lnTo>
                  <a:pt x="3360" y="1"/>
                </a:lnTo>
                <a:lnTo>
                  <a:pt x="3363" y="1"/>
                </a:lnTo>
                <a:lnTo>
                  <a:pt x="3366" y="1"/>
                </a:lnTo>
                <a:lnTo>
                  <a:pt x="3368" y="1"/>
                </a:lnTo>
                <a:lnTo>
                  <a:pt x="3371" y="1"/>
                </a:lnTo>
                <a:lnTo>
                  <a:pt x="3374" y="1"/>
                </a:lnTo>
                <a:lnTo>
                  <a:pt x="3377" y="1"/>
                </a:lnTo>
                <a:lnTo>
                  <a:pt x="3380" y="1"/>
                </a:lnTo>
                <a:lnTo>
                  <a:pt x="3383" y="1"/>
                </a:lnTo>
                <a:lnTo>
                  <a:pt x="3385" y="1"/>
                </a:lnTo>
                <a:lnTo>
                  <a:pt x="3388" y="1"/>
                </a:lnTo>
                <a:lnTo>
                  <a:pt x="3391" y="1"/>
                </a:lnTo>
                <a:lnTo>
                  <a:pt x="3394" y="1"/>
                </a:lnTo>
                <a:lnTo>
                  <a:pt x="3397" y="1"/>
                </a:lnTo>
                <a:lnTo>
                  <a:pt x="3400" y="1"/>
                </a:lnTo>
                <a:lnTo>
                  <a:pt x="3403" y="1"/>
                </a:lnTo>
                <a:lnTo>
                  <a:pt x="3405" y="1"/>
                </a:lnTo>
                <a:lnTo>
                  <a:pt x="3408" y="1"/>
                </a:lnTo>
                <a:lnTo>
                  <a:pt x="3411" y="1"/>
                </a:lnTo>
                <a:lnTo>
                  <a:pt x="3414" y="1"/>
                </a:lnTo>
                <a:lnTo>
                  <a:pt x="3417" y="1"/>
                </a:lnTo>
                <a:lnTo>
                  <a:pt x="3420" y="1"/>
                </a:lnTo>
                <a:lnTo>
                  <a:pt x="3422" y="1"/>
                </a:lnTo>
                <a:lnTo>
                  <a:pt x="3425" y="1"/>
                </a:lnTo>
                <a:lnTo>
                  <a:pt x="3428" y="1"/>
                </a:lnTo>
                <a:lnTo>
                  <a:pt x="3431" y="1"/>
                </a:lnTo>
                <a:lnTo>
                  <a:pt x="3434" y="1"/>
                </a:lnTo>
                <a:lnTo>
                  <a:pt x="3437" y="1"/>
                </a:lnTo>
                <a:lnTo>
                  <a:pt x="3440" y="1"/>
                </a:lnTo>
                <a:lnTo>
                  <a:pt x="3443" y="1"/>
                </a:lnTo>
                <a:lnTo>
                  <a:pt x="3445" y="1"/>
                </a:lnTo>
                <a:lnTo>
                  <a:pt x="3448" y="1"/>
                </a:lnTo>
                <a:lnTo>
                  <a:pt x="3451" y="1"/>
                </a:lnTo>
                <a:lnTo>
                  <a:pt x="3454" y="1"/>
                </a:lnTo>
                <a:lnTo>
                  <a:pt x="3457" y="1"/>
                </a:lnTo>
                <a:lnTo>
                  <a:pt x="3460" y="1"/>
                </a:lnTo>
                <a:lnTo>
                  <a:pt x="3462" y="1"/>
                </a:lnTo>
                <a:lnTo>
                  <a:pt x="3465" y="1"/>
                </a:lnTo>
                <a:lnTo>
                  <a:pt x="3468" y="1"/>
                </a:lnTo>
                <a:lnTo>
                  <a:pt x="3471" y="1"/>
                </a:lnTo>
                <a:lnTo>
                  <a:pt x="3474" y="1"/>
                </a:lnTo>
                <a:lnTo>
                  <a:pt x="3477" y="1"/>
                </a:lnTo>
                <a:lnTo>
                  <a:pt x="3480" y="1"/>
                </a:lnTo>
                <a:lnTo>
                  <a:pt x="3482" y="1"/>
                </a:lnTo>
                <a:lnTo>
                  <a:pt x="3485" y="1"/>
                </a:lnTo>
                <a:lnTo>
                  <a:pt x="3488" y="1"/>
                </a:lnTo>
                <a:lnTo>
                  <a:pt x="3491" y="1"/>
                </a:lnTo>
                <a:lnTo>
                  <a:pt x="3494" y="1"/>
                </a:lnTo>
                <a:lnTo>
                  <a:pt x="3497" y="1"/>
                </a:lnTo>
                <a:lnTo>
                  <a:pt x="3499" y="1"/>
                </a:lnTo>
                <a:lnTo>
                  <a:pt x="3502" y="1"/>
                </a:lnTo>
                <a:lnTo>
                  <a:pt x="3505" y="1"/>
                </a:lnTo>
                <a:lnTo>
                  <a:pt x="3508" y="1"/>
                </a:lnTo>
                <a:lnTo>
                  <a:pt x="3511" y="1"/>
                </a:lnTo>
                <a:lnTo>
                  <a:pt x="3514" y="1"/>
                </a:lnTo>
                <a:lnTo>
                  <a:pt x="3517" y="1"/>
                </a:lnTo>
                <a:lnTo>
                  <a:pt x="3519" y="1"/>
                </a:lnTo>
                <a:lnTo>
                  <a:pt x="3522" y="1"/>
                </a:lnTo>
                <a:lnTo>
                  <a:pt x="3525" y="1"/>
                </a:lnTo>
                <a:lnTo>
                  <a:pt x="3528" y="1"/>
                </a:lnTo>
                <a:lnTo>
                  <a:pt x="3531" y="1"/>
                </a:lnTo>
                <a:lnTo>
                  <a:pt x="3534" y="1"/>
                </a:lnTo>
                <a:lnTo>
                  <a:pt x="3536" y="0"/>
                </a:lnTo>
                <a:lnTo>
                  <a:pt x="3539" y="0"/>
                </a:lnTo>
                <a:lnTo>
                  <a:pt x="3542" y="0"/>
                </a:lnTo>
                <a:lnTo>
                  <a:pt x="3545" y="0"/>
                </a:lnTo>
                <a:lnTo>
                  <a:pt x="3548" y="0"/>
                </a:lnTo>
                <a:lnTo>
                  <a:pt x="3551" y="0"/>
                </a:lnTo>
                <a:lnTo>
                  <a:pt x="3554" y="0"/>
                </a:lnTo>
                <a:lnTo>
                  <a:pt x="3556" y="0"/>
                </a:lnTo>
                <a:lnTo>
                  <a:pt x="3559" y="0"/>
                </a:lnTo>
                <a:lnTo>
                  <a:pt x="3562" y="0"/>
                </a:lnTo>
                <a:lnTo>
                  <a:pt x="3565" y="0"/>
                </a:lnTo>
                <a:lnTo>
                  <a:pt x="3568" y="0"/>
                </a:lnTo>
                <a:lnTo>
                  <a:pt x="3571" y="0"/>
                </a:lnTo>
                <a:lnTo>
                  <a:pt x="3573" y="0"/>
                </a:lnTo>
                <a:lnTo>
                  <a:pt x="3576" y="0"/>
                </a:lnTo>
                <a:lnTo>
                  <a:pt x="3579" y="0"/>
                </a:lnTo>
                <a:lnTo>
                  <a:pt x="3582" y="0"/>
                </a:lnTo>
                <a:lnTo>
                  <a:pt x="3585" y="0"/>
                </a:lnTo>
                <a:lnTo>
                  <a:pt x="3588" y="0"/>
                </a:lnTo>
                <a:lnTo>
                  <a:pt x="3591" y="0"/>
                </a:lnTo>
                <a:lnTo>
                  <a:pt x="3594" y="0"/>
                </a:lnTo>
                <a:lnTo>
                  <a:pt x="3596" y="0"/>
                </a:lnTo>
                <a:lnTo>
                  <a:pt x="3599" y="0"/>
                </a:lnTo>
                <a:lnTo>
                  <a:pt x="3602" y="0"/>
                </a:lnTo>
                <a:lnTo>
                  <a:pt x="3605" y="0"/>
                </a:lnTo>
                <a:lnTo>
                  <a:pt x="3608" y="0"/>
                </a:lnTo>
                <a:lnTo>
                  <a:pt x="3611" y="0"/>
                </a:lnTo>
                <a:lnTo>
                  <a:pt x="3613" y="0"/>
                </a:lnTo>
                <a:lnTo>
                  <a:pt x="3616" y="0"/>
                </a:lnTo>
                <a:lnTo>
                  <a:pt x="3619" y="0"/>
                </a:lnTo>
                <a:lnTo>
                  <a:pt x="3622" y="0"/>
                </a:lnTo>
                <a:lnTo>
                  <a:pt x="3625" y="0"/>
                </a:lnTo>
                <a:lnTo>
                  <a:pt x="3628" y="0"/>
                </a:lnTo>
                <a:lnTo>
                  <a:pt x="3631" y="0"/>
                </a:lnTo>
                <a:lnTo>
                  <a:pt x="3633" y="0"/>
                </a:lnTo>
                <a:lnTo>
                  <a:pt x="3636" y="0"/>
                </a:lnTo>
                <a:lnTo>
                  <a:pt x="3639" y="0"/>
                </a:lnTo>
                <a:lnTo>
                  <a:pt x="3642" y="0"/>
                </a:lnTo>
                <a:lnTo>
                  <a:pt x="3645" y="0"/>
                </a:lnTo>
                <a:lnTo>
                  <a:pt x="3648" y="0"/>
                </a:lnTo>
                <a:lnTo>
                  <a:pt x="3650" y="0"/>
                </a:lnTo>
                <a:lnTo>
                  <a:pt x="3653" y="0"/>
                </a:lnTo>
                <a:lnTo>
                  <a:pt x="3656" y="0"/>
                </a:lnTo>
                <a:lnTo>
                  <a:pt x="3659" y="0"/>
                </a:lnTo>
                <a:lnTo>
                  <a:pt x="3662" y="0"/>
                </a:lnTo>
                <a:lnTo>
                  <a:pt x="3665" y="0"/>
                </a:lnTo>
                <a:lnTo>
                  <a:pt x="3668" y="0"/>
                </a:lnTo>
                <a:lnTo>
                  <a:pt x="3670" y="0"/>
                </a:lnTo>
                <a:lnTo>
                  <a:pt x="3673" y="0"/>
                </a:lnTo>
                <a:lnTo>
                  <a:pt x="3676" y="0"/>
                </a:lnTo>
                <a:lnTo>
                  <a:pt x="3679" y="0"/>
                </a:lnTo>
                <a:lnTo>
                  <a:pt x="3682" y="0"/>
                </a:lnTo>
                <a:lnTo>
                  <a:pt x="3685" y="0"/>
                </a:lnTo>
                <a:lnTo>
                  <a:pt x="3687" y="0"/>
                </a:lnTo>
                <a:lnTo>
                  <a:pt x="3690" y="0"/>
                </a:lnTo>
                <a:lnTo>
                  <a:pt x="3693" y="0"/>
                </a:lnTo>
                <a:lnTo>
                  <a:pt x="3696" y="0"/>
                </a:lnTo>
                <a:lnTo>
                  <a:pt x="3699" y="0"/>
                </a:lnTo>
                <a:lnTo>
                  <a:pt x="3702" y="0"/>
                </a:lnTo>
                <a:lnTo>
                  <a:pt x="3705" y="0"/>
                </a:lnTo>
                <a:lnTo>
                  <a:pt x="3707" y="0"/>
                </a:lnTo>
                <a:lnTo>
                  <a:pt x="3710" y="0"/>
                </a:lnTo>
                <a:lnTo>
                  <a:pt x="3713" y="0"/>
                </a:lnTo>
                <a:lnTo>
                  <a:pt x="3716" y="0"/>
                </a:lnTo>
                <a:lnTo>
                  <a:pt x="3719" y="0"/>
                </a:lnTo>
                <a:lnTo>
                  <a:pt x="3722" y="0"/>
                </a:lnTo>
                <a:lnTo>
                  <a:pt x="3725" y="0"/>
                </a:lnTo>
                <a:lnTo>
                  <a:pt x="3727" y="0"/>
                </a:lnTo>
                <a:lnTo>
                  <a:pt x="3730" y="0"/>
                </a:lnTo>
                <a:lnTo>
                  <a:pt x="3733" y="0"/>
                </a:lnTo>
                <a:lnTo>
                  <a:pt x="3736" y="0"/>
                </a:lnTo>
                <a:lnTo>
                  <a:pt x="3739" y="0"/>
                </a:lnTo>
                <a:lnTo>
                  <a:pt x="3742" y="0"/>
                </a:lnTo>
                <a:lnTo>
                  <a:pt x="3745" y="0"/>
                </a:lnTo>
                <a:lnTo>
                  <a:pt x="3747" y="0"/>
                </a:lnTo>
                <a:lnTo>
                  <a:pt x="3750" y="0"/>
                </a:lnTo>
                <a:lnTo>
                  <a:pt x="3753" y="0"/>
                </a:lnTo>
                <a:lnTo>
                  <a:pt x="3756" y="0"/>
                </a:lnTo>
                <a:lnTo>
                  <a:pt x="3759" y="0"/>
                </a:lnTo>
                <a:lnTo>
                  <a:pt x="3762" y="0"/>
                </a:lnTo>
                <a:lnTo>
                  <a:pt x="3764" y="0"/>
                </a:lnTo>
                <a:lnTo>
                  <a:pt x="3767" y="0"/>
                </a:lnTo>
                <a:lnTo>
                  <a:pt x="3770" y="0"/>
                </a:lnTo>
                <a:lnTo>
                  <a:pt x="3773" y="0"/>
                </a:lnTo>
                <a:lnTo>
                  <a:pt x="3776" y="0"/>
                </a:lnTo>
                <a:lnTo>
                  <a:pt x="3779" y="0"/>
                </a:lnTo>
                <a:lnTo>
                  <a:pt x="3782" y="0"/>
                </a:lnTo>
                <a:lnTo>
                  <a:pt x="3784" y="0"/>
                </a:lnTo>
                <a:lnTo>
                  <a:pt x="3787" y="0"/>
                </a:lnTo>
                <a:lnTo>
                  <a:pt x="3790" y="0"/>
                </a:lnTo>
                <a:lnTo>
                  <a:pt x="3793" y="0"/>
                </a:lnTo>
                <a:lnTo>
                  <a:pt x="3796" y="0"/>
                </a:lnTo>
                <a:lnTo>
                  <a:pt x="3799" y="0"/>
                </a:lnTo>
                <a:lnTo>
                  <a:pt x="3801" y="0"/>
                </a:lnTo>
                <a:lnTo>
                  <a:pt x="3804" y="0"/>
                </a:lnTo>
                <a:lnTo>
                  <a:pt x="3807" y="0"/>
                </a:lnTo>
                <a:lnTo>
                  <a:pt x="3810" y="0"/>
                </a:lnTo>
                <a:lnTo>
                  <a:pt x="3813" y="0"/>
                </a:lnTo>
                <a:lnTo>
                  <a:pt x="3816" y="0"/>
                </a:lnTo>
                <a:lnTo>
                  <a:pt x="3819" y="0"/>
                </a:lnTo>
                <a:lnTo>
                  <a:pt x="3821" y="0"/>
                </a:lnTo>
                <a:lnTo>
                  <a:pt x="3824" y="0"/>
                </a:lnTo>
                <a:lnTo>
                  <a:pt x="3827" y="0"/>
                </a:lnTo>
                <a:lnTo>
                  <a:pt x="3830" y="0"/>
                </a:lnTo>
                <a:lnTo>
                  <a:pt x="3833" y="0"/>
                </a:lnTo>
                <a:lnTo>
                  <a:pt x="3836" y="0"/>
                </a:lnTo>
                <a:lnTo>
                  <a:pt x="3838" y="0"/>
                </a:lnTo>
                <a:lnTo>
                  <a:pt x="3841" y="0"/>
                </a:lnTo>
                <a:lnTo>
                  <a:pt x="3844" y="0"/>
                </a:lnTo>
                <a:lnTo>
                  <a:pt x="3847" y="0"/>
                </a:lnTo>
                <a:lnTo>
                  <a:pt x="3850" y="0"/>
                </a:lnTo>
                <a:lnTo>
                  <a:pt x="3853" y="0"/>
                </a:lnTo>
                <a:lnTo>
                  <a:pt x="3856" y="0"/>
                </a:lnTo>
                <a:lnTo>
                  <a:pt x="3859" y="0"/>
                </a:lnTo>
                <a:lnTo>
                  <a:pt x="3861" y="0"/>
                </a:lnTo>
                <a:lnTo>
                  <a:pt x="3864" y="0"/>
                </a:lnTo>
                <a:lnTo>
                  <a:pt x="3867" y="0"/>
                </a:lnTo>
                <a:lnTo>
                  <a:pt x="3870" y="0"/>
                </a:lnTo>
                <a:lnTo>
                  <a:pt x="3873" y="0"/>
                </a:lnTo>
                <a:lnTo>
                  <a:pt x="3876" y="0"/>
                </a:lnTo>
                <a:lnTo>
                  <a:pt x="3878" y="0"/>
                </a:lnTo>
                <a:lnTo>
                  <a:pt x="3881" y="0"/>
                </a:lnTo>
                <a:lnTo>
                  <a:pt x="3884" y="0"/>
                </a:lnTo>
                <a:lnTo>
                  <a:pt x="3887" y="0"/>
                </a:lnTo>
                <a:lnTo>
                  <a:pt x="3890" y="0"/>
                </a:lnTo>
                <a:lnTo>
                  <a:pt x="3893" y="0"/>
                </a:lnTo>
                <a:lnTo>
                  <a:pt x="3896" y="0"/>
                </a:lnTo>
                <a:lnTo>
                  <a:pt x="3898" y="0"/>
                </a:lnTo>
                <a:lnTo>
                  <a:pt x="3901" y="0"/>
                </a:lnTo>
                <a:lnTo>
                  <a:pt x="3904" y="0"/>
                </a:lnTo>
                <a:lnTo>
                  <a:pt x="3907" y="0"/>
                </a:lnTo>
                <a:lnTo>
                  <a:pt x="3910" y="0"/>
                </a:lnTo>
                <a:lnTo>
                  <a:pt x="3913" y="0"/>
                </a:lnTo>
                <a:lnTo>
                  <a:pt x="3915" y="0"/>
                </a:lnTo>
                <a:lnTo>
                  <a:pt x="3918" y="0"/>
                </a:lnTo>
                <a:lnTo>
                  <a:pt x="3921" y="0"/>
                </a:lnTo>
                <a:lnTo>
                  <a:pt x="3924" y="0"/>
                </a:lnTo>
                <a:lnTo>
                  <a:pt x="3927" y="0"/>
                </a:lnTo>
                <a:lnTo>
                  <a:pt x="3930" y="0"/>
                </a:lnTo>
                <a:lnTo>
                  <a:pt x="3933" y="0"/>
                </a:lnTo>
                <a:lnTo>
                  <a:pt x="3935" y="0"/>
                </a:lnTo>
                <a:lnTo>
                  <a:pt x="3938" y="0"/>
                </a:lnTo>
                <a:lnTo>
                  <a:pt x="3941" y="0"/>
                </a:lnTo>
                <a:lnTo>
                  <a:pt x="3944" y="0"/>
                </a:lnTo>
                <a:lnTo>
                  <a:pt x="3947" y="0"/>
                </a:lnTo>
                <a:lnTo>
                  <a:pt x="3950" y="0"/>
                </a:lnTo>
                <a:lnTo>
                  <a:pt x="3952" y="0"/>
                </a:lnTo>
                <a:lnTo>
                  <a:pt x="3955" y="0"/>
                </a:lnTo>
                <a:lnTo>
                  <a:pt x="3958" y="0"/>
                </a:lnTo>
                <a:lnTo>
                  <a:pt x="3961" y="0"/>
                </a:lnTo>
                <a:lnTo>
                  <a:pt x="3964" y="0"/>
                </a:lnTo>
                <a:lnTo>
                  <a:pt x="3967" y="0"/>
                </a:lnTo>
                <a:lnTo>
                  <a:pt x="3970" y="0"/>
                </a:lnTo>
                <a:lnTo>
                  <a:pt x="3972" y="0"/>
                </a:lnTo>
                <a:lnTo>
                  <a:pt x="3975" y="0"/>
                </a:lnTo>
                <a:lnTo>
                  <a:pt x="3978" y="0"/>
                </a:lnTo>
                <a:lnTo>
                  <a:pt x="3981" y="0"/>
                </a:lnTo>
                <a:lnTo>
                  <a:pt x="3984" y="0"/>
                </a:lnTo>
                <a:lnTo>
                  <a:pt x="3987" y="0"/>
                </a:lnTo>
                <a:lnTo>
                  <a:pt x="3989" y="0"/>
                </a:lnTo>
                <a:lnTo>
                  <a:pt x="3990" y="0"/>
                </a:lnTo>
              </a:path>
            </a:pathLst>
          </a:custGeom>
          <a:noFill/>
          <a:ln w="7938" cap="flat">
            <a:solidFill>
              <a:srgbClr val="0073B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67">
            <a:extLst>
              <a:ext uri="{FF2B5EF4-FFF2-40B4-BE49-F238E27FC236}">
                <a16:creationId xmlns:a16="http://schemas.microsoft.com/office/drawing/2014/main" id="{255A3D82-EDD7-4320-9B1E-38E052F5D3D0}"/>
              </a:ext>
            </a:extLst>
          </p:cNvPr>
          <p:cNvSpPr>
            <a:spLocks/>
          </p:cNvSpPr>
          <p:nvPr/>
        </p:nvSpPr>
        <p:spPr bwMode="auto">
          <a:xfrm flipH="1">
            <a:off x="7212420" y="4389063"/>
            <a:ext cx="1149100" cy="1400673"/>
          </a:xfrm>
          <a:custGeom>
            <a:avLst/>
            <a:gdLst>
              <a:gd name="T0" fmla="*/ 60 w 3990"/>
              <a:gd name="T1" fmla="*/ 2621 h 2621"/>
              <a:gd name="T2" fmla="*/ 123 w 3990"/>
              <a:gd name="T3" fmla="*/ 2621 h 2621"/>
              <a:gd name="T4" fmla="*/ 185 w 3990"/>
              <a:gd name="T5" fmla="*/ 2621 h 2621"/>
              <a:gd name="T6" fmla="*/ 248 w 3990"/>
              <a:gd name="T7" fmla="*/ 2621 h 2621"/>
              <a:gd name="T8" fmla="*/ 311 w 3990"/>
              <a:gd name="T9" fmla="*/ 2621 h 2621"/>
              <a:gd name="T10" fmla="*/ 373 w 3990"/>
              <a:gd name="T11" fmla="*/ 2621 h 2621"/>
              <a:gd name="T12" fmla="*/ 436 w 3990"/>
              <a:gd name="T13" fmla="*/ 2621 h 2621"/>
              <a:gd name="T14" fmla="*/ 499 w 3990"/>
              <a:gd name="T15" fmla="*/ 2621 h 2621"/>
              <a:gd name="T16" fmla="*/ 561 w 3990"/>
              <a:gd name="T17" fmla="*/ 2621 h 2621"/>
              <a:gd name="T18" fmla="*/ 624 w 3990"/>
              <a:gd name="T19" fmla="*/ 2621 h 2621"/>
              <a:gd name="T20" fmla="*/ 687 w 3990"/>
              <a:gd name="T21" fmla="*/ 2621 h 2621"/>
              <a:gd name="T22" fmla="*/ 750 w 3990"/>
              <a:gd name="T23" fmla="*/ 2621 h 2621"/>
              <a:gd name="T24" fmla="*/ 812 w 3990"/>
              <a:gd name="T25" fmla="*/ 2621 h 2621"/>
              <a:gd name="T26" fmla="*/ 875 w 3990"/>
              <a:gd name="T27" fmla="*/ 2621 h 2621"/>
              <a:gd name="T28" fmla="*/ 938 w 3990"/>
              <a:gd name="T29" fmla="*/ 2621 h 2621"/>
              <a:gd name="T30" fmla="*/ 1000 w 3990"/>
              <a:gd name="T31" fmla="*/ 2621 h 2621"/>
              <a:gd name="T32" fmla="*/ 1063 w 3990"/>
              <a:gd name="T33" fmla="*/ 2620 h 2621"/>
              <a:gd name="T34" fmla="*/ 1126 w 3990"/>
              <a:gd name="T35" fmla="*/ 2620 h 2621"/>
              <a:gd name="T36" fmla="*/ 1188 w 3990"/>
              <a:gd name="T37" fmla="*/ 2620 h 2621"/>
              <a:gd name="T38" fmla="*/ 1251 w 3990"/>
              <a:gd name="T39" fmla="*/ 2619 h 2621"/>
              <a:gd name="T40" fmla="*/ 1314 w 3990"/>
              <a:gd name="T41" fmla="*/ 2618 h 2621"/>
              <a:gd name="T42" fmla="*/ 1376 w 3990"/>
              <a:gd name="T43" fmla="*/ 2617 h 2621"/>
              <a:gd name="T44" fmla="*/ 1439 w 3990"/>
              <a:gd name="T45" fmla="*/ 2615 h 2621"/>
              <a:gd name="T46" fmla="*/ 1502 w 3990"/>
              <a:gd name="T47" fmla="*/ 2611 h 2621"/>
              <a:gd name="T48" fmla="*/ 1565 w 3990"/>
              <a:gd name="T49" fmla="*/ 2606 h 2621"/>
              <a:gd name="T50" fmla="*/ 1627 w 3990"/>
              <a:gd name="T51" fmla="*/ 2597 h 2621"/>
              <a:gd name="T52" fmla="*/ 1690 w 3990"/>
              <a:gd name="T53" fmla="*/ 2584 h 2621"/>
              <a:gd name="T54" fmla="*/ 1753 w 3990"/>
              <a:gd name="T55" fmla="*/ 2564 h 2621"/>
              <a:gd name="T56" fmla="*/ 1815 w 3990"/>
              <a:gd name="T57" fmla="*/ 2534 h 2621"/>
              <a:gd name="T58" fmla="*/ 1878 w 3990"/>
              <a:gd name="T59" fmla="*/ 2489 h 2621"/>
              <a:gd name="T60" fmla="*/ 1941 w 3990"/>
              <a:gd name="T61" fmla="*/ 2422 h 2621"/>
              <a:gd name="T62" fmla="*/ 2003 w 3990"/>
              <a:gd name="T63" fmla="*/ 2324 h 2621"/>
              <a:gd name="T64" fmla="*/ 2066 w 3990"/>
              <a:gd name="T65" fmla="*/ 2187 h 2621"/>
              <a:gd name="T66" fmla="*/ 2129 w 3990"/>
              <a:gd name="T67" fmla="*/ 2004 h 2621"/>
              <a:gd name="T68" fmla="*/ 2191 w 3990"/>
              <a:gd name="T69" fmla="*/ 1773 h 2621"/>
              <a:gd name="T70" fmla="*/ 2254 w 3990"/>
              <a:gd name="T71" fmla="*/ 1504 h 2621"/>
              <a:gd name="T72" fmla="*/ 2317 w 3990"/>
              <a:gd name="T73" fmla="*/ 1218 h 2621"/>
              <a:gd name="T74" fmla="*/ 2380 w 3990"/>
              <a:gd name="T75" fmla="*/ 940 h 2621"/>
              <a:gd name="T76" fmla="*/ 2442 w 3990"/>
              <a:gd name="T77" fmla="*/ 694 h 2621"/>
              <a:gd name="T78" fmla="*/ 2505 w 3990"/>
              <a:gd name="T79" fmla="*/ 493 h 2621"/>
              <a:gd name="T80" fmla="*/ 2568 w 3990"/>
              <a:gd name="T81" fmla="*/ 341 h 2621"/>
              <a:gd name="T82" fmla="*/ 2630 w 3990"/>
              <a:gd name="T83" fmla="*/ 230 h 2621"/>
              <a:gd name="T84" fmla="*/ 2693 w 3990"/>
              <a:gd name="T85" fmla="*/ 153 h 2621"/>
              <a:gd name="T86" fmla="*/ 2756 w 3990"/>
              <a:gd name="T87" fmla="*/ 100 h 2621"/>
              <a:gd name="T88" fmla="*/ 2818 w 3990"/>
              <a:gd name="T89" fmla="*/ 66 h 2621"/>
              <a:gd name="T90" fmla="*/ 2881 w 3990"/>
              <a:gd name="T91" fmla="*/ 43 h 2621"/>
              <a:gd name="T92" fmla="*/ 2944 w 3990"/>
              <a:gd name="T93" fmla="*/ 28 h 2621"/>
              <a:gd name="T94" fmla="*/ 3006 w 3990"/>
              <a:gd name="T95" fmla="*/ 18 h 2621"/>
              <a:gd name="T96" fmla="*/ 3069 w 3990"/>
              <a:gd name="T97" fmla="*/ 12 h 2621"/>
              <a:gd name="T98" fmla="*/ 3132 w 3990"/>
              <a:gd name="T99" fmla="*/ 8 h 2621"/>
              <a:gd name="T100" fmla="*/ 3195 w 3990"/>
              <a:gd name="T101" fmla="*/ 5 h 2621"/>
              <a:gd name="T102" fmla="*/ 3257 w 3990"/>
              <a:gd name="T103" fmla="*/ 3 h 2621"/>
              <a:gd name="T104" fmla="*/ 3320 w 3990"/>
              <a:gd name="T105" fmla="*/ 2 h 2621"/>
              <a:gd name="T106" fmla="*/ 3383 w 3990"/>
              <a:gd name="T107" fmla="*/ 1 h 2621"/>
              <a:gd name="T108" fmla="*/ 3445 w 3990"/>
              <a:gd name="T109" fmla="*/ 1 h 2621"/>
              <a:gd name="T110" fmla="*/ 3508 w 3990"/>
              <a:gd name="T111" fmla="*/ 1 h 2621"/>
              <a:gd name="T112" fmla="*/ 3571 w 3990"/>
              <a:gd name="T113" fmla="*/ 0 h 2621"/>
              <a:gd name="T114" fmla="*/ 3633 w 3990"/>
              <a:gd name="T115" fmla="*/ 0 h 2621"/>
              <a:gd name="T116" fmla="*/ 3696 w 3990"/>
              <a:gd name="T117" fmla="*/ 0 h 2621"/>
              <a:gd name="T118" fmla="*/ 3759 w 3990"/>
              <a:gd name="T119" fmla="*/ 0 h 2621"/>
              <a:gd name="T120" fmla="*/ 3821 w 3990"/>
              <a:gd name="T121" fmla="*/ 0 h 2621"/>
              <a:gd name="T122" fmla="*/ 3884 w 3990"/>
              <a:gd name="T123" fmla="*/ 0 h 2621"/>
              <a:gd name="T124" fmla="*/ 3947 w 3990"/>
              <a:gd name="T125" fmla="*/ 0 h 2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90" h="2621">
                <a:moveTo>
                  <a:pt x="0" y="2621"/>
                </a:moveTo>
                <a:lnTo>
                  <a:pt x="3" y="2621"/>
                </a:lnTo>
                <a:lnTo>
                  <a:pt x="6" y="2621"/>
                </a:lnTo>
                <a:lnTo>
                  <a:pt x="9" y="2621"/>
                </a:lnTo>
                <a:lnTo>
                  <a:pt x="12" y="2621"/>
                </a:lnTo>
                <a:lnTo>
                  <a:pt x="14" y="2621"/>
                </a:lnTo>
                <a:lnTo>
                  <a:pt x="17" y="2621"/>
                </a:lnTo>
                <a:lnTo>
                  <a:pt x="20" y="2621"/>
                </a:lnTo>
                <a:lnTo>
                  <a:pt x="23" y="2621"/>
                </a:lnTo>
                <a:lnTo>
                  <a:pt x="26" y="2621"/>
                </a:lnTo>
                <a:lnTo>
                  <a:pt x="29" y="2621"/>
                </a:lnTo>
                <a:lnTo>
                  <a:pt x="31" y="2621"/>
                </a:lnTo>
                <a:lnTo>
                  <a:pt x="34" y="2621"/>
                </a:lnTo>
                <a:lnTo>
                  <a:pt x="37" y="2621"/>
                </a:lnTo>
                <a:lnTo>
                  <a:pt x="40" y="2621"/>
                </a:lnTo>
                <a:lnTo>
                  <a:pt x="43" y="2621"/>
                </a:lnTo>
                <a:lnTo>
                  <a:pt x="46" y="2621"/>
                </a:lnTo>
                <a:lnTo>
                  <a:pt x="49" y="2621"/>
                </a:lnTo>
                <a:lnTo>
                  <a:pt x="52" y="2621"/>
                </a:lnTo>
                <a:lnTo>
                  <a:pt x="54" y="2621"/>
                </a:lnTo>
                <a:lnTo>
                  <a:pt x="57" y="2621"/>
                </a:lnTo>
                <a:lnTo>
                  <a:pt x="60" y="2621"/>
                </a:lnTo>
                <a:lnTo>
                  <a:pt x="63" y="2621"/>
                </a:lnTo>
                <a:lnTo>
                  <a:pt x="66" y="2621"/>
                </a:lnTo>
                <a:lnTo>
                  <a:pt x="69" y="2621"/>
                </a:lnTo>
                <a:lnTo>
                  <a:pt x="71" y="2621"/>
                </a:lnTo>
                <a:lnTo>
                  <a:pt x="74" y="2621"/>
                </a:lnTo>
                <a:lnTo>
                  <a:pt x="77" y="2621"/>
                </a:lnTo>
                <a:lnTo>
                  <a:pt x="80" y="2621"/>
                </a:lnTo>
                <a:lnTo>
                  <a:pt x="83" y="2621"/>
                </a:lnTo>
                <a:lnTo>
                  <a:pt x="86" y="2621"/>
                </a:lnTo>
                <a:lnTo>
                  <a:pt x="89" y="2621"/>
                </a:lnTo>
                <a:lnTo>
                  <a:pt x="91" y="2621"/>
                </a:lnTo>
                <a:lnTo>
                  <a:pt x="94" y="2621"/>
                </a:lnTo>
                <a:lnTo>
                  <a:pt x="97" y="2621"/>
                </a:lnTo>
                <a:lnTo>
                  <a:pt x="100" y="2621"/>
                </a:lnTo>
                <a:lnTo>
                  <a:pt x="103" y="2621"/>
                </a:lnTo>
                <a:lnTo>
                  <a:pt x="106" y="2621"/>
                </a:lnTo>
                <a:lnTo>
                  <a:pt x="108" y="2621"/>
                </a:lnTo>
                <a:lnTo>
                  <a:pt x="111" y="2621"/>
                </a:lnTo>
                <a:lnTo>
                  <a:pt x="114" y="2621"/>
                </a:lnTo>
                <a:lnTo>
                  <a:pt x="117" y="2621"/>
                </a:lnTo>
                <a:lnTo>
                  <a:pt x="120" y="2621"/>
                </a:lnTo>
                <a:lnTo>
                  <a:pt x="123" y="2621"/>
                </a:lnTo>
                <a:lnTo>
                  <a:pt x="126" y="2621"/>
                </a:lnTo>
                <a:lnTo>
                  <a:pt x="128" y="2621"/>
                </a:lnTo>
                <a:lnTo>
                  <a:pt x="131" y="2621"/>
                </a:lnTo>
                <a:lnTo>
                  <a:pt x="134" y="2621"/>
                </a:lnTo>
                <a:lnTo>
                  <a:pt x="137" y="2621"/>
                </a:lnTo>
                <a:lnTo>
                  <a:pt x="140" y="2621"/>
                </a:lnTo>
                <a:lnTo>
                  <a:pt x="143" y="2621"/>
                </a:lnTo>
                <a:lnTo>
                  <a:pt x="145" y="2621"/>
                </a:lnTo>
                <a:lnTo>
                  <a:pt x="148" y="2621"/>
                </a:lnTo>
                <a:lnTo>
                  <a:pt x="151" y="2621"/>
                </a:lnTo>
                <a:lnTo>
                  <a:pt x="154" y="2621"/>
                </a:lnTo>
                <a:lnTo>
                  <a:pt x="157" y="2621"/>
                </a:lnTo>
                <a:lnTo>
                  <a:pt x="160" y="2621"/>
                </a:lnTo>
                <a:lnTo>
                  <a:pt x="163" y="2621"/>
                </a:lnTo>
                <a:lnTo>
                  <a:pt x="165" y="2621"/>
                </a:lnTo>
                <a:lnTo>
                  <a:pt x="168" y="2621"/>
                </a:lnTo>
                <a:lnTo>
                  <a:pt x="171" y="2621"/>
                </a:lnTo>
                <a:lnTo>
                  <a:pt x="174" y="2621"/>
                </a:lnTo>
                <a:lnTo>
                  <a:pt x="177" y="2621"/>
                </a:lnTo>
                <a:lnTo>
                  <a:pt x="180" y="2621"/>
                </a:lnTo>
                <a:lnTo>
                  <a:pt x="182" y="2621"/>
                </a:lnTo>
                <a:lnTo>
                  <a:pt x="185" y="2621"/>
                </a:lnTo>
                <a:lnTo>
                  <a:pt x="188" y="2621"/>
                </a:lnTo>
                <a:lnTo>
                  <a:pt x="191" y="2621"/>
                </a:lnTo>
                <a:lnTo>
                  <a:pt x="194" y="2621"/>
                </a:lnTo>
                <a:lnTo>
                  <a:pt x="197" y="2621"/>
                </a:lnTo>
                <a:lnTo>
                  <a:pt x="200" y="2621"/>
                </a:lnTo>
                <a:lnTo>
                  <a:pt x="203" y="2621"/>
                </a:lnTo>
                <a:lnTo>
                  <a:pt x="205" y="2621"/>
                </a:lnTo>
                <a:lnTo>
                  <a:pt x="208" y="2621"/>
                </a:lnTo>
                <a:lnTo>
                  <a:pt x="211" y="2621"/>
                </a:lnTo>
                <a:lnTo>
                  <a:pt x="214" y="2621"/>
                </a:lnTo>
                <a:lnTo>
                  <a:pt x="217" y="2621"/>
                </a:lnTo>
                <a:lnTo>
                  <a:pt x="220" y="2621"/>
                </a:lnTo>
                <a:lnTo>
                  <a:pt x="222" y="2621"/>
                </a:lnTo>
                <a:lnTo>
                  <a:pt x="225" y="2621"/>
                </a:lnTo>
                <a:lnTo>
                  <a:pt x="228" y="2621"/>
                </a:lnTo>
                <a:lnTo>
                  <a:pt x="231" y="2621"/>
                </a:lnTo>
                <a:lnTo>
                  <a:pt x="234" y="2621"/>
                </a:lnTo>
                <a:lnTo>
                  <a:pt x="237" y="2621"/>
                </a:lnTo>
                <a:lnTo>
                  <a:pt x="240" y="2621"/>
                </a:lnTo>
                <a:lnTo>
                  <a:pt x="242" y="2621"/>
                </a:lnTo>
                <a:lnTo>
                  <a:pt x="245" y="2621"/>
                </a:lnTo>
                <a:lnTo>
                  <a:pt x="248" y="2621"/>
                </a:lnTo>
                <a:lnTo>
                  <a:pt x="251" y="2621"/>
                </a:lnTo>
                <a:lnTo>
                  <a:pt x="254" y="2621"/>
                </a:lnTo>
                <a:lnTo>
                  <a:pt x="257" y="2621"/>
                </a:lnTo>
                <a:lnTo>
                  <a:pt x="259" y="2621"/>
                </a:lnTo>
                <a:lnTo>
                  <a:pt x="262" y="2621"/>
                </a:lnTo>
                <a:lnTo>
                  <a:pt x="265" y="2621"/>
                </a:lnTo>
                <a:lnTo>
                  <a:pt x="268" y="2621"/>
                </a:lnTo>
                <a:lnTo>
                  <a:pt x="271" y="2621"/>
                </a:lnTo>
                <a:lnTo>
                  <a:pt x="274" y="2621"/>
                </a:lnTo>
                <a:lnTo>
                  <a:pt x="277" y="2621"/>
                </a:lnTo>
                <a:lnTo>
                  <a:pt x="279" y="2621"/>
                </a:lnTo>
                <a:lnTo>
                  <a:pt x="282" y="2621"/>
                </a:lnTo>
                <a:lnTo>
                  <a:pt x="285" y="2621"/>
                </a:lnTo>
                <a:lnTo>
                  <a:pt x="288" y="2621"/>
                </a:lnTo>
                <a:lnTo>
                  <a:pt x="291" y="2621"/>
                </a:lnTo>
                <a:lnTo>
                  <a:pt x="294" y="2621"/>
                </a:lnTo>
                <a:lnTo>
                  <a:pt x="296" y="2621"/>
                </a:lnTo>
                <a:lnTo>
                  <a:pt x="299" y="2621"/>
                </a:lnTo>
                <a:lnTo>
                  <a:pt x="302" y="2621"/>
                </a:lnTo>
                <a:lnTo>
                  <a:pt x="305" y="2621"/>
                </a:lnTo>
                <a:lnTo>
                  <a:pt x="308" y="2621"/>
                </a:lnTo>
                <a:lnTo>
                  <a:pt x="311" y="2621"/>
                </a:lnTo>
                <a:lnTo>
                  <a:pt x="314" y="2621"/>
                </a:lnTo>
                <a:lnTo>
                  <a:pt x="316" y="2621"/>
                </a:lnTo>
                <a:lnTo>
                  <a:pt x="319" y="2621"/>
                </a:lnTo>
                <a:lnTo>
                  <a:pt x="322" y="2621"/>
                </a:lnTo>
                <a:lnTo>
                  <a:pt x="325" y="2621"/>
                </a:lnTo>
                <a:lnTo>
                  <a:pt x="328" y="2621"/>
                </a:lnTo>
                <a:lnTo>
                  <a:pt x="331" y="2621"/>
                </a:lnTo>
                <a:lnTo>
                  <a:pt x="334" y="2621"/>
                </a:lnTo>
                <a:lnTo>
                  <a:pt x="336" y="2621"/>
                </a:lnTo>
                <a:lnTo>
                  <a:pt x="339" y="2621"/>
                </a:lnTo>
                <a:lnTo>
                  <a:pt x="342" y="2621"/>
                </a:lnTo>
                <a:lnTo>
                  <a:pt x="345" y="2621"/>
                </a:lnTo>
                <a:lnTo>
                  <a:pt x="348" y="2621"/>
                </a:lnTo>
                <a:lnTo>
                  <a:pt x="351" y="2621"/>
                </a:lnTo>
                <a:lnTo>
                  <a:pt x="354" y="2621"/>
                </a:lnTo>
                <a:lnTo>
                  <a:pt x="356" y="2621"/>
                </a:lnTo>
                <a:lnTo>
                  <a:pt x="359" y="2621"/>
                </a:lnTo>
                <a:lnTo>
                  <a:pt x="362" y="2621"/>
                </a:lnTo>
                <a:lnTo>
                  <a:pt x="365" y="2621"/>
                </a:lnTo>
                <a:lnTo>
                  <a:pt x="368" y="2621"/>
                </a:lnTo>
                <a:lnTo>
                  <a:pt x="371" y="2621"/>
                </a:lnTo>
                <a:lnTo>
                  <a:pt x="373" y="2621"/>
                </a:lnTo>
                <a:lnTo>
                  <a:pt x="376" y="2621"/>
                </a:lnTo>
                <a:lnTo>
                  <a:pt x="379" y="2621"/>
                </a:lnTo>
                <a:lnTo>
                  <a:pt x="382" y="2621"/>
                </a:lnTo>
                <a:lnTo>
                  <a:pt x="385" y="2621"/>
                </a:lnTo>
                <a:lnTo>
                  <a:pt x="388" y="2621"/>
                </a:lnTo>
                <a:lnTo>
                  <a:pt x="391" y="2621"/>
                </a:lnTo>
                <a:lnTo>
                  <a:pt x="393" y="2621"/>
                </a:lnTo>
                <a:lnTo>
                  <a:pt x="396" y="2621"/>
                </a:lnTo>
                <a:lnTo>
                  <a:pt x="399" y="2621"/>
                </a:lnTo>
                <a:lnTo>
                  <a:pt x="402" y="2621"/>
                </a:lnTo>
                <a:lnTo>
                  <a:pt x="405" y="2621"/>
                </a:lnTo>
                <a:lnTo>
                  <a:pt x="408" y="2621"/>
                </a:lnTo>
                <a:lnTo>
                  <a:pt x="410" y="2621"/>
                </a:lnTo>
                <a:lnTo>
                  <a:pt x="413" y="2621"/>
                </a:lnTo>
                <a:lnTo>
                  <a:pt x="416" y="2621"/>
                </a:lnTo>
                <a:lnTo>
                  <a:pt x="419" y="2621"/>
                </a:lnTo>
                <a:lnTo>
                  <a:pt x="422" y="2621"/>
                </a:lnTo>
                <a:lnTo>
                  <a:pt x="425" y="2621"/>
                </a:lnTo>
                <a:lnTo>
                  <a:pt x="428" y="2621"/>
                </a:lnTo>
                <a:lnTo>
                  <a:pt x="430" y="2621"/>
                </a:lnTo>
                <a:lnTo>
                  <a:pt x="433" y="2621"/>
                </a:lnTo>
                <a:lnTo>
                  <a:pt x="436" y="2621"/>
                </a:lnTo>
                <a:lnTo>
                  <a:pt x="439" y="2621"/>
                </a:lnTo>
                <a:lnTo>
                  <a:pt x="442" y="2621"/>
                </a:lnTo>
                <a:lnTo>
                  <a:pt x="445" y="2621"/>
                </a:lnTo>
                <a:lnTo>
                  <a:pt x="447" y="2621"/>
                </a:lnTo>
                <a:lnTo>
                  <a:pt x="451" y="2621"/>
                </a:lnTo>
                <a:lnTo>
                  <a:pt x="453" y="2621"/>
                </a:lnTo>
                <a:lnTo>
                  <a:pt x="456" y="2621"/>
                </a:lnTo>
                <a:lnTo>
                  <a:pt x="459" y="2621"/>
                </a:lnTo>
                <a:lnTo>
                  <a:pt x="462" y="2621"/>
                </a:lnTo>
                <a:lnTo>
                  <a:pt x="465" y="2621"/>
                </a:lnTo>
                <a:lnTo>
                  <a:pt x="468" y="2621"/>
                </a:lnTo>
                <a:lnTo>
                  <a:pt x="470" y="2621"/>
                </a:lnTo>
                <a:lnTo>
                  <a:pt x="473" y="2621"/>
                </a:lnTo>
                <a:lnTo>
                  <a:pt x="476" y="2621"/>
                </a:lnTo>
                <a:lnTo>
                  <a:pt x="479" y="2621"/>
                </a:lnTo>
                <a:lnTo>
                  <a:pt x="482" y="2621"/>
                </a:lnTo>
                <a:lnTo>
                  <a:pt x="485" y="2621"/>
                </a:lnTo>
                <a:lnTo>
                  <a:pt x="487" y="2621"/>
                </a:lnTo>
                <a:lnTo>
                  <a:pt x="490" y="2621"/>
                </a:lnTo>
                <a:lnTo>
                  <a:pt x="493" y="2621"/>
                </a:lnTo>
                <a:lnTo>
                  <a:pt x="496" y="2621"/>
                </a:lnTo>
                <a:lnTo>
                  <a:pt x="499" y="2621"/>
                </a:lnTo>
                <a:lnTo>
                  <a:pt x="502" y="2621"/>
                </a:lnTo>
                <a:lnTo>
                  <a:pt x="505" y="2621"/>
                </a:lnTo>
                <a:lnTo>
                  <a:pt x="507" y="2621"/>
                </a:lnTo>
                <a:lnTo>
                  <a:pt x="510" y="2621"/>
                </a:lnTo>
                <a:lnTo>
                  <a:pt x="513" y="2621"/>
                </a:lnTo>
                <a:lnTo>
                  <a:pt x="516" y="2621"/>
                </a:lnTo>
                <a:lnTo>
                  <a:pt x="519" y="2621"/>
                </a:lnTo>
                <a:lnTo>
                  <a:pt x="522" y="2621"/>
                </a:lnTo>
                <a:lnTo>
                  <a:pt x="524" y="2621"/>
                </a:lnTo>
                <a:lnTo>
                  <a:pt x="527" y="2621"/>
                </a:lnTo>
                <a:lnTo>
                  <a:pt x="530" y="2621"/>
                </a:lnTo>
                <a:lnTo>
                  <a:pt x="533" y="2621"/>
                </a:lnTo>
                <a:lnTo>
                  <a:pt x="536" y="2621"/>
                </a:lnTo>
                <a:lnTo>
                  <a:pt x="539" y="2621"/>
                </a:lnTo>
                <a:lnTo>
                  <a:pt x="542" y="2621"/>
                </a:lnTo>
                <a:lnTo>
                  <a:pt x="544" y="2621"/>
                </a:lnTo>
                <a:lnTo>
                  <a:pt x="547" y="2621"/>
                </a:lnTo>
                <a:lnTo>
                  <a:pt x="550" y="2621"/>
                </a:lnTo>
                <a:lnTo>
                  <a:pt x="553" y="2621"/>
                </a:lnTo>
                <a:lnTo>
                  <a:pt x="556" y="2621"/>
                </a:lnTo>
                <a:lnTo>
                  <a:pt x="559" y="2621"/>
                </a:lnTo>
                <a:lnTo>
                  <a:pt x="561" y="2621"/>
                </a:lnTo>
                <a:lnTo>
                  <a:pt x="564" y="2621"/>
                </a:lnTo>
                <a:lnTo>
                  <a:pt x="567" y="2621"/>
                </a:lnTo>
                <a:lnTo>
                  <a:pt x="570" y="2621"/>
                </a:lnTo>
                <a:lnTo>
                  <a:pt x="573" y="2621"/>
                </a:lnTo>
                <a:lnTo>
                  <a:pt x="576" y="2621"/>
                </a:lnTo>
                <a:lnTo>
                  <a:pt x="579" y="2621"/>
                </a:lnTo>
                <a:lnTo>
                  <a:pt x="581" y="2621"/>
                </a:lnTo>
                <a:lnTo>
                  <a:pt x="584" y="2621"/>
                </a:lnTo>
                <a:lnTo>
                  <a:pt x="587" y="2621"/>
                </a:lnTo>
                <a:lnTo>
                  <a:pt x="590" y="2621"/>
                </a:lnTo>
                <a:lnTo>
                  <a:pt x="593" y="2621"/>
                </a:lnTo>
                <a:lnTo>
                  <a:pt x="596" y="2621"/>
                </a:lnTo>
                <a:lnTo>
                  <a:pt x="598" y="2621"/>
                </a:lnTo>
                <a:lnTo>
                  <a:pt x="602" y="2621"/>
                </a:lnTo>
                <a:lnTo>
                  <a:pt x="604" y="2621"/>
                </a:lnTo>
                <a:lnTo>
                  <a:pt x="607" y="2621"/>
                </a:lnTo>
                <a:lnTo>
                  <a:pt x="610" y="2621"/>
                </a:lnTo>
                <a:lnTo>
                  <a:pt x="613" y="2621"/>
                </a:lnTo>
                <a:lnTo>
                  <a:pt x="616" y="2621"/>
                </a:lnTo>
                <a:lnTo>
                  <a:pt x="619" y="2621"/>
                </a:lnTo>
                <a:lnTo>
                  <a:pt x="621" y="2621"/>
                </a:lnTo>
                <a:lnTo>
                  <a:pt x="624" y="2621"/>
                </a:lnTo>
                <a:lnTo>
                  <a:pt x="627" y="2621"/>
                </a:lnTo>
                <a:lnTo>
                  <a:pt x="630" y="2621"/>
                </a:lnTo>
                <a:lnTo>
                  <a:pt x="633" y="2621"/>
                </a:lnTo>
                <a:lnTo>
                  <a:pt x="636" y="2621"/>
                </a:lnTo>
                <a:lnTo>
                  <a:pt x="639" y="2621"/>
                </a:lnTo>
                <a:lnTo>
                  <a:pt x="641" y="2621"/>
                </a:lnTo>
                <a:lnTo>
                  <a:pt x="644" y="2621"/>
                </a:lnTo>
                <a:lnTo>
                  <a:pt x="647" y="2621"/>
                </a:lnTo>
                <a:lnTo>
                  <a:pt x="650" y="2621"/>
                </a:lnTo>
                <a:lnTo>
                  <a:pt x="653" y="2621"/>
                </a:lnTo>
                <a:lnTo>
                  <a:pt x="656" y="2621"/>
                </a:lnTo>
                <a:lnTo>
                  <a:pt x="658" y="2621"/>
                </a:lnTo>
                <a:lnTo>
                  <a:pt x="661" y="2621"/>
                </a:lnTo>
                <a:lnTo>
                  <a:pt x="664" y="2621"/>
                </a:lnTo>
                <a:lnTo>
                  <a:pt x="667" y="2621"/>
                </a:lnTo>
                <a:lnTo>
                  <a:pt x="670" y="2621"/>
                </a:lnTo>
                <a:lnTo>
                  <a:pt x="673" y="2621"/>
                </a:lnTo>
                <a:lnTo>
                  <a:pt x="676" y="2621"/>
                </a:lnTo>
                <a:lnTo>
                  <a:pt x="678" y="2621"/>
                </a:lnTo>
                <a:lnTo>
                  <a:pt x="681" y="2621"/>
                </a:lnTo>
                <a:lnTo>
                  <a:pt x="684" y="2621"/>
                </a:lnTo>
                <a:lnTo>
                  <a:pt x="687" y="2621"/>
                </a:lnTo>
                <a:lnTo>
                  <a:pt x="690" y="2621"/>
                </a:lnTo>
                <a:lnTo>
                  <a:pt x="693" y="2621"/>
                </a:lnTo>
                <a:lnTo>
                  <a:pt x="695" y="2621"/>
                </a:lnTo>
                <a:lnTo>
                  <a:pt x="698" y="2621"/>
                </a:lnTo>
                <a:lnTo>
                  <a:pt x="701" y="2621"/>
                </a:lnTo>
                <a:lnTo>
                  <a:pt x="704" y="2621"/>
                </a:lnTo>
                <a:lnTo>
                  <a:pt x="707" y="2621"/>
                </a:lnTo>
                <a:lnTo>
                  <a:pt x="710" y="2621"/>
                </a:lnTo>
                <a:lnTo>
                  <a:pt x="712" y="2621"/>
                </a:lnTo>
                <a:lnTo>
                  <a:pt x="715" y="2621"/>
                </a:lnTo>
                <a:lnTo>
                  <a:pt x="718" y="2621"/>
                </a:lnTo>
                <a:lnTo>
                  <a:pt x="721" y="2621"/>
                </a:lnTo>
                <a:lnTo>
                  <a:pt x="724" y="2621"/>
                </a:lnTo>
                <a:lnTo>
                  <a:pt x="727" y="2621"/>
                </a:lnTo>
                <a:lnTo>
                  <a:pt x="730" y="2621"/>
                </a:lnTo>
                <a:lnTo>
                  <a:pt x="733" y="2621"/>
                </a:lnTo>
                <a:lnTo>
                  <a:pt x="735" y="2621"/>
                </a:lnTo>
                <a:lnTo>
                  <a:pt x="738" y="2621"/>
                </a:lnTo>
                <a:lnTo>
                  <a:pt x="741" y="2621"/>
                </a:lnTo>
                <a:lnTo>
                  <a:pt x="744" y="2621"/>
                </a:lnTo>
                <a:lnTo>
                  <a:pt x="747" y="2621"/>
                </a:lnTo>
                <a:lnTo>
                  <a:pt x="750" y="2621"/>
                </a:lnTo>
                <a:lnTo>
                  <a:pt x="753" y="2621"/>
                </a:lnTo>
                <a:lnTo>
                  <a:pt x="755" y="2621"/>
                </a:lnTo>
                <a:lnTo>
                  <a:pt x="758" y="2621"/>
                </a:lnTo>
                <a:lnTo>
                  <a:pt x="761" y="2621"/>
                </a:lnTo>
                <a:lnTo>
                  <a:pt x="764" y="2621"/>
                </a:lnTo>
                <a:lnTo>
                  <a:pt x="767" y="2621"/>
                </a:lnTo>
                <a:lnTo>
                  <a:pt x="770" y="2621"/>
                </a:lnTo>
                <a:lnTo>
                  <a:pt x="772" y="2621"/>
                </a:lnTo>
                <a:lnTo>
                  <a:pt x="775" y="2621"/>
                </a:lnTo>
                <a:lnTo>
                  <a:pt x="778" y="2621"/>
                </a:lnTo>
                <a:lnTo>
                  <a:pt x="781" y="2621"/>
                </a:lnTo>
                <a:lnTo>
                  <a:pt x="784" y="2621"/>
                </a:lnTo>
                <a:lnTo>
                  <a:pt x="787" y="2621"/>
                </a:lnTo>
                <a:lnTo>
                  <a:pt x="790" y="2621"/>
                </a:lnTo>
                <a:lnTo>
                  <a:pt x="792" y="2621"/>
                </a:lnTo>
                <a:lnTo>
                  <a:pt x="795" y="2621"/>
                </a:lnTo>
                <a:lnTo>
                  <a:pt x="798" y="2621"/>
                </a:lnTo>
                <a:lnTo>
                  <a:pt x="801" y="2621"/>
                </a:lnTo>
                <a:lnTo>
                  <a:pt x="804" y="2621"/>
                </a:lnTo>
                <a:lnTo>
                  <a:pt x="807" y="2621"/>
                </a:lnTo>
                <a:lnTo>
                  <a:pt x="809" y="2621"/>
                </a:lnTo>
                <a:lnTo>
                  <a:pt x="812" y="2621"/>
                </a:lnTo>
                <a:lnTo>
                  <a:pt x="815" y="2621"/>
                </a:lnTo>
                <a:lnTo>
                  <a:pt x="818" y="2621"/>
                </a:lnTo>
                <a:lnTo>
                  <a:pt x="821" y="2621"/>
                </a:lnTo>
                <a:lnTo>
                  <a:pt x="824" y="2621"/>
                </a:lnTo>
                <a:lnTo>
                  <a:pt x="827" y="2621"/>
                </a:lnTo>
                <a:lnTo>
                  <a:pt x="829" y="2621"/>
                </a:lnTo>
                <a:lnTo>
                  <a:pt x="832" y="2621"/>
                </a:lnTo>
                <a:lnTo>
                  <a:pt x="835" y="2621"/>
                </a:lnTo>
                <a:lnTo>
                  <a:pt x="838" y="2621"/>
                </a:lnTo>
                <a:lnTo>
                  <a:pt x="841" y="2621"/>
                </a:lnTo>
                <a:lnTo>
                  <a:pt x="844" y="2621"/>
                </a:lnTo>
                <a:lnTo>
                  <a:pt x="846" y="2621"/>
                </a:lnTo>
                <a:lnTo>
                  <a:pt x="849" y="2621"/>
                </a:lnTo>
                <a:lnTo>
                  <a:pt x="852" y="2621"/>
                </a:lnTo>
                <a:lnTo>
                  <a:pt x="855" y="2621"/>
                </a:lnTo>
                <a:lnTo>
                  <a:pt x="858" y="2621"/>
                </a:lnTo>
                <a:lnTo>
                  <a:pt x="861" y="2621"/>
                </a:lnTo>
                <a:lnTo>
                  <a:pt x="864" y="2621"/>
                </a:lnTo>
                <a:lnTo>
                  <a:pt x="867" y="2621"/>
                </a:lnTo>
                <a:lnTo>
                  <a:pt x="869" y="2621"/>
                </a:lnTo>
                <a:lnTo>
                  <a:pt x="872" y="2621"/>
                </a:lnTo>
                <a:lnTo>
                  <a:pt x="875" y="2621"/>
                </a:lnTo>
                <a:lnTo>
                  <a:pt x="878" y="2621"/>
                </a:lnTo>
                <a:lnTo>
                  <a:pt x="881" y="2621"/>
                </a:lnTo>
                <a:lnTo>
                  <a:pt x="884" y="2621"/>
                </a:lnTo>
                <a:lnTo>
                  <a:pt x="886" y="2621"/>
                </a:lnTo>
                <a:lnTo>
                  <a:pt x="889" y="2621"/>
                </a:lnTo>
                <a:lnTo>
                  <a:pt x="892" y="2621"/>
                </a:lnTo>
                <a:lnTo>
                  <a:pt x="895" y="2621"/>
                </a:lnTo>
                <a:lnTo>
                  <a:pt x="898" y="2621"/>
                </a:lnTo>
                <a:lnTo>
                  <a:pt x="901" y="2621"/>
                </a:lnTo>
                <a:lnTo>
                  <a:pt x="904" y="2621"/>
                </a:lnTo>
                <a:lnTo>
                  <a:pt x="906" y="2621"/>
                </a:lnTo>
                <a:lnTo>
                  <a:pt x="909" y="2621"/>
                </a:lnTo>
                <a:lnTo>
                  <a:pt x="912" y="2621"/>
                </a:lnTo>
                <a:lnTo>
                  <a:pt x="915" y="2621"/>
                </a:lnTo>
                <a:lnTo>
                  <a:pt x="918" y="2621"/>
                </a:lnTo>
                <a:lnTo>
                  <a:pt x="921" y="2621"/>
                </a:lnTo>
                <a:lnTo>
                  <a:pt x="923" y="2621"/>
                </a:lnTo>
                <a:lnTo>
                  <a:pt x="926" y="2621"/>
                </a:lnTo>
                <a:lnTo>
                  <a:pt x="929" y="2621"/>
                </a:lnTo>
                <a:lnTo>
                  <a:pt x="932" y="2621"/>
                </a:lnTo>
                <a:lnTo>
                  <a:pt x="935" y="2621"/>
                </a:lnTo>
                <a:lnTo>
                  <a:pt x="938" y="2621"/>
                </a:lnTo>
                <a:lnTo>
                  <a:pt x="941" y="2621"/>
                </a:lnTo>
                <a:lnTo>
                  <a:pt x="943" y="2621"/>
                </a:lnTo>
                <a:lnTo>
                  <a:pt x="946" y="2621"/>
                </a:lnTo>
                <a:lnTo>
                  <a:pt x="949" y="2621"/>
                </a:lnTo>
                <a:lnTo>
                  <a:pt x="952" y="2621"/>
                </a:lnTo>
                <a:lnTo>
                  <a:pt x="955" y="2621"/>
                </a:lnTo>
                <a:lnTo>
                  <a:pt x="958" y="2621"/>
                </a:lnTo>
                <a:lnTo>
                  <a:pt x="960" y="2621"/>
                </a:lnTo>
                <a:lnTo>
                  <a:pt x="963" y="2621"/>
                </a:lnTo>
                <a:lnTo>
                  <a:pt x="966" y="2621"/>
                </a:lnTo>
                <a:lnTo>
                  <a:pt x="969" y="2621"/>
                </a:lnTo>
                <a:lnTo>
                  <a:pt x="972" y="2621"/>
                </a:lnTo>
                <a:lnTo>
                  <a:pt x="975" y="2621"/>
                </a:lnTo>
                <a:lnTo>
                  <a:pt x="978" y="2621"/>
                </a:lnTo>
                <a:lnTo>
                  <a:pt x="980" y="2621"/>
                </a:lnTo>
                <a:lnTo>
                  <a:pt x="983" y="2621"/>
                </a:lnTo>
                <a:lnTo>
                  <a:pt x="986" y="2621"/>
                </a:lnTo>
                <a:lnTo>
                  <a:pt x="989" y="2621"/>
                </a:lnTo>
                <a:lnTo>
                  <a:pt x="992" y="2621"/>
                </a:lnTo>
                <a:lnTo>
                  <a:pt x="995" y="2621"/>
                </a:lnTo>
                <a:lnTo>
                  <a:pt x="997" y="2621"/>
                </a:lnTo>
                <a:lnTo>
                  <a:pt x="1000" y="2621"/>
                </a:lnTo>
                <a:lnTo>
                  <a:pt x="1003" y="2621"/>
                </a:lnTo>
                <a:lnTo>
                  <a:pt x="1006" y="2621"/>
                </a:lnTo>
                <a:lnTo>
                  <a:pt x="1009" y="2621"/>
                </a:lnTo>
                <a:lnTo>
                  <a:pt x="1012" y="2621"/>
                </a:lnTo>
                <a:lnTo>
                  <a:pt x="1015" y="2621"/>
                </a:lnTo>
                <a:lnTo>
                  <a:pt x="1018" y="2621"/>
                </a:lnTo>
                <a:lnTo>
                  <a:pt x="1020" y="2621"/>
                </a:lnTo>
                <a:lnTo>
                  <a:pt x="1023" y="2621"/>
                </a:lnTo>
                <a:lnTo>
                  <a:pt x="1026" y="2621"/>
                </a:lnTo>
                <a:lnTo>
                  <a:pt x="1029" y="2621"/>
                </a:lnTo>
                <a:lnTo>
                  <a:pt x="1032" y="2621"/>
                </a:lnTo>
                <a:lnTo>
                  <a:pt x="1035" y="2621"/>
                </a:lnTo>
                <a:lnTo>
                  <a:pt x="1037" y="2621"/>
                </a:lnTo>
                <a:lnTo>
                  <a:pt x="1040" y="2621"/>
                </a:lnTo>
                <a:lnTo>
                  <a:pt x="1043" y="2621"/>
                </a:lnTo>
                <a:lnTo>
                  <a:pt x="1046" y="2621"/>
                </a:lnTo>
                <a:lnTo>
                  <a:pt x="1049" y="2621"/>
                </a:lnTo>
                <a:lnTo>
                  <a:pt x="1052" y="2621"/>
                </a:lnTo>
                <a:lnTo>
                  <a:pt x="1055" y="2620"/>
                </a:lnTo>
                <a:lnTo>
                  <a:pt x="1057" y="2620"/>
                </a:lnTo>
                <a:lnTo>
                  <a:pt x="1060" y="2620"/>
                </a:lnTo>
                <a:lnTo>
                  <a:pt x="1063" y="2620"/>
                </a:lnTo>
                <a:lnTo>
                  <a:pt x="1066" y="2620"/>
                </a:lnTo>
                <a:lnTo>
                  <a:pt x="1069" y="2620"/>
                </a:lnTo>
                <a:lnTo>
                  <a:pt x="1072" y="2620"/>
                </a:lnTo>
                <a:lnTo>
                  <a:pt x="1074" y="2620"/>
                </a:lnTo>
                <a:lnTo>
                  <a:pt x="1077" y="2620"/>
                </a:lnTo>
                <a:lnTo>
                  <a:pt x="1080" y="2620"/>
                </a:lnTo>
                <a:lnTo>
                  <a:pt x="1083" y="2620"/>
                </a:lnTo>
                <a:lnTo>
                  <a:pt x="1086" y="2620"/>
                </a:lnTo>
                <a:lnTo>
                  <a:pt x="1089" y="2620"/>
                </a:lnTo>
                <a:lnTo>
                  <a:pt x="1092" y="2620"/>
                </a:lnTo>
                <a:lnTo>
                  <a:pt x="1094" y="2620"/>
                </a:lnTo>
                <a:lnTo>
                  <a:pt x="1097" y="2620"/>
                </a:lnTo>
                <a:lnTo>
                  <a:pt x="1100" y="2620"/>
                </a:lnTo>
                <a:lnTo>
                  <a:pt x="1103" y="2620"/>
                </a:lnTo>
                <a:lnTo>
                  <a:pt x="1106" y="2620"/>
                </a:lnTo>
                <a:lnTo>
                  <a:pt x="1109" y="2620"/>
                </a:lnTo>
                <a:lnTo>
                  <a:pt x="1111" y="2620"/>
                </a:lnTo>
                <a:lnTo>
                  <a:pt x="1114" y="2620"/>
                </a:lnTo>
                <a:lnTo>
                  <a:pt x="1117" y="2620"/>
                </a:lnTo>
                <a:lnTo>
                  <a:pt x="1120" y="2620"/>
                </a:lnTo>
                <a:lnTo>
                  <a:pt x="1123" y="2620"/>
                </a:lnTo>
                <a:lnTo>
                  <a:pt x="1126" y="2620"/>
                </a:lnTo>
                <a:lnTo>
                  <a:pt x="1129" y="2620"/>
                </a:lnTo>
                <a:lnTo>
                  <a:pt x="1132" y="2620"/>
                </a:lnTo>
                <a:lnTo>
                  <a:pt x="1134" y="2620"/>
                </a:lnTo>
                <a:lnTo>
                  <a:pt x="1137" y="2620"/>
                </a:lnTo>
                <a:lnTo>
                  <a:pt x="1140" y="2620"/>
                </a:lnTo>
                <a:lnTo>
                  <a:pt x="1143" y="2620"/>
                </a:lnTo>
                <a:lnTo>
                  <a:pt x="1146" y="2620"/>
                </a:lnTo>
                <a:lnTo>
                  <a:pt x="1149" y="2620"/>
                </a:lnTo>
                <a:lnTo>
                  <a:pt x="1151" y="2620"/>
                </a:lnTo>
                <a:lnTo>
                  <a:pt x="1154" y="2620"/>
                </a:lnTo>
                <a:lnTo>
                  <a:pt x="1157" y="2620"/>
                </a:lnTo>
                <a:lnTo>
                  <a:pt x="1160" y="2620"/>
                </a:lnTo>
                <a:lnTo>
                  <a:pt x="1163" y="2620"/>
                </a:lnTo>
                <a:lnTo>
                  <a:pt x="1166" y="2620"/>
                </a:lnTo>
                <a:lnTo>
                  <a:pt x="1169" y="2620"/>
                </a:lnTo>
                <a:lnTo>
                  <a:pt x="1171" y="2620"/>
                </a:lnTo>
                <a:lnTo>
                  <a:pt x="1174" y="2620"/>
                </a:lnTo>
                <a:lnTo>
                  <a:pt x="1177" y="2620"/>
                </a:lnTo>
                <a:lnTo>
                  <a:pt x="1180" y="2620"/>
                </a:lnTo>
                <a:lnTo>
                  <a:pt x="1183" y="2620"/>
                </a:lnTo>
                <a:lnTo>
                  <a:pt x="1186" y="2620"/>
                </a:lnTo>
                <a:lnTo>
                  <a:pt x="1188" y="2620"/>
                </a:lnTo>
                <a:lnTo>
                  <a:pt x="1191" y="2620"/>
                </a:lnTo>
                <a:lnTo>
                  <a:pt x="1194" y="2620"/>
                </a:lnTo>
                <a:lnTo>
                  <a:pt x="1197" y="2620"/>
                </a:lnTo>
                <a:lnTo>
                  <a:pt x="1200" y="2620"/>
                </a:lnTo>
                <a:lnTo>
                  <a:pt x="1203" y="2620"/>
                </a:lnTo>
                <a:lnTo>
                  <a:pt x="1206" y="2620"/>
                </a:lnTo>
                <a:lnTo>
                  <a:pt x="1208" y="2620"/>
                </a:lnTo>
                <a:lnTo>
                  <a:pt x="1211" y="2620"/>
                </a:lnTo>
                <a:lnTo>
                  <a:pt x="1214" y="2620"/>
                </a:lnTo>
                <a:lnTo>
                  <a:pt x="1217" y="2620"/>
                </a:lnTo>
                <a:lnTo>
                  <a:pt x="1220" y="2620"/>
                </a:lnTo>
                <a:lnTo>
                  <a:pt x="1223" y="2620"/>
                </a:lnTo>
                <a:lnTo>
                  <a:pt x="1225" y="2620"/>
                </a:lnTo>
                <a:lnTo>
                  <a:pt x="1228" y="2620"/>
                </a:lnTo>
                <a:lnTo>
                  <a:pt x="1231" y="2620"/>
                </a:lnTo>
                <a:lnTo>
                  <a:pt x="1234" y="2619"/>
                </a:lnTo>
                <a:lnTo>
                  <a:pt x="1237" y="2619"/>
                </a:lnTo>
                <a:lnTo>
                  <a:pt x="1240" y="2619"/>
                </a:lnTo>
                <a:lnTo>
                  <a:pt x="1243" y="2619"/>
                </a:lnTo>
                <a:lnTo>
                  <a:pt x="1245" y="2619"/>
                </a:lnTo>
                <a:lnTo>
                  <a:pt x="1248" y="2619"/>
                </a:lnTo>
                <a:lnTo>
                  <a:pt x="1251" y="2619"/>
                </a:lnTo>
                <a:lnTo>
                  <a:pt x="1254" y="2619"/>
                </a:lnTo>
                <a:lnTo>
                  <a:pt x="1257" y="2619"/>
                </a:lnTo>
                <a:lnTo>
                  <a:pt x="1260" y="2619"/>
                </a:lnTo>
                <a:lnTo>
                  <a:pt x="1262" y="2619"/>
                </a:lnTo>
                <a:lnTo>
                  <a:pt x="1265" y="2619"/>
                </a:lnTo>
                <a:lnTo>
                  <a:pt x="1268" y="2619"/>
                </a:lnTo>
                <a:lnTo>
                  <a:pt x="1271" y="2619"/>
                </a:lnTo>
                <a:lnTo>
                  <a:pt x="1274" y="2619"/>
                </a:lnTo>
                <a:lnTo>
                  <a:pt x="1277" y="2619"/>
                </a:lnTo>
                <a:lnTo>
                  <a:pt x="1280" y="2619"/>
                </a:lnTo>
                <a:lnTo>
                  <a:pt x="1283" y="2619"/>
                </a:lnTo>
                <a:lnTo>
                  <a:pt x="1285" y="2619"/>
                </a:lnTo>
                <a:lnTo>
                  <a:pt x="1288" y="2619"/>
                </a:lnTo>
                <a:lnTo>
                  <a:pt x="1291" y="2619"/>
                </a:lnTo>
                <a:lnTo>
                  <a:pt x="1294" y="2619"/>
                </a:lnTo>
                <a:lnTo>
                  <a:pt x="1297" y="2619"/>
                </a:lnTo>
                <a:lnTo>
                  <a:pt x="1300" y="2618"/>
                </a:lnTo>
                <a:lnTo>
                  <a:pt x="1302" y="2618"/>
                </a:lnTo>
                <a:lnTo>
                  <a:pt x="1305" y="2618"/>
                </a:lnTo>
                <a:lnTo>
                  <a:pt x="1308" y="2618"/>
                </a:lnTo>
                <a:lnTo>
                  <a:pt x="1311" y="2618"/>
                </a:lnTo>
                <a:lnTo>
                  <a:pt x="1314" y="2618"/>
                </a:lnTo>
                <a:lnTo>
                  <a:pt x="1317" y="2618"/>
                </a:lnTo>
                <a:lnTo>
                  <a:pt x="1320" y="2618"/>
                </a:lnTo>
                <a:lnTo>
                  <a:pt x="1322" y="2618"/>
                </a:lnTo>
                <a:lnTo>
                  <a:pt x="1325" y="2618"/>
                </a:lnTo>
                <a:lnTo>
                  <a:pt x="1328" y="2618"/>
                </a:lnTo>
                <a:lnTo>
                  <a:pt x="1331" y="2618"/>
                </a:lnTo>
                <a:lnTo>
                  <a:pt x="1334" y="2618"/>
                </a:lnTo>
                <a:lnTo>
                  <a:pt x="1337" y="2618"/>
                </a:lnTo>
                <a:lnTo>
                  <a:pt x="1339" y="2618"/>
                </a:lnTo>
                <a:lnTo>
                  <a:pt x="1342" y="2618"/>
                </a:lnTo>
                <a:lnTo>
                  <a:pt x="1345" y="2618"/>
                </a:lnTo>
                <a:lnTo>
                  <a:pt x="1348" y="2618"/>
                </a:lnTo>
                <a:lnTo>
                  <a:pt x="1351" y="2618"/>
                </a:lnTo>
                <a:lnTo>
                  <a:pt x="1354" y="2617"/>
                </a:lnTo>
                <a:lnTo>
                  <a:pt x="1357" y="2617"/>
                </a:lnTo>
                <a:lnTo>
                  <a:pt x="1359" y="2617"/>
                </a:lnTo>
                <a:lnTo>
                  <a:pt x="1362" y="2617"/>
                </a:lnTo>
                <a:lnTo>
                  <a:pt x="1365" y="2617"/>
                </a:lnTo>
                <a:lnTo>
                  <a:pt x="1368" y="2617"/>
                </a:lnTo>
                <a:lnTo>
                  <a:pt x="1371" y="2617"/>
                </a:lnTo>
                <a:lnTo>
                  <a:pt x="1374" y="2617"/>
                </a:lnTo>
                <a:lnTo>
                  <a:pt x="1376" y="2617"/>
                </a:lnTo>
                <a:lnTo>
                  <a:pt x="1379" y="2617"/>
                </a:lnTo>
                <a:lnTo>
                  <a:pt x="1382" y="2617"/>
                </a:lnTo>
                <a:lnTo>
                  <a:pt x="1385" y="2616"/>
                </a:lnTo>
                <a:lnTo>
                  <a:pt x="1388" y="2616"/>
                </a:lnTo>
                <a:lnTo>
                  <a:pt x="1391" y="2616"/>
                </a:lnTo>
                <a:lnTo>
                  <a:pt x="1394" y="2616"/>
                </a:lnTo>
                <a:lnTo>
                  <a:pt x="1396" y="2616"/>
                </a:lnTo>
                <a:lnTo>
                  <a:pt x="1399" y="2616"/>
                </a:lnTo>
                <a:lnTo>
                  <a:pt x="1402" y="2616"/>
                </a:lnTo>
                <a:lnTo>
                  <a:pt x="1405" y="2616"/>
                </a:lnTo>
                <a:lnTo>
                  <a:pt x="1408" y="2616"/>
                </a:lnTo>
                <a:lnTo>
                  <a:pt x="1411" y="2616"/>
                </a:lnTo>
                <a:lnTo>
                  <a:pt x="1413" y="2616"/>
                </a:lnTo>
                <a:lnTo>
                  <a:pt x="1416" y="2615"/>
                </a:lnTo>
                <a:lnTo>
                  <a:pt x="1419" y="2615"/>
                </a:lnTo>
                <a:lnTo>
                  <a:pt x="1422" y="2615"/>
                </a:lnTo>
                <a:lnTo>
                  <a:pt x="1425" y="2615"/>
                </a:lnTo>
                <a:lnTo>
                  <a:pt x="1428" y="2615"/>
                </a:lnTo>
                <a:lnTo>
                  <a:pt x="1431" y="2615"/>
                </a:lnTo>
                <a:lnTo>
                  <a:pt x="1434" y="2615"/>
                </a:lnTo>
                <a:lnTo>
                  <a:pt x="1436" y="2615"/>
                </a:lnTo>
                <a:lnTo>
                  <a:pt x="1439" y="2615"/>
                </a:lnTo>
                <a:lnTo>
                  <a:pt x="1442" y="2615"/>
                </a:lnTo>
                <a:lnTo>
                  <a:pt x="1445" y="2614"/>
                </a:lnTo>
                <a:lnTo>
                  <a:pt x="1448" y="2614"/>
                </a:lnTo>
                <a:lnTo>
                  <a:pt x="1451" y="2614"/>
                </a:lnTo>
                <a:lnTo>
                  <a:pt x="1453" y="2614"/>
                </a:lnTo>
                <a:lnTo>
                  <a:pt x="1456" y="2614"/>
                </a:lnTo>
                <a:lnTo>
                  <a:pt x="1459" y="2614"/>
                </a:lnTo>
                <a:lnTo>
                  <a:pt x="1462" y="2613"/>
                </a:lnTo>
                <a:lnTo>
                  <a:pt x="1465" y="2613"/>
                </a:lnTo>
                <a:lnTo>
                  <a:pt x="1468" y="2613"/>
                </a:lnTo>
                <a:lnTo>
                  <a:pt x="1471" y="2613"/>
                </a:lnTo>
                <a:lnTo>
                  <a:pt x="1473" y="2613"/>
                </a:lnTo>
                <a:lnTo>
                  <a:pt x="1476" y="2613"/>
                </a:lnTo>
                <a:lnTo>
                  <a:pt x="1479" y="2613"/>
                </a:lnTo>
                <a:lnTo>
                  <a:pt x="1482" y="2612"/>
                </a:lnTo>
                <a:lnTo>
                  <a:pt x="1485" y="2612"/>
                </a:lnTo>
                <a:lnTo>
                  <a:pt x="1488" y="2612"/>
                </a:lnTo>
                <a:lnTo>
                  <a:pt x="1490" y="2612"/>
                </a:lnTo>
                <a:lnTo>
                  <a:pt x="1493" y="2612"/>
                </a:lnTo>
                <a:lnTo>
                  <a:pt x="1496" y="2612"/>
                </a:lnTo>
                <a:lnTo>
                  <a:pt x="1499" y="2611"/>
                </a:lnTo>
                <a:lnTo>
                  <a:pt x="1502" y="2611"/>
                </a:lnTo>
                <a:lnTo>
                  <a:pt x="1505" y="2611"/>
                </a:lnTo>
                <a:lnTo>
                  <a:pt x="1508" y="2611"/>
                </a:lnTo>
                <a:lnTo>
                  <a:pt x="1510" y="2610"/>
                </a:lnTo>
                <a:lnTo>
                  <a:pt x="1513" y="2610"/>
                </a:lnTo>
                <a:lnTo>
                  <a:pt x="1516" y="2610"/>
                </a:lnTo>
                <a:lnTo>
                  <a:pt x="1519" y="2610"/>
                </a:lnTo>
                <a:lnTo>
                  <a:pt x="1522" y="2610"/>
                </a:lnTo>
                <a:lnTo>
                  <a:pt x="1525" y="2609"/>
                </a:lnTo>
                <a:lnTo>
                  <a:pt x="1527" y="2609"/>
                </a:lnTo>
                <a:lnTo>
                  <a:pt x="1530" y="2609"/>
                </a:lnTo>
                <a:lnTo>
                  <a:pt x="1533" y="2609"/>
                </a:lnTo>
                <a:lnTo>
                  <a:pt x="1536" y="2608"/>
                </a:lnTo>
                <a:lnTo>
                  <a:pt x="1539" y="2608"/>
                </a:lnTo>
                <a:lnTo>
                  <a:pt x="1542" y="2608"/>
                </a:lnTo>
                <a:lnTo>
                  <a:pt x="1545" y="2608"/>
                </a:lnTo>
                <a:lnTo>
                  <a:pt x="1548" y="2607"/>
                </a:lnTo>
                <a:lnTo>
                  <a:pt x="1550" y="2607"/>
                </a:lnTo>
                <a:lnTo>
                  <a:pt x="1553" y="2607"/>
                </a:lnTo>
                <a:lnTo>
                  <a:pt x="1556" y="2607"/>
                </a:lnTo>
                <a:lnTo>
                  <a:pt x="1559" y="2606"/>
                </a:lnTo>
                <a:lnTo>
                  <a:pt x="1562" y="2606"/>
                </a:lnTo>
                <a:lnTo>
                  <a:pt x="1565" y="2606"/>
                </a:lnTo>
                <a:lnTo>
                  <a:pt x="1567" y="2605"/>
                </a:lnTo>
                <a:lnTo>
                  <a:pt x="1570" y="2605"/>
                </a:lnTo>
                <a:lnTo>
                  <a:pt x="1573" y="2605"/>
                </a:lnTo>
                <a:lnTo>
                  <a:pt x="1576" y="2604"/>
                </a:lnTo>
                <a:lnTo>
                  <a:pt x="1579" y="2604"/>
                </a:lnTo>
                <a:lnTo>
                  <a:pt x="1582" y="2604"/>
                </a:lnTo>
                <a:lnTo>
                  <a:pt x="1585" y="2603"/>
                </a:lnTo>
                <a:lnTo>
                  <a:pt x="1587" y="2603"/>
                </a:lnTo>
                <a:lnTo>
                  <a:pt x="1590" y="2603"/>
                </a:lnTo>
                <a:lnTo>
                  <a:pt x="1593" y="2602"/>
                </a:lnTo>
                <a:lnTo>
                  <a:pt x="1596" y="2602"/>
                </a:lnTo>
                <a:lnTo>
                  <a:pt x="1599" y="2602"/>
                </a:lnTo>
                <a:lnTo>
                  <a:pt x="1602" y="2601"/>
                </a:lnTo>
                <a:lnTo>
                  <a:pt x="1604" y="2601"/>
                </a:lnTo>
                <a:lnTo>
                  <a:pt x="1607" y="2600"/>
                </a:lnTo>
                <a:lnTo>
                  <a:pt x="1610" y="2600"/>
                </a:lnTo>
                <a:lnTo>
                  <a:pt x="1613" y="2600"/>
                </a:lnTo>
                <a:lnTo>
                  <a:pt x="1616" y="2599"/>
                </a:lnTo>
                <a:lnTo>
                  <a:pt x="1619" y="2599"/>
                </a:lnTo>
                <a:lnTo>
                  <a:pt x="1622" y="2598"/>
                </a:lnTo>
                <a:lnTo>
                  <a:pt x="1624" y="2598"/>
                </a:lnTo>
                <a:lnTo>
                  <a:pt x="1627" y="2597"/>
                </a:lnTo>
                <a:lnTo>
                  <a:pt x="1630" y="2597"/>
                </a:lnTo>
                <a:lnTo>
                  <a:pt x="1633" y="2596"/>
                </a:lnTo>
                <a:lnTo>
                  <a:pt x="1636" y="2596"/>
                </a:lnTo>
                <a:lnTo>
                  <a:pt x="1639" y="2595"/>
                </a:lnTo>
                <a:lnTo>
                  <a:pt x="1641" y="2595"/>
                </a:lnTo>
                <a:lnTo>
                  <a:pt x="1644" y="2594"/>
                </a:lnTo>
                <a:lnTo>
                  <a:pt x="1647" y="2594"/>
                </a:lnTo>
                <a:lnTo>
                  <a:pt x="1650" y="2593"/>
                </a:lnTo>
                <a:lnTo>
                  <a:pt x="1653" y="2593"/>
                </a:lnTo>
                <a:lnTo>
                  <a:pt x="1656" y="2592"/>
                </a:lnTo>
                <a:lnTo>
                  <a:pt x="1659" y="2592"/>
                </a:lnTo>
                <a:lnTo>
                  <a:pt x="1661" y="2591"/>
                </a:lnTo>
                <a:lnTo>
                  <a:pt x="1664" y="2590"/>
                </a:lnTo>
                <a:lnTo>
                  <a:pt x="1667" y="2590"/>
                </a:lnTo>
                <a:lnTo>
                  <a:pt x="1670" y="2589"/>
                </a:lnTo>
                <a:lnTo>
                  <a:pt x="1673" y="2589"/>
                </a:lnTo>
                <a:lnTo>
                  <a:pt x="1676" y="2588"/>
                </a:lnTo>
                <a:lnTo>
                  <a:pt x="1678" y="2587"/>
                </a:lnTo>
                <a:lnTo>
                  <a:pt x="1682" y="2586"/>
                </a:lnTo>
                <a:lnTo>
                  <a:pt x="1684" y="2586"/>
                </a:lnTo>
                <a:lnTo>
                  <a:pt x="1687" y="2585"/>
                </a:lnTo>
                <a:lnTo>
                  <a:pt x="1690" y="2584"/>
                </a:lnTo>
                <a:lnTo>
                  <a:pt x="1693" y="2584"/>
                </a:lnTo>
                <a:lnTo>
                  <a:pt x="1696" y="2583"/>
                </a:lnTo>
                <a:lnTo>
                  <a:pt x="1699" y="2582"/>
                </a:lnTo>
                <a:lnTo>
                  <a:pt x="1701" y="2581"/>
                </a:lnTo>
                <a:lnTo>
                  <a:pt x="1704" y="2581"/>
                </a:lnTo>
                <a:lnTo>
                  <a:pt x="1707" y="2580"/>
                </a:lnTo>
                <a:lnTo>
                  <a:pt x="1710" y="2579"/>
                </a:lnTo>
                <a:lnTo>
                  <a:pt x="1713" y="2578"/>
                </a:lnTo>
                <a:lnTo>
                  <a:pt x="1716" y="2577"/>
                </a:lnTo>
                <a:lnTo>
                  <a:pt x="1718" y="2576"/>
                </a:lnTo>
                <a:lnTo>
                  <a:pt x="1721" y="2576"/>
                </a:lnTo>
                <a:lnTo>
                  <a:pt x="1724" y="2575"/>
                </a:lnTo>
                <a:lnTo>
                  <a:pt x="1727" y="2574"/>
                </a:lnTo>
                <a:lnTo>
                  <a:pt x="1730" y="2573"/>
                </a:lnTo>
                <a:lnTo>
                  <a:pt x="1733" y="2572"/>
                </a:lnTo>
                <a:lnTo>
                  <a:pt x="1736" y="2571"/>
                </a:lnTo>
                <a:lnTo>
                  <a:pt x="1738" y="2570"/>
                </a:lnTo>
                <a:lnTo>
                  <a:pt x="1741" y="2569"/>
                </a:lnTo>
                <a:lnTo>
                  <a:pt x="1744" y="2568"/>
                </a:lnTo>
                <a:lnTo>
                  <a:pt x="1747" y="2567"/>
                </a:lnTo>
                <a:lnTo>
                  <a:pt x="1750" y="2566"/>
                </a:lnTo>
                <a:lnTo>
                  <a:pt x="1753" y="2564"/>
                </a:lnTo>
                <a:lnTo>
                  <a:pt x="1755" y="2563"/>
                </a:lnTo>
                <a:lnTo>
                  <a:pt x="1758" y="2562"/>
                </a:lnTo>
                <a:lnTo>
                  <a:pt x="1761" y="2561"/>
                </a:lnTo>
                <a:lnTo>
                  <a:pt x="1764" y="2560"/>
                </a:lnTo>
                <a:lnTo>
                  <a:pt x="1767" y="2559"/>
                </a:lnTo>
                <a:lnTo>
                  <a:pt x="1770" y="2558"/>
                </a:lnTo>
                <a:lnTo>
                  <a:pt x="1773" y="2556"/>
                </a:lnTo>
                <a:lnTo>
                  <a:pt x="1775" y="2555"/>
                </a:lnTo>
                <a:lnTo>
                  <a:pt x="1778" y="2554"/>
                </a:lnTo>
                <a:lnTo>
                  <a:pt x="1781" y="2552"/>
                </a:lnTo>
                <a:lnTo>
                  <a:pt x="1784" y="2551"/>
                </a:lnTo>
                <a:lnTo>
                  <a:pt x="1787" y="2550"/>
                </a:lnTo>
                <a:lnTo>
                  <a:pt x="1790" y="2548"/>
                </a:lnTo>
                <a:lnTo>
                  <a:pt x="1792" y="2547"/>
                </a:lnTo>
                <a:lnTo>
                  <a:pt x="1795" y="2545"/>
                </a:lnTo>
                <a:lnTo>
                  <a:pt x="1798" y="2544"/>
                </a:lnTo>
                <a:lnTo>
                  <a:pt x="1801" y="2542"/>
                </a:lnTo>
                <a:lnTo>
                  <a:pt x="1804" y="2541"/>
                </a:lnTo>
                <a:lnTo>
                  <a:pt x="1807" y="2539"/>
                </a:lnTo>
                <a:lnTo>
                  <a:pt x="1810" y="2538"/>
                </a:lnTo>
                <a:lnTo>
                  <a:pt x="1812" y="2536"/>
                </a:lnTo>
                <a:lnTo>
                  <a:pt x="1815" y="2534"/>
                </a:lnTo>
                <a:lnTo>
                  <a:pt x="1818" y="2533"/>
                </a:lnTo>
                <a:lnTo>
                  <a:pt x="1821" y="2531"/>
                </a:lnTo>
                <a:lnTo>
                  <a:pt x="1824" y="2529"/>
                </a:lnTo>
                <a:lnTo>
                  <a:pt x="1827" y="2527"/>
                </a:lnTo>
                <a:lnTo>
                  <a:pt x="1830" y="2526"/>
                </a:lnTo>
                <a:lnTo>
                  <a:pt x="1833" y="2524"/>
                </a:lnTo>
                <a:lnTo>
                  <a:pt x="1835" y="2522"/>
                </a:lnTo>
                <a:lnTo>
                  <a:pt x="1838" y="2520"/>
                </a:lnTo>
                <a:lnTo>
                  <a:pt x="1841" y="2518"/>
                </a:lnTo>
                <a:lnTo>
                  <a:pt x="1844" y="2516"/>
                </a:lnTo>
                <a:lnTo>
                  <a:pt x="1847" y="2514"/>
                </a:lnTo>
                <a:lnTo>
                  <a:pt x="1850" y="2512"/>
                </a:lnTo>
                <a:lnTo>
                  <a:pt x="1852" y="2510"/>
                </a:lnTo>
                <a:lnTo>
                  <a:pt x="1855" y="2508"/>
                </a:lnTo>
                <a:lnTo>
                  <a:pt x="1858" y="2506"/>
                </a:lnTo>
                <a:lnTo>
                  <a:pt x="1861" y="2503"/>
                </a:lnTo>
                <a:lnTo>
                  <a:pt x="1864" y="2501"/>
                </a:lnTo>
                <a:lnTo>
                  <a:pt x="1867" y="2499"/>
                </a:lnTo>
                <a:lnTo>
                  <a:pt x="1870" y="2496"/>
                </a:lnTo>
                <a:lnTo>
                  <a:pt x="1872" y="2494"/>
                </a:lnTo>
                <a:lnTo>
                  <a:pt x="1875" y="2491"/>
                </a:lnTo>
                <a:lnTo>
                  <a:pt x="1878" y="2489"/>
                </a:lnTo>
                <a:lnTo>
                  <a:pt x="1881" y="2486"/>
                </a:lnTo>
                <a:lnTo>
                  <a:pt x="1884" y="2484"/>
                </a:lnTo>
                <a:lnTo>
                  <a:pt x="1887" y="2481"/>
                </a:lnTo>
                <a:lnTo>
                  <a:pt x="1889" y="2479"/>
                </a:lnTo>
                <a:lnTo>
                  <a:pt x="1892" y="2476"/>
                </a:lnTo>
                <a:lnTo>
                  <a:pt x="1895" y="2473"/>
                </a:lnTo>
                <a:lnTo>
                  <a:pt x="1898" y="2470"/>
                </a:lnTo>
                <a:lnTo>
                  <a:pt x="1901" y="2468"/>
                </a:lnTo>
                <a:lnTo>
                  <a:pt x="1904" y="2465"/>
                </a:lnTo>
                <a:lnTo>
                  <a:pt x="1907" y="2462"/>
                </a:lnTo>
                <a:lnTo>
                  <a:pt x="1909" y="2459"/>
                </a:lnTo>
                <a:lnTo>
                  <a:pt x="1912" y="2456"/>
                </a:lnTo>
                <a:lnTo>
                  <a:pt x="1915" y="2452"/>
                </a:lnTo>
                <a:lnTo>
                  <a:pt x="1918" y="2449"/>
                </a:lnTo>
                <a:lnTo>
                  <a:pt x="1921" y="2446"/>
                </a:lnTo>
                <a:lnTo>
                  <a:pt x="1924" y="2443"/>
                </a:lnTo>
                <a:lnTo>
                  <a:pt x="1926" y="2439"/>
                </a:lnTo>
                <a:lnTo>
                  <a:pt x="1929" y="2436"/>
                </a:lnTo>
                <a:lnTo>
                  <a:pt x="1932" y="2433"/>
                </a:lnTo>
                <a:lnTo>
                  <a:pt x="1935" y="2429"/>
                </a:lnTo>
                <a:lnTo>
                  <a:pt x="1938" y="2425"/>
                </a:lnTo>
                <a:lnTo>
                  <a:pt x="1941" y="2422"/>
                </a:lnTo>
                <a:lnTo>
                  <a:pt x="1943" y="2418"/>
                </a:lnTo>
                <a:lnTo>
                  <a:pt x="1947" y="2414"/>
                </a:lnTo>
                <a:lnTo>
                  <a:pt x="1949" y="2410"/>
                </a:lnTo>
                <a:lnTo>
                  <a:pt x="1952" y="2407"/>
                </a:lnTo>
                <a:lnTo>
                  <a:pt x="1955" y="2403"/>
                </a:lnTo>
                <a:lnTo>
                  <a:pt x="1958" y="2399"/>
                </a:lnTo>
                <a:lnTo>
                  <a:pt x="1961" y="2394"/>
                </a:lnTo>
                <a:lnTo>
                  <a:pt x="1964" y="2390"/>
                </a:lnTo>
                <a:lnTo>
                  <a:pt x="1966" y="2386"/>
                </a:lnTo>
                <a:lnTo>
                  <a:pt x="1969" y="2382"/>
                </a:lnTo>
                <a:lnTo>
                  <a:pt x="1972" y="2377"/>
                </a:lnTo>
                <a:lnTo>
                  <a:pt x="1975" y="2373"/>
                </a:lnTo>
                <a:lnTo>
                  <a:pt x="1978" y="2368"/>
                </a:lnTo>
                <a:lnTo>
                  <a:pt x="1981" y="2364"/>
                </a:lnTo>
                <a:lnTo>
                  <a:pt x="1984" y="2359"/>
                </a:lnTo>
                <a:lnTo>
                  <a:pt x="1986" y="2354"/>
                </a:lnTo>
                <a:lnTo>
                  <a:pt x="1989" y="2350"/>
                </a:lnTo>
                <a:lnTo>
                  <a:pt x="1992" y="2345"/>
                </a:lnTo>
                <a:lnTo>
                  <a:pt x="1995" y="2340"/>
                </a:lnTo>
                <a:lnTo>
                  <a:pt x="1998" y="2335"/>
                </a:lnTo>
                <a:lnTo>
                  <a:pt x="2001" y="2329"/>
                </a:lnTo>
                <a:lnTo>
                  <a:pt x="2003" y="2324"/>
                </a:lnTo>
                <a:lnTo>
                  <a:pt x="2006" y="2319"/>
                </a:lnTo>
                <a:lnTo>
                  <a:pt x="2009" y="2313"/>
                </a:lnTo>
                <a:lnTo>
                  <a:pt x="2012" y="2308"/>
                </a:lnTo>
                <a:lnTo>
                  <a:pt x="2015" y="2303"/>
                </a:lnTo>
                <a:lnTo>
                  <a:pt x="2018" y="2297"/>
                </a:lnTo>
                <a:lnTo>
                  <a:pt x="2021" y="2291"/>
                </a:lnTo>
                <a:lnTo>
                  <a:pt x="2023" y="2285"/>
                </a:lnTo>
                <a:lnTo>
                  <a:pt x="2026" y="2279"/>
                </a:lnTo>
                <a:lnTo>
                  <a:pt x="2029" y="2273"/>
                </a:lnTo>
                <a:lnTo>
                  <a:pt x="2032" y="2267"/>
                </a:lnTo>
                <a:lnTo>
                  <a:pt x="2035" y="2261"/>
                </a:lnTo>
                <a:lnTo>
                  <a:pt x="2038" y="2255"/>
                </a:lnTo>
                <a:lnTo>
                  <a:pt x="2040" y="2249"/>
                </a:lnTo>
                <a:lnTo>
                  <a:pt x="2043" y="2242"/>
                </a:lnTo>
                <a:lnTo>
                  <a:pt x="2046" y="2236"/>
                </a:lnTo>
                <a:lnTo>
                  <a:pt x="2049" y="2229"/>
                </a:lnTo>
                <a:lnTo>
                  <a:pt x="2052" y="2222"/>
                </a:lnTo>
                <a:lnTo>
                  <a:pt x="2055" y="2215"/>
                </a:lnTo>
                <a:lnTo>
                  <a:pt x="2058" y="2208"/>
                </a:lnTo>
                <a:lnTo>
                  <a:pt x="2060" y="2202"/>
                </a:lnTo>
                <a:lnTo>
                  <a:pt x="2063" y="2194"/>
                </a:lnTo>
                <a:lnTo>
                  <a:pt x="2066" y="2187"/>
                </a:lnTo>
                <a:lnTo>
                  <a:pt x="2069" y="2180"/>
                </a:lnTo>
                <a:lnTo>
                  <a:pt x="2072" y="2173"/>
                </a:lnTo>
                <a:lnTo>
                  <a:pt x="2075" y="2165"/>
                </a:lnTo>
                <a:lnTo>
                  <a:pt x="2077" y="2158"/>
                </a:lnTo>
                <a:lnTo>
                  <a:pt x="2080" y="2150"/>
                </a:lnTo>
                <a:lnTo>
                  <a:pt x="2083" y="2142"/>
                </a:lnTo>
                <a:lnTo>
                  <a:pt x="2086" y="2134"/>
                </a:lnTo>
                <a:lnTo>
                  <a:pt x="2089" y="2126"/>
                </a:lnTo>
                <a:lnTo>
                  <a:pt x="2092" y="2118"/>
                </a:lnTo>
                <a:lnTo>
                  <a:pt x="2095" y="2110"/>
                </a:lnTo>
                <a:lnTo>
                  <a:pt x="2098" y="2102"/>
                </a:lnTo>
                <a:lnTo>
                  <a:pt x="2100" y="2093"/>
                </a:lnTo>
                <a:lnTo>
                  <a:pt x="2103" y="2085"/>
                </a:lnTo>
                <a:lnTo>
                  <a:pt x="2106" y="2076"/>
                </a:lnTo>
                <a:lnTo>
                  <a:pt x="2109" y="2068"/>
                </a:lnTo>
                <a:lnTo>
                  <a:pt x="2112" y="2059"/>
                </a:lnTo>
                <a:lnTo>
                  <a:pt x="2115" y="2050"/>
                </a:lnTo>
                <a:lnTo>
                  <a:pt x="2117" y="2041"/>
                </a:lnTo>
                <a:lnTo>
                  <a:pt x="2120" y="2032"/>
                </a:lnTo>
                <a:lnTo>
                  <a:pt x="2123" y="2023"/>
                </a:lnTo>
                <a:lnTo>
                  <a:pt x="2126" y="2013"/>
                </a:lnTo>
                <a:lnTo>
                  <a:pt x="2129" y="2004"/>
                </a:lnTo>
                <a:lnTo>
                  <a:pt x="2132" y="1994"/>
                </a:lnTo>
                <a:lnTo>
                  <a:pt x="2135" y="1985"/>
                </a:lnTo>
                <a:lnTo>
                  <a:pt x="2137" y="1975"/>
                </a:lnTo>
                <a:lnTo>
                  <a:pt x="2140" y="1965"/>
                </a:lnTo>
                <a:lnTo>
                  <a:pt x="2143" y="1956"/>
                </a:lnTo>
                <a:lnTo>
                  <a:pt x="2146" y="1946"/>
                </a:lnTo>
                <a:lnTo>
                  <a:pt x="2149" y="1935"/>
                </a:lnTo>
                <a:lnTo>
                  <a:pt x="2152" y="1925"/>
                </a:lnTo>
                <a:lnTo>
                  <a:pt x="2154" y="1915"/>
                </a:lnTo>
                <a:lnTo>
                  <a:pt x="2157" y="1905"/>
                </a:lnTo>
                <a:lnTo>
                  <a:pt x="2160" y="1894"/>
                </a:lnTo>
                <a:lnTo>
                  <a:pt x="2163" y="1884"/>
                </a:lnTo>
                <a:lnTo>
                  <a:pt x="2166" y="1873"/>
                </a:lnTo>
                <a:lnTo>
                  <a:pt x="2169" y="1862"/>
                </a:lnTo>
                <a:lnTo>
                  <a:pt x="2172" y="1851"/>
                </a:lnTo>
                <a:lnTo>
                  <a:pt x="2174" y="1841"/>
                </a:lnTo>
                <a:lnTo>
                  <a:pt x="2177" y="1830"/>
                </a:lnTo>
                <a:lnTo>
                  <a:pt x="2180" y="1818"/>
                </a:lnTo>
                <a:lnTo>
                  <a:pt x="2183" y="1807"/>
                </a:lnTo>
                <a:lnTo>
                  <a:pt x="2186" y="1796"/>
                </a:lnTo>
                <a:lnTo>
                  <a:pt x="2189" y="1785"/>
                </a:lnTo>
                <a:lnTo>
                  <a:pt x="2191" y="1773"/>
                </a:lnTo>
                <a:lnTo>
                  <a:pt x="2194" y="1762"/>
                </a:lnTo>
                <a:lnTo>
                  <a:pt x="2197" y="1750"/>
                </a:lnTo>
                <a:lnTo>
                  <a:pt x="2200" y="1739"/>
                </a:lnTo>
                <a:lnTo>
                  <a:pt x="2203" y="1727"/>
                </a:lnTo>
                <a:lnTo>
                  <a:pt x="2206" y="1715"/>
                </a:lnTo>
                <a:lnTo>
                  <a:pt x="2209" y="1703"/>
                </a:lnTo>
                <a:lnTo>
                  <a:pt x="2211" y="1691"/>
                </a:lnTo>
                <a:lnTo>
                  <a:pt x="2214" y="1679"/>
                </a:lnTo>
                <a:lnTo>
                  <a:pt x="2217" y="1667"/>
                </a:lnTo>
                <a:lnTo>
                  <a:pt x="2220" y="1655"/>
                </a:lnTo>
                <a:lnTo>
                  <a:pt x="2223" y="1643"/>
                </a:lnTo>
                <a:lnTo>
                  <a:pt x="2226" y="1630"/>
                </a:lnTo>
                <a:lnTo>
                  <a:pt x="2229" y="1618"/>
                </a:lnTo>
                <a:lnTo>
                  <a:pt x="2231" y="1605"/>
                </a:lnTo>
                <a:lnTo>
                  <a:pt x="2234" y="1593"/>
                </a:lnTo>
                <a:lnTo>
                  <a:pt x="2237" y="1581"/>
                </a:lnTo>
                <a:lnTo>
                  <a:pt x="2240" y="1568"/>
                </a:lnTo>
                <a:lnTo>
                  <a:pt x="2243" y="1555"/>
                </a:lnTo>
                <a:lnTo>
                  <a:pt x="2246" y="1543"/>
                </a:lnTo>
                <a:lnTo>
                  <a:pt x="2249" y="1530"/>
                </a:lnTo>
                <a:lnTo>
                  <a:pt x="2251" y="1517"/>
                </a:lnTo>
                <a:lnTo>
                  <a:pt x="2254" y="1504"/>
                </a:lnTo>
                <a:lnTo>
                  <a:pt x="2257" y="1492"/>
                </a:lnTo>
                <a:lnTo>
                  <a:pt x="2260" y="1479"/>
                </a:lnTo>
                <a:lnTo>
                  <a:pt x="2263" y="1466"/>
                </a:lnTo>
                <a:lnTo>
                  <a:pt x="2266" y="1453"/>
                </a:lnTo>
                <a:lnTo>
                  <a:pt x="2268" y="1440"/>
                </a:lnTo>
                <a:lnTo>
                  <a:pt x="2271" y="1427"/>
                </a:lnTo>
                <a:lnTo>
                  <a:pt x="2274" y="1414"/>
                </a:lnTo>
                <a:lnTo>
                  <a:pt x="2277" y="1401"/>
                </a:lnTo>
                <a:lnTo>
                  <a:pt x="2280" y="1388"/>
                </a:lnTo>
                <a:lnTo>
                  <a:pt x="2283" y="1375"/>
                </a:lnTo>
                <a:lnTo>
                  <a:pt x="2286" y="1362"/>
                </a:lnTo>
                <a:lnTo>
                  <a:pt x="2288" y="1349"/>
                </a:lnTo>
                <a:lnTo>
                  <a:pt x="2291" y="1336"/>
                </a:lnTo>
                <a:lnTo>
                  <a:pt x="2294" y="1322"/>
                </a:lnTo>
                <a:lnTo>
                  <a:pt x="2297" y="1309"/>
                </a:lnTo>
                <a:lnTo>
                  <a:pt x="2300" y="1296"/>
                </a:lnTo>
                <a:lnTo>
                  <a:pt x="2303" y="1283"/>
                </a:lnTo>
                <a:lnTo>
                  <a:pt x="2305" y="1270"/>
                </a:lnTo>
                <a:lnTo>
                  <a:pt x="2308" y="1257"/>
                </a:lnTo>
                <a:lnTo>
                  <a:pt x="2311" y="1244"/>
                </a:lnTo>
                <a:lnTo>
                  <a:pt x="2314" y="1231"/>
                </a:lnTo>
                <a:lnTo>
                  <a:pt x="2317" y="1218"/>
                </a:lnTo>
                <a:lnTo>
                  <a:pt x="2320" y="1205"/>
                </a:lnTo>
                <a:lnTo>
                  <a:pt x="2323" y="1192"/>
                </a:lnTo>
                <a:lnTo>
                  <a:pt x="2325" y="1179"/>
                </a:lnTo>
                <a:lnTo>
                  <a:pt x="2328" y="1166"/>
                </a:lnTo>
                <a:lnTo>
                  <a:pt x="2331" y="1153"/>
                </a:lnTo>
                <a:lnTo>
                  <a:pt x="2334" y="1140"/>
                </a:lnTo>
                <a:lnTo>
                  <a:pt x="2337" y="1127"/>
                </a:lnTo>
                <a:lnTo>
                  <a:pt x="2340" y="1114"/>
                </a:lnTo>
                <a:lnTo>
                  <a:pt x="2342" y="1101"/>
                </a:lnTo>
                <a:lnTo>
                  <a:pt x="2345" y="1089"/>
                </a:lnTo>
                <a:lnTo>
                  <a:pt x="2348" y="1076"/>
                </a:lnTo>
                <a:lnTo>
                  <a:pt x="2351" y="1063"/>
                </a:lnTo>
                <a:lnTo>
                  <a:pt x="2354" y="1051"/>
                </a:lnTo>
                <a:lnTo>
                  <a:pt x="2357" y="1038"/>
                </a:lnTo>
                <a:lnTo>
                  <a:pt x="2360" y="1025"/>
                </a:lnTo>
                <a:lnTo>
                  <a:pt x="2363" y="1013"/>
                </a:lnTo>
                <a:lnTo>
                  <a:pt x="2365" y="1001"/>
                </a:lnTo>
                <a:lnTo>
                  <a:pt x="2368" y="988"/>
                </a:lnTo>
                <a:lnTo>
                  <a:pt x="2371" y="976"/>
                </a:lnTo>
                <a:lnTo>
                  <a:pt x="2374" y="964"/>
                </a:lnTo>
                <a:lnTo>
                  <a:pt x="2377" y="952"/>
                </a:lnTo>
                <a:lnTo>
                  <a:pt x="2380" y="940"/>
                </a:lnTo>
                <a:lnTo>
                  <a:pt x="2382" y="928"/>
                </a:lnTo>
                <a:lnTo>
                  <a:pt x="2385" y="916"/>
                </a:lnTo>
                <a:lnTo>
                  <a:pt x="2388" y="904"/>
                </a:lnTo>
                <a:lnTo>
                  <a:pt x="2391" y="892"/>
                </a:lnTo>
                <a:lnTo>
                  <a:pt x="2394" y="880"/>
                </a:lnTo>
                <a:lnTo>
                  <a:pt x="2397" y="869"/>
                </a:lnTo>
                <a:lnTo>
                  <a:pt x="2400" y="857"/>
                </a:lnTo>
                <a:lnTo>
                  <a:pt x="2402" y="845"/>
                </a:lnTo>
                <a:lnTo>
                  <a:pt x="2405" y="834"/>
                </a:lnTo>
                <a:lnTo>
                  <a:pt x="2408" y="823"/>
                </a:lnTo>
                <a:lnTo>
                  <a:pt x="2411" y="812"/>
                </a:lnTo>
                <a:lnTo>
                  <a:pt x="2414" y="800"/>
                </a:lnTo>
                <a:lnTo>
                  <a:pt x="2417" y="789"/>
                </a:lnTo>
                <a:lnTo>
                  <a:pt x="2419" y="778"/>
                </a:lnTo>
                <a:lnTo>
                  <a:pt x="2422" y="767"/>
                </a:lnTo>
                <a:lnTo>
                  <a:pt x="2425" y="757"/>
                </a:lnTo>
                <a:lnTo>
                  <a:pt x="2428" y="746"/>
                </a:lnTo>
                <a:lnTo>
                  <a:pt x="2431" y="735"/>
                </a:lnTo>
                <a:lnTo>
                  <a:pt x="2434" y="725"/>
                </a:lnTo>
                <a:lnTo>
                  <a:pt x="2437" y="714"/>
                </a:lnTo>
                <a:lnTo>
                  <a:pt x="2439" y="704"/>
                </a:lnTo>
                <a:lnTo>
                  <a:pt x="2442" y="694"/>
                </a:lnTo>
                <a:lnTo>
                  <a:pt x="2445" y="684"/>
                </a:lnTo>
                <a:lnTo>
                  <a:pt x="2448" y="673"/>
                </a:lnTo>
                <a:lnTo>
                  <a:pt x="2451" y="664"/>
                </a:lnTo>
                <a:lnTo>
                  <a:pt x="2454" y="654"/>
                </a:lnTo>
                <a:lnTo>
                  <a:pt x="2456" y="644"/>
                </a:lnTo>
                <a:lnTo>
                  <a:pt x="2459" y="634"/>
                </a:lnTo>
                <a:lnTo>
                  <a:pt x="2462" y="625"/>
                </a:lnTo>
                <a:lnTo>
                  <a:pt x="2465" y="615"/>
                </a:lnTo>
                <a:lnTo>
                  <a:pt x="2468" y="606"/>
                </a:lnTo>
                <a:lnTo>
                  <a:pt x="2471" y="597"/>
                </a:lnTo>
                <a:lnTo>
                  <a:pt x="2474" y="587"/>
                </a:lnTo>
                <a:lnTo>
                  <a:pt x="2476" y="578"/>
                </a:lnTo>
                <a:lnTo>
                  <a:pt x="2479" y="569"/>
                </a:lnTo>
                <a:lnTo>
                  <a:pt x="2482" y="560"/>
                </a:lnTo>
                <a:lnTo>
                  <a:pt x="2485" y="552"/>
                </a:lnTo>
                <a:lnTo>
                  <a:pt x="2488" y="543"/>
                </a:lnTo>
                <a:lnTo>
                  <a:pt x="2491" y="534"/>
                </a:lnTo>
                <a:lnTo>
                  <a:pt x="2493" y="526"/>
                </a:lnTo>
                <a:lnTo>
                  <a:pt x="2496" y="518"/>
                </a:lnTo>
                <a:lnTo>
                  <a:pt x="2499" y="509"/>
                </a:lnTo>
                <a:lnTo>
                  <a:pt x="2502" y="501"/>
                </a:lnTo>
                <a:lnTo>
                  <a:pt x="2505" y="493"/>
                </a:lnTo>
                <a:lnTo>
                  <a:pt x="2508" y="485"/>
                </a:lnTo>
                <a:lnTo>
                  <a:pt x="2511" y="477"/>
                </a:lnTo>
                <a:lnTo>
                  <a:pt x="2514" y="470"/>
                </a:lnTo>
                <a:lnTo>
                  <a:pt x="2516" y="462"/>
                </a:lnTo>
                <a:lnTo>
                  <a:pt x="2519" y="455"/>
                </a:lnTo>
                <a:lnTo>
                  <a:pt x="2522" y="447"/>
                </a:lnTo>
                <a:lnTo>
                  <a:pt x="2525" y="440"/>
                </a:lnTo>
                <a:lnTo>
                  <a:pt x="2528" y="432"/>
                </a:lnTo>
                <a:lnTo>
                  <a:pt x="2531" y="425"/>
                </a:lnTo>
                <a:lnTo>
                  <a:pt x="2533" y="418"/>
                </a:lnTo>
                <a:lnTo>
                  <a:pt x="2536" y="411"/>
                </a:lnTo>
                <a:lnTo>
                  <a:pt x="2539" y="404"/>
                </a:lnTo>
                <a:lnTo>
                  <a:pt x="2542" y="398"/>
                </a:lnTo>
                <a:lnTo>
                  <a:pt x="2545" y="391"/>
                </a:lnTo>
                <a:lnTo>
                  <a:pt x="2548" y="384"/>
                </a:lnTo>
                <a:lnTo>
                  <a:pt x="2551" y="378"/>
                </a:lnTo>
                <a:lnTo>
                  <a:pt x="2553" y="371"/>
                </a:lnTo>
                <a:lnTo>
                  <a:pt x="2556" y="365"/>
                </a:lnTo>
                <a:lnTo>
                  <a:pt x="2559" y="359"/>
                </a:lnTo>
                <a:lnTo>
                  <a:pt x="2562" y="352"/>
                </a:lnTo>
                <a:lnTo>
                  <a:pt x="2565" y="346"/>
                </a:lnTo>
                <a:lnTo>
                  <a:pt x="2568" y="341"/>
                </a:lnTo>
                <a:lnTo>
                  <a:pt x="2570" y="335"/>
                </a:lnTo>
                <a:lnTo>
                  <a:pt x="2573" y="329"/>
                </a:lnTo>
                <a:lnTo>
                  <a:pt x="2576" y="323"/>
                </a:lnTo>
                <a:lnTo>
                  <a:pt x="2579" y="317"/>
                </a:lnTo>
                <a:lnTo>
                  <a:pt x="2582" y="312"/>
                </a:lnTo>
                <a:lnTo>
                  <a:pt x="2585" y="307"/>
                </a:lnTo>
                <a:lnTo>
                  <a:pt x="2588" y="301"/>
                </a:lnTo>
                <a:lnTo>
                  <a:pt x="2590" y="296"/>
                </a:lnTo>
                <a:lnTo>
                  <a:pt x="2593" y="291"/>
                </a:lnTo>
                <a:lnTo>
                  <a:pt x="2596" y="286"/>
                </a:lnTo>
                <a:lnTo>
                  <a:pt x="2599" y="281"/>
                </a:lnTo>
                <a:lnTo>
                  <a:pt x="2602" y="276"/>
                </a:lnTo>
                <a:lnTo>
                  <a:pt x="2605" y="271"/>
                </a:lnTo>
                <a:lnTo>
                  <a:pt x="2607" y="266"/>
                </a:lnTo>
                <a:lnTo>
                  <a:pt x="2610" y="261"/>
                </a:lnTo>
                <a:lnTo>
                  <a:pt x="2613" y="256"/>
                </a:lnTo>
                <a:lnTo>
                  <a:pt x="2616" y="252"/>
                </a:lnTo>
                <a:lnTo>
                  <a:pt x="2619" y="247"/>
                </a:lnTo>
                <a:lnTo>
                  <a:pt x="2622" y="243"/>
                </a:lnTo>
                <a:lnTo>
                  <a:pt x="2625" y="238"/>
                </a:lnTo>
                <a:lnTo>
                  <a:pt x="2628" y="234"/>
                </a:lnTo>
                <a:lnTo>
                  <a:pt x="2630" y="230"/>
                </a:lnTo>
                <a:lnTo>
                  <a:pt x="2633" y="226"/>
                </a:lnTo>
                <a:lnTo>
                  <a:pt x="2636" y="222"/>
                </a:lnTo>
                <a:lnTo>
                  <a:pt x="2639" y="218"/>
                </a:lnTo>
                <a:lnTo>
                  <a:pt x="2642" y="214"/>
                </a:lnTo>
                <a:lnTo>
                  <a:pt x="2645" y="210"/>
                </a:lnTo>
                <a:lnTo>
                  <a:pt x="2647" y="206"/>
                </a:lnTo>
                <a:lnTo>
                  <a:pt x="2650" y="202"/>
                </a:lnTo>
                <a:lnTo>
                  <a:pt x="2653" y="198"/>
                </a:lnTo>
                <a:lnTo>
                  <a:pt x="2656" y="195"/>
                </a:lnTo>
                <a:lnTo>
                  <a:pt x="2659" y="191"/>
                </a:lnTo>
                <a:lnTo>
                  <a:pt x="2662" y="188"/>
                </a:lnTo>
                <a:lnTo>
                  <a:pt x="2665" y="184"/>
                </a:lnTo>
                <a:lnTo>
                  <a:pt x="2667" y="181"/>
                </a:lnTo>
                <a:lnTo>
                  <a:pt x="2670" y="178"/>
                </a:lnTo>
                <a:lnTo>
                  <a:pt x="2673" y="174"/>
                </a:lnTo>
                <a:lnTo>
                  <a:pt x="2676" y="171"/>
                </a:lnTo>
                <a:lnTo>
                  <a:pt x="2679" y="168"/>
                </a:lnTo>
                <a:lnTo>
                  <a:pt x="2682" y="165"/>
                </a:lnTo>
                <a:lnTo>
                  <a:pt x="2684" y="162"/>
                </a:lnTo>
                <a:lnTo>
                  <a:pt x="2687" y="159"/>
                </a:lnTo>
                <a:lnTo>
                  <a:pt x="2690" y="156"/>
                </a:lnTo>
                <a:lnTo>
                  <a:pt x="2693" y="153"/>
                </a:lnTo>
                <a:lnTo>
                  <a:pt x="2696" y="150"/>
                </a:lnTo>
                <a:lnTo>
                  <a:pt x="2699" y="147"/>
                </a:lnTo>
                <a:lnTo>
                  <a:pt x="2702" y="144"/>
                </a:lnTo>
                <a:lnTo>
                  <a:pt x="2704" y="142"/>
                </a:lnTo>
                <a:lnTo>
                  <a:pt x="2707" y="139"/>
                </a:lnTo>
                <a:lnTo>
                  <a:pt x="2710" y="136"/>
                </a:lnTo>
                <a:lnTo>
                  <a:pt x="2713" y="134"/>
                </a:lnTo>
                <a:lnTo>
                  <a:pt x="2716" y="131"/>
                </a:lnTo>
                <a:lnTo>
                  <a:pt x="2719" y="129"/>
                </a:lnTo>
                <a:lnTo>
                  <a:pt x="2721" y="126"/>
                </a:lnTo>
                <a:lnTo>
                  <a:pt x="2724" y="124"/>
                </a:lnTo>
                <a:lnTo>
                  <a:pt x="2727" y="122"/>
                </a:lnTo>
                <a:lnTo>
                  <a:pt x="2730" y="120"/>
                </a:lnTo>
                <a:lnTo>
                  <a:pt x="2733" y="117"/>
                </a:lnTo>
                <a:lnTo>
                  <a:pt x="2736" y="115"/>
                </a:lnTo>
                <a:lnTo>
                  <a:pt x="2739" y="113"/>
                </a:lnTo>
                <a:lnTo>
                  <a:pt x="2741" y="111"/>
                </a:lnTo>
                <a:lnTo>
                  <a:pt x="2744" y="108"/>
                </a:lnTo>
                <a:lnTo>
                  <a:pt x="2747" y="107"/>
                </a:lnTo>
                <a:lnTo>
                  <a:pt x="2750" y="105"/>
                </a:lnTo>
                <a:lnTo>
                  <a:pt x="2753" y="102"/>
                </a:lnTo>
                <a:lnTo>
                  <a:pt x="2756" y="100"/>
                </a:lnTo>
                <a:lnTo>
                  <a:pt x="2758" y="99"/>
                </a:lnTo>
                <a:lnTo>
                  <a:pt x="2761" y="97"/>
                </a:lnTo>
                <a:lnTo>
                  <a:pt x="2764" y="95"/>
                </a:lnTo>
                <a:lnTo>
                  <a:pt x="2767" y="93"/>
                </a:lnTo>
                <a:lnTo>
                  <a:pt x="2770" y="91"/>
                </a:lnTo>
                <a:lnTo>
                  <a:pt x="2773" y="90"/>
                </a:lnTo>
                <a:lnTo>
                  <a:pt x="2776" y="88"/>
                </a:lnTo>
                <a:lnTo>
                  <a:pt x="2779" y="86"/>
                </a:lnTo>
                <a:lnTo>
                  <a:pt x="2781" y="84"/>
                </a:lnTo>
                <a:lnTo>
                  <a:pt x="2784" y="83"/>
                </a:lnTo>
                <a:lnTo>
                  <a:pt x="2787" y="81"/>
                </a:lnTo>
                <a:lnTo>
                  <a:pt x="2790" y="80"/>
                </a:lnTo>
                <a:lnTo>
                  <a:pt x="2793" y="78"/>
                </a:lnTo>
                <a:lnTo>
                  <a:pt x="2796" y="77"/>
                </a:lnTo>
                <a:lnTo>
                  <a:pt x="2798" y="75"/>
                </a:lnTo>
                <a:lnTo>
                  <a:pt x="2801" y="74"/>
                </a:lnTo>
                <a:lnTo>
                  <a:pt x="2804" y="72"/>
                </a:lnTo>
                <a:lnTo>
                  <a:pt x="2807" y="71"/>
                </a:lnTo>
                <a:lnTo>
                  <a:pt x="2810" y="70"/>
                </a:lnTo>
                <a:lnTo>
                  <a:pt x="2813" y="68"/>
                </a:lnTo>
                <a:lnTo>
                  <a:pt x="2816" y="67"/>
                </a:lnTo>
                <a:lnTo>
                  <a:pt x="2818" y="66"/>
                </a:lnTo>
                <a:lnTo>
                  <a:pt x="2821" y="65"/>
                </a:lnTo>
                <a:lnTo>
                  <a:pt x="2824" y="63"/>
                </a:lnTo>
                <a:lnTo>
                  <a:pt x="2827" y="62"/>
                </a:lnTo>
                <a:lnTo>
                  <a:pt x="2830" y="61"/>
                </a:lnTo>
                <a:lnTo>
                  <a:pt x="2833" y="60"/>
                </a:lnTo>
                <a:lnTo>
                  <a:pt x="2835" y="58"/>
                </a:lnTo>
                <a:lnTo>
                  <a:pt x="2838" y="57"/>
                </a:lnTo>
                <a:lnTo>
                  <a:pt x="2841" y="56"/>
                </a:lnTo>
                <a:lnTo>
                  <a:pt x="2844" y="55"/>
                </a:lnTo>
                <a:lnTo>
                  <a:pt x="2847" y="54"/>
                </a:lnTo>
                <a:lnTo>
                  <a:pt x="2850" y="53"/>
                </a:lnTo>
                <a:lnTo>
                  <a:pt x="2853" y="52"/>
                </a:lnTo>
                <a:lnTo>
                  <a:pt x="2855" y="51"/>
                </a:lnTo>
                <a:lnTo>
                  <a:pt x="2858" y="50"/>
                </a:lnTo>
                <a:lnTo>
                  <a:pt x="2861" y="49"/>
                </a:lnTo>
                <a:lnTo>
                  <a:pt x="2864" y="48"/>
                </a:lnTo>
                <a:lnTo>
                  <a:pt x="2867" y="47"/>
                </a:lnTo>
                <a:lnTo>
                  <a:pt x="2870" y="46"/>
                </a:lnTo>
                <a:lnTo>
                  <a:pt x="2872" y="45"/>
                </a:lnTo>
                <a:lnTo>
                  <a:pt x="2875" y="44"/>
                </a:lnTo>
                <a:lnTo>
                  <a:pt x="2878" y="43"/>
                </a:lnTo>
                <a:lnTo>
                  <a:pt x="2881" y="43"/>
                </a:lnTo>
                <a:lnTo>
                  <a:pt x="2884" y="42"/>
                </a:lnTo>
                <a:lnTo>
                  <a:pt x="2887" y="41"/>
                </a:lnTo>
                <a:lnTo>
                  <a:pt x="2890" y="40"/>
                </a:lnTo>
                <a:lnTo>
                  <a:pt x="2892" y="39"/>
                </a:lnTo>
                <a:lnTo>
                  <a:pt x="2895" y="39"/>
                </a:lnTo>
                <a:lnTo>
                  <a:pt x="2898" y="38"/>
                </a:lnTo>
                <a:lnTo>
                  <a:pt x="2901" y="37"/>
                </a:lnTo>
                <a:lnTo>
                  <a:pt x="2904" y="37"/>
                </a:lnTo>
                <a:lnTo>
                  <a:pt x="2907" y="36"/>
                </a:lnTo>
                <a:lnTo>
                  <a:pt x="2909" y="35"/>
                </a:lnTo>
                <a:lnTo>
                  <a:pt x="2913" y="34"/>
                </a:lnTo>
                <a:lnTo>
                  <a:pt x="2915" y="34"/>
                </a:lnTo>
                <a:lnTo>
                  <a:pt x="2918" y="33"/>
                </a:lnTo>
                <a:lnTo>
                  <a:pt x="2921" y="32"/>
                </a:lnTo>
                <a:lnTo>
                  <a:pt x="2924" y="32"/>
                </a:lnTo>
                <a:lnTo>
                  <a:pt x="2927" y="31"/>
                </a:lnTo>
                <a:lnTo>
                  <a:pt x="2930" y="30"/>
                </a:lnTo>
                <a:lnTo>
                  <a:pt x="2932" y="30"/>
                </a:lnTo>
                <a:lnTo>
                  <a:pt x="2935" y="29"/>
                </a:lnTo>
                <a:lnTo>
                  <a:pt x="2938" y="29"/>
                </a:lnTo>
                <a:lnTo>
                  <a:pt x="2941" y="28"/>
                </a:lnTo>
                <a:lnTo>
                  <a:pt x="2944" y="28"/>
                </a:lnTo>
                <a:lnTo>
                  <a:pt x="2947" y="27"/>
                </a:lnTo>
                <a:lnTo>
                  <a:pt x="2949" y="27"/>
                </a:lnTo>
                <a:lnTo>
                  <a:pt x="2952" y="26"/>
                </a:lnTo>
                <a:lnTo>
                  <a:pt x="2955" y="26"/>
                </a:lnTo>
                <a:lnTo>
                  <a:pt x="2958" y="25"/>
                </a:lnTo>
                <a:lnTo>
                  <a:pt x="2961" y="25"/>
                </a:lnTo>
                <a:lnTo>
                  <a:pt x="2964" y="24"/>
                </a:lnTo>
                <a:lnTo>
                  <a:pt x="2967" y="24"/>
                </a:lnTo>
                <a:lnTo>
                  <a:pt x="2969" y="23"/>
                </a:lnTo>
                <a:lnTo>
                  <a:pt x="2972" y="23"/>
                </a:lnTo>
                <a:lnTo>
                  <a:pt x="2975" y="22"/>
                </a:lnTo>
                <a:lnTo>
                  <a:pt x="2978" y="22"/>
                </a:lnTo>
                <a:lnTo>
                  <a:pt x="2981" y="21"/>
                </a:lnTo>
                <a:lnTo>
                  <a:pt x="2984" y="21"/>
                </a:lnTo>
                <a:lnTo>
                  <a:pt x="2986" y="21"/>
                </a:lnTo>
                <a:lnTo>
                  <a:pt x="2989" y="20"/>
                </a:lnTo>
                <a:lnTo>
                  <a:pt x="2992" y="20"/>
                </a:lnTo>
                <a:lnTo>
                  <a:pt x="2995" y="19"/>
                </a:lnTo>
                <a:lnTo>
                  <a:pt x="2998" y="19"/>
                </a:lnTo>
                <a:lnTo>
                  <a:pt x="3001" y="19"/>
                </a:lnTo>
                <a:lnTo>
                  <a:pt x="3004" y="18"/>
                </a:lnTo>
                <a:lnTo>
                  <a:pt x="3006" y="18"/>
                </a:lnTo>
                <a:lnTo>
                  <a:pt x="3009" y="17"/>
                </a:lnTo>
                <a:lnTo>
                  <a:pt x="3012" y="17"/>
                </a:lnTo>
                <a:lnTo>
                  <a:pt x="3015" y="17"/>
                </a:lnTo>
                <a:lnTo>
                  <a:pt x="3018" y="17"/>
                </a:lnTo>
                <a:lnTo>
                  <a:pt x="3021" y="16"/>
                </a:lnTo>
                <a:lnTo>
                  <a:pt x="3023" y="16"/>
                </a:lnTo>
                <a:lnTo>
                  <a:pt x="3027" y="16"/>
                </a:lnTo>
                <a:lnTo>
                  <a:pt x="3029" y="15"/>
                </a:lnTo>
                <a:lnTo>
                  <a:pt x="3032" y="15"/>
                </a:lnTo>
                <a:lnTo>
                  <a:pt x="3035" y="15"/>
                </a:lnTo>
                <a:lnTo>
                  <a:pt x="3038" y="14"/>
                </a:lnTo>
                <a:lnTo>
                  <a:pt x="3041" y="14"/>
                </a:lnTo>
                <a:lnTo>
                  <a:pt x="3044" y="14"/>
                </a:lnTo>
                <a:lnTo>
                  <a:pt x="3046" y="14"/>
                </a:lnTo>
                <a:lnTo>
                  <a:pt x="3049" y="13"/>
                </a:lnTo>
                <a:lnTo>
                  <a:pt x="3052" y="13"/>
                </a:lnTo>
                <a:lnTo>
                  <a:pt x="3055" y="13"/>
                </a:lnTo>
                <a:lnTo>
                  <a:pt x="3058" y="13"/>
                </a:lnTo>
                <a:lnTo>
                  <a:pt x="3061" y="12"/>
                </a:lnTo>
                <a:lnTo>
                  <a:pt x="3064" y="12"/>
                </a:lnTo>
                <a:lnTo>
                  <a:pt x="3066" y="12"/>
                </a:lnTo>
                <a:lnTo>
                  <a:pt x="3069" y="12"/>
                </a:lnTo>
                <a:lnTo>
                  <a:pt x="3072" y="11"/>
                </a:lnTo>
                <a:lnTo>
                  <a:pt x="3075" y="11"/>
                </a:lnTo>
                <a:lnTo>
                  <a:pt x="3078" y="11"/>
                </a:lnTo>
                <a:lnTo>
                  <a:pt x="3081" y="11"/>
                </a:lnTo>
                <a:lnTo>
                  <a:pt x="3083" y="11"/>
                </a:lnTo>
                <a:lnTo>
                  <a:pt x="3086" y="10"/>
                </a:lnTo>
                <a:lnTo>
                  <a:pt x="3089" y="10"/>
                </a:lnTo>
                <a:lnTo>
                  <a:pt x="3092" y="10"/>
                </a:lnTo>
                <a:lnTo>
                  <a:pt x="3095" y="10"/>
                </a:lnTo>
                <a:lnTo>
                  <a:pt x="3098" y="9"/>
                </a:lnTo>
                <a:lnTo>
                  <a:pt x="3101" y="9"/>
                </a:lnTo>
                <a:lnTo>
                  <a:pt x="3103" y="9"/>
                </a:lnTo>
                <a:lnTo>
                  <a:pt x="3106" y="9"/>
                </a:lnTo>
                <a:lnTo>
                  <a:pt x="3109" y="9"/>
                </a:lnTo>
                <a:lnTo>
                  <a:pt x="3112" y="9"/>
                </a:lnTo>
                <a:lnTo>
                  <a:pt x="3115" y="8"/>
                </a:lnTo>
                <a:lnTo>
                  <a:pt x="3118" y="8"/>
                </a:lnTo>
                <a:lnTo>
                  <a:pt x="3120" y="8"/>
                </a:lnTo>
                <a:lnTo>
                  <a:pt x="3123" y="8"/>
                </a:lnTo>
                <a:lnTo>
                  <a:pt x="3126" y="8"/>
                </a:lnTo>
                <a:lnTo>
                  <a:pt x="3129" y="8"/>
                </a:lnTo>
                <a:lnTo>
                  <a:pt x="3132" y="8"/>
                </a:lnTo>
                <a:lnTo>
                  <a:pt x="3135" y="7"/>
                </a:lnTo>
                <a:lnTo>
                  <a:pt x="3138" y="7"/>
                </a:lnTo>
                <a:lnTo>
                  <a:pt x="3140" y="7"/>
                </a:lnTo>
                <a:lnTo>
                  <a:pt x="3143" y="7"/>
                </a:lnTo>
                <a:lnTo>
                  <a:pt x="3146" y="7"/>
                </a:lnTo>
                <a:lnTo>
                  <a:pt x="3149" y="7"/>
                </a:lnTo>
                <a:lnTo>
                  <a:pt x="3152" y="6"/>
                </a:lnTo>
                <a:lnTo>
                  <a:pt x="3155" y="6"/>
                </a:lnTo>
                <a:lnTo>
                  <a:pt x="3157" y="6"/>
                </a:lnTo>
                <a:lnTo>
                  <a:pt x="3160" y="6"/>
                </a:lnTo>
                <a:lnTo>
                  <a:pt x="3163" y="6"/>
                </a:lnTo>
                <a:lnTo>
                  <a:pt x="3166" y="6"/>
                </a:lnTo>
                <a:lnTo>
                  <a:pt x="3169" y="6"/>
                </a:lnTo>
                <a:lnTo>
                  <a:pt x="3172" y="6"/>
                </a:lnTo>
                <a:lnTo>
                  <a:pt x="3174" y="6"/>
                </a:lnTo>
                <a:lnTo>
                  <a:pt x="3178" y="5"/>
                </a:lnTo>
                <a:lnTo>
                  <a:pt x="3180" y="5"/>
                </a:lnTo>
                <a:lnTo>
                  <a:pt x="3183" y="5"/>
                </a:lnTo>
                <a:lnTo>
                  <a:pt x="3186" y="5"/>
                </a:lnTo>
                <a:lnTo>
                  <a:pt x="3189" y="5"/>
                </a:lnTo>
                <a:lnTo>
                  <a:pt x="3192" y="5"/>
                </a:lnTo>
                <a:lnTo>
                  <a:pt x="3195" y="5"/>
                </a:lnTo>
                <a:lnTo>
                  <a:pt x="3197" y="5"/>
                </a:lnTo>
                <a:lnTo>
                  <a:pt x="3200" y="5"/>
                </a:lnTo>
                <a:lnTo>
                  <a:pt x="3203" y="4"/>
                </a:lnTo>
                <a:lnTo>
                  <a:pt x="3206" y="4"/>
                </a:lnTo>
                <a:lnTo>
                  <a:pt x="3209" y="4"/>
                </a:lnTo>
                <a:lnTo>
                  <a:pt x="3212" y="4"/>
                </a:lnTo>
                <a:lnTo>
                  <a:pt x="3215" y="4"/>
                </a:lnTo>
                <a:lnTo>
                  <a:pt x="3217" y="4"/>
                </a:lnTo>
                <a:lnTo>
                  <a:pt x="3220" y="4"/>
                </a:lnTo>
                <a:lnTo>
                  <a:pt x="3223" y="4"/>
                </a:lnTo>
                <a:lnTo>
                  <a:pt x="3226" y="4"/>
                </a:lnTo>
                <a:lnTo>
                  <a:pt x="3229" y="4"/>
                </a:lnTo>
                <a:lnTo>
                  <a:pt x="3232" y="4"/>
                </a:lnTo>
                <a:lnTo>
                  <a:pt x="3234" y="4"/>
                </a:lnTo>
                <a:lnTo>
                  <a:pt x="3237" y="4"/>
                </a:lnTo>
                <a:lnTo>
                  <a:pt x="3240" y="4"/>
                </a:lnTo>
                <a:lnTo>
                  <a:pt x="3243" y="3"/>
                </a:lnTo>
                <a:lnTo>
                  <a:pt x="3246" y="3"/>
                </a:lnTo>
                <a:lnTo>
                  <a:pt x="3249" y="3"/>
                </a:lnTo>
                <a:lnTo>
                  <a:pt x="3252" y="3"/>
                </a:lnTo>
                <a:lnTo>
                  <a:pt x="3254" y="3"/>
                </a:lnTo>
                <a:lnTo>
                  <a:pt x="3257" y="3"/>
                </a:lnTo>
                <a:lnTo>
                  <a:pt x="3260" y="3"/>
                </a:lnTo>
                <a:lnTo>
                  <a:pt x="3263" y="3"/>
                </a:lnTo>
                <a:lnTo>
                  <a:pt x="3266" y="3"/>
                </a:lnTo>
                <a:lnTo>
                  <a:pt x="3269" y="3"/>
                </a:lnTo>
                <a:lnTo>
                  <a:pt x="3271" y="3"/>
                </a:lnTo>
                <a:lnTo>
                  <a:pt x="3274" y="3"/>
                </a:lnTo>
                <a:lnTo>
                  <a:pt x="3277" y="3"/>
                </a:lnTo>
                <a:lnTo>
                  <a:pt x="3280" y="3"/>
                </a:lnTo>
                <a:lnTo>
                  <a:pt x="3283" y="3"/>
                </a:lnTo>
                <a:lnTo>
                  <a:pt x="3286" y="3"/>
                </a:lnTo>
                <a:lnTo>
                  <a:pt x="3289" y="3"/>
                </a:lnTo>
                <a:lnTo>
                  <a:pt x="3291" y="3"/>
                </a:lnTo>
                <a:lnTo>
                  <a:pt x="3294" y="2"/>
                </a:lnTo>
                <a:lnTo>
                  <a:pt x="3297" y="2"/>
                </a:lnTo>
                <a:lnTo>
                  <a:pt x="3300" y="2"/>
                </a:lnTo>
                <a:lnTo>
                  <a:pt x="3303" y="2"/>
                </a:lnTo>
                <a:lnTo>
                  <a:pt x="3306" y="2"/>
                </a:lnTo>
                <a:lnTo>
                  <a:pt x="3308" y="2"/>
                </a:lnTo>
                <a:lnTo>
                  <a:pt x="3311" y="2"/>
                </a:lnTo>
                <a:lnTo>
                  <a:pt x="3314" y="2"/>
                </a:lnTo>
                <a:lnTo>
                  <a:pt x="3317" y="2"/>
                </a:lnTo>
                <a:lnTo>
                  <a:pt x="3320" y="2"/>
                </a:lnTo>
                <a:lnTo>
                  <a:pt x="3323" y="2"/>
                </a:lnTo>
                <a:lnTo>
                  <a:pt x="3326" y="2"/>
                </a:lnTo>
                <a:lnTo>
                  <a:pt x="3329" y="2"/>
                </a:lnTo>
                <a:lnTo>
                  <a:pt x="3331" y="2"/>
                </a:lnTo>
                <a:lnTo>
                  <a:pt x="3334" y="2"/>
                </a:lnTo>
                <a:lnTo>
                  <a:pt x="3337" y="2"/>
                </a:lnTo>
                <a:lnTo>
                  <a:pt x="3340" y="2"/>
                </a:lnTo>
                <a:lnTo>
                  <a:pt x="3343" y="2"/>
                </a:lnTo>
                <a:lnTo>
                  <a:pt x="3346" y="2"/>
                </a:lnTo>
                <a:lnTo>
                  <a:pt x="3348" y="2"/>
                </a:lnTo>
                <a:lnTo>
                  <a:pt x="3351" y="2"/>
                </a:lnTo>
                <a:lnTo>
                  <a:pt x="3354" y="2"/>
                </a:lnTo>
                <a:lnTo>
                  <a:pt x="3357" y="2"/>
                </a:lnTo>
                <a:lnTo>
                  <a:pt x="3360" y="1"/>
                </a:lnTo>
                <a:lnTo>
                  <a:pt x="3363" y="1"/>
                </a:lnTo>
                <a:lnTo>
                  <a:pt x="3366" y="1"/>
                </a:lnTo>
                <a:lnTo>
                  <a:pt x="3368" y="1"/>
                </a:lnTo>
                <a:lnTo>
                  <a:pt x="3371" y="1"/>
                </a:lnTo>
                <a:lnTo>
                  <a:pt x="3374" y="1"/>
                </a:lnTo>
                <a:lnTo>
                  <a:pt x="3377" y="1"/>
                </a:lnTo>
                <a:lnTo>
                  <a:pt x="3380" y="1"/>
                </a:lnTo>
                <a:lnTo>
                  <a:pt x="3383" y="1"/>
                </a:lnTo>
                <a:lnTo>
                  <a:pt x="3385" y="1"/>
                </a:lnTo>
                <a:lnTo>
                  <a:pt x="3388" y="1"/>
                </a:lnTo>
                <a:lnTo>
                  <a:pt x="3391" y="1"/>
                </a:lnTo>
                <a:lnTo>
                  <a:pt x="3394" y="1"/>
                </a:lnTo>
                <a:lnTo>
                  <a:pt x="3397" y="1"/>
                </a:lnTo>
                <a:lnTo>
                  <a:pt x="3400" y="1"/>
                </a:lnTo>
                <a:lnTo>
                  <a:pt x="3403" y="1"/>
                </a:lnTo>
                <a:lnTo>
                  <a:pt x="3405" y="1"/>
                </a:lnTo>
                <a:lnTo>
                  <a:pt x="3408" y="1"/>
                </a:lnTo>
                <a:lnTo>
                  <a:pt x="3411" y="1"/>
                </a:lnTo>
                <a:lnTo>
                  <a:pt x="3414" y="1"/>
                </a:lnTo>
                <a:lnTo>
                  <a:pt x="3417" y="1"/>
                </a:lnTo>
                <a:lnTo>
                  <a:pt x="3420" y="1"/>
                </a:lnTo>
                <a:lnTo>
                  <a:pt x="3422" y="1"/>
                </a:lnTo>
                <a:lnTo>
                  <a:pt x="3425" y="1"/>
                </a:lnTo>
                <a:lnTo>
                  <a:pt x="3428" y="1"/>
                </a:lnTo>
                <a:lnTo>
                  <a:pt x="3431" y="1"/>
                </a:lnTo>
                <a:lnTo>
                  <a:pt x="3434" y="1"/>
                </a:lnTo>
                <a:lnTo>
                  <a:pt x="3437" y="1"/>
                </a:lnTo>
                <a:lnTo>
                  <a:pt x="3440" y="1"/>
                </a:lnTo>
                <a:lnTo>
                  <a:pt x="3443" y="1"/>
                </a:lnTo>
                <a:lnTo>
                  <a:pt x="3445" y="1"/>
                </a:lnTo>
                <a:lnTo>
                  <a:pt x="3448" y="1"/>
                </a:lnTo>
                <a:lnTo>
                  <a:pt x="3451" y="1"/>
                </a:lnTo>
                <a:lnTo>
                  <a:pt x="3454" y="1"/>
                </a:lnTo>
                <a:lnTo>
                  <a:pt x="3457" y="1"/>
                </a:lnTo>
                <a:lnTo>
                  <a:pt x="3460" y="1"/>
                </a:lnTo>
                <a:lnTo>
                  <a:pt x="3462" y="1"/>
                </a:lnTo>
                <a:lnTo>
                  <a:pt x="3465" y="1"/>
                </a:lnTo>
                <a:lnTo>
                  <a:pt x="3468" y="1"/>
                </a:lnTo>
                <a:lnTo>
                  <a:pt x="3471" y="1"/>
                </a:lnTo>
                <a:lnTo>
                  <a:pt x="3474" y="1"/>
                </a:lnTo>
                <a:lnTo>
                  <a:pt x="3477" y="1"/>
                </a:lnTo>
                <a:lnTo>
                  <a:pt x="3480" y="1"/>
                </a:lnTo>
                <a:lnTo>
                  <a:pt x="3482" y="1"/>
                </a:lnTo>
                <a:lnTo>
                  <a:pt x="3485" y="1"/>
                </a:lnTo>
                <a:lnTo>
                  <a:pt x="3488" y="1"/>
                </a:lnTo>
                <a:lnTo>
                  <a:pt x="3491" y="1"/>
                </a:lnTo>
                <a:lnTo>
                  <a:pt x="3494" y="1"/>
                </a:lnTo>
                <a:lnTo>
                  <a:pt x="3497" y="1"/>
                </a:lnTo>
                <a:lnTo>
                  <a:pt x="3499" y="1"/>
                </a:lnTo>
                <a:lnTo>
                  <a:pt x="3502" y="1"/>
                </a:lnTo>
                <a:lnTo>
                  <a:pt x="3505" y="1"/>
                </a:lnTo>
                <a:lnTo>
                  <a:pt x="3508" y="1"/>
                </a:lnTo>
                <a:lnTo>
                  <a:pt x="3511" y="1"/>
                </a:lnTo>
                <a:lnTo>
                  <a:pt x="3514" y="1"/>
                </a:lnTo>
                <a:lnTo>
                  <a:pt x="3517" y="1"/>
                </a:lnTo>
                <a:lnTo>
                  <a:pt x="3519" y="1"/>
                </a:lnTo>
                <a:lnTo>
                  <a:pt x="3522" y="1"/>
                </a:lnTo>
                <a:lnTo>
                  <a:pt x="3525" y="1"/>
                </a:lnTo>
                <a:lnTo>
                  <a:pt x="3528" y="1"/>
                </a:lnTo>
                <a:lnTo>
                  <a:pt x="3531" y="1"/>
                </a:lnTo>
                <a:lnTo>
                  <a:pt x="3534" y="1"/>
                </a:lnTo>
                <a:lnTo>
                  <a:pt x="3536" y="0"/>
                </a:lnTo>
                <a:lnTo>
                  <a:pt x="3539" y="0"/>
                </a:lnTo>
                <a:lnTo>
                  <a:pt x="3542" y="0"/>
                </a:lnTo>
                <a:lnTo>
                  <a:pt x="3545" y="0"/>
                </a:lnTo>
                <a:lnTo>
                  <a:pt x="3548" y="0"/>
                </a:lnTo>
                <a:lnTo>
                  <a:pt x="3551" y="0"/>
                </a:lnTo>
                <a:lnTo>
                  <a:pt x="3554" y="0"/>
                </a:lnTo>
                <a:lnTo>
                  <a:pt x="3556" y="0"/>
                </a:lnTo>
                <a:lnTo>
                  <a:pt x="3559" y="0"/>
                </a:lnTo>
                <a:lnTo>
                  <a:pt x="3562" y="0"/>
                </a:lnTo>
                <a:lnTo>
                  <a:pt x="3565" y="0"/>
                </a:lnTo>
                <a:lnTo>
                  <a:pt x="3568" y="0"/>
                </a:lnTo>
                <a:lnTo>
                  <a:pt x="3571" y="0"/>
                </a:lnTo>
                <a:lnTo>
                  <a:pt x="3573" y="0"/>
                </a:lnTo>
                <a:lnTo>
                  <a:pt x="3576" y="0"/>
                </a:lnTo>
                <a:lnTo>
                  <a:pt x="3579" y="0"/>
                </a:lnTo>
                <a:lnTo>
                  <a:pt x="3582" y="0"/>
                </a:lnTo>
                <a:lnTo>
                  <a:pt x="3585" y="0"/>
                </a:lnTo>
                <a:lnTo>
                  <a:pt x="3588" y="0"/>
                </a:lnTo>
                <a:lnTo>
                  <a:pt x="3591" y="0"/>
                </a:lnTo>
                <a:lnTo>
                  <a:pt x="3594" y="0"/>
                </a:lnTo>
                <a:lnTo>
                  <a:pt x="3596" y="0"/>
                </a:lnTo>
                <a:lnTo>
                  <a:pt x="3599" y="0"/>
                </a:lnTo>
                <a:lnTo>
                  <a:pt x="3602" y="0"/>
                </a:lnTo>
                <a:lnTo>
                  <a:pt x="3605" y="0"/>
                </a:lnTo>
                <a:lnTo>
                  <a:pt x="3608" y="0"/>
                </a:lnTo>
                <a:lnTo>
                  <a:pt x="3611" y="0"/>
                </a:lnTo>
                <a:lnTo>
                  <a:pt x="3613" y="0"/>
                </a:lnTo>
                <a:lnTo>
                  <a:pt x="3616" y="0"/>
                </a:lnTo>
                <a:lnTo>
                  <a:pt x="3619" y="0"/>
                </a:lnTo>
                <a:lnTo>
                  <a:pt x="3622" y="0"/>
                </a:lnTo>
                <a:lnTo>
                  <a:pt x="3625" y="0"/>
                </a:lnTo>
                <a:lnTo>
                  <a:pt x="3628" y="0"/>
                </a:lnTo>
                <a:lnTo>
                  <a:pt x="3631" y="0"/>
                </a:lnTo>
                <a:lnTo>
                  <a:pt x="3633" y="0"/>
                </a:lnTo>
                <a:lnTo>
                  <a:pt x="3636" y="0"/>
                </a:lnTo>
                <a:lnTo>
                  <a:pt x="3639" y="0"/>
                </a:lnTo>
                <a:lnTo>
                  <a:pt x="3642" y="0"/>
                </a:lnTo>
                <a:lnTo>
                  <a:pt x="3645" y="0"/>
                </a:lnTo>
                <a:lnTo>
                  <a:pt x="3648" y="0"/>
                </a:lnTo>
                <a:lnTo>
                  <a:pt x="3650" y="0"/>
                </a:lnTo>
                <a:lnTo>
                  <a:pt x="3653" y="0"/>
                </a:lnTo>
                <a:lnTo>
                  <a:pt x="3656" y="0"/>
                </a:lnTo>
                <a:lnTo>
                  <a:pt x="3659" y="0"/>
                </a:lnTo>
                <a:lnTo>
                  <a:pt x="3662" y="0"/>
                </a:lnTo>
                <a:lnTo>
                  <a:pt x="3665" y="0"/>
                </a:lnTo>
                <a:lnTo>
                  <a:pt x="3668" y="0"/>
                </a:lnTo>
                <a:lnTo>
                  <a:pt x="3670" y="0"/>
                </a:lnTo>
                <a:lnTo>
                  <a:pt x="3673" y="0"/>
                </a:lnTo>
                <a:lnTo>
                  <a:pt x="3676" y="0"/>
                </a:lnTo>
                <a:lnTo>
                  <a:pt x="3679" y="0"/>
                </a:lnTo>
                <a:lnTo>
                  <a:pt x="3682" y="0"/>
                </a:lnTo>
                <a:lnTo>
                  <a:pt x="3685" y="0"/>
                </a:lnTo>
                <a:lnTo>
                  <a:pt x="3687" y="0"/>
                </a:lnTo>
                <a:lnTo>
                  <a:pt x="3690" y="0"/>
                </a:lnTo>
                <a:lnTo>
                  <a:pt x="3693" y="0"/>
                </a:lnTo>
                <a:lnTo>
                  <a:pt x="3696" y="0"/>
                </a:lnTo>
                <a:lnTo>
                  <a:pt x="3699" y="0"/>
                </a:lnTo>
                <a:lnTo>
                  <a:pt x="3702" y="0"/>
                </a:lnTo>
                <a:lnTo>
                  <a:pt x="3705" y="0"/>
                </a:lnTo>
                <a:lnTo>
                  <a:pt x="3707" y="0"/>
                </a:lnTo>
                <a:lnTo>
                  <a:pt x="3710" y="0"/>
                </a:lnTo>
                <a:lnTo>
                  <a:pt x="3713" y="0"/>
                </a:lnTo>
                <a:lnTo>
                  <a:pt x="3716" y="0"/>
                </a:lnTo>
                <a:lnTo>
                  <a:pt x="3719" y="0"/>
                </a:lnTo>
                <a:lnTo>
                  <a:pt x="3722" y="0"/>
                </a:lnTo>
                <a:lnTo>
                  <a:pt x="3725" y="0"/>
                </a:lnTo>
                <a:lnTo>
                  <a:pt x="3727" y="0"/>
                </a:lnTo>
                <a:lnTo>
                  <a:pt x="3730" y="0"/>
                </a:lnTo>
                <a:lnTo>
                  <a:pt x="3733" y="0"/>
                </a:lnTo>
                <a:lnTo>
                  <a:pt x="3736" y="0"/>
                </a:lnTo>
                <a:lnTo>
                  <a:pt x="3739" y="0"/>
                </a:lnTo>
                <a:lnTo>
                  <a:pt x="3742" y="0"/>
                </a:lnTo>
                <a:lnTo>
                  <a:pt x="3745" y="0"/>
                </a:lnTo>
                <a:lnTo>
                  <a:pt x="3747" y="0"/>
                </a:lnTo>
                <a:lnTo>
                  <a:pt x="3750" y="0"/>
                </a:lnTo>
                <a:lnTo>
                  <a:pt x="3753" y="0"/>
                </a:lnTo>
                <a:lnTo>
                  <a:pt x="3756" y="0"/>
                </a:lnTo>
                <a:lnTo>
                  <a:pt x="3759" y="0"/>
                </a:lnTo>
                <a:lnTo>
                  <a:pt x="3762" y="0"/>
                </a:lnTo>
                <a:lnTo>
                  <a:pt x="3764" y="0"/>
                </a:lnTo>
                <a:lnTo>
                  <a:pt x="3767" y="0"/>
                </a:lnTo>
                <a:lnTo>
                  <a:pt x="3770" y="0"/>
                </a:lnTo>
                <a:lnTo>
                  <a:pt x="3773" y="0"/>
                </a:lnTo>
                <a:lnTo>
                  <a:pt x="3776" y="0"/>
                </a:lnTo>
                <a:lnTo>
                  <a:pt x="3779" y="0"/>
                </a:lnTo>
                <a:lnTo>
                  <a:pt x="3782" y="0"/>
                </a:lnTo>
                <a:lnTo>
                  <a:pt x="3784" y="0"/>
                </a:lnTo>
                <a:lnTo>
                  <a:pt x="3787" y="0"/>
                </a:lnTo>
                <a:lnTo>
                  <a:pt x="3790" y="0"/>
                </a:lnTo>
                <a:lnTo>
                  <a:pt x="3793" y="0"/>
                </a:lnTo>
                <a:lnTo>
                  <a:pt x="3796" y="0"/>
                </a:lnTo>
                <a:lnTo>
                  <a:pt x="3799" y="0"/>
                </a:lnTo>
                <a:lnTo>
                  <a:pt x="3801" y="0"/>
                </a:lnTo>
                <a:lnTo>
                  <a:pt x="3804" y="0"/>
                </a:lnTo>
                <a:lnTo>
                  <a:pt x="3807" y="0"/>
                </a:lnTo>
                <a:lnTo>
                  <a:pt x="3810" y="0"/>
                </a:lnTo>
                <a:lnTo>
                  <a:pt x="3813" y="0"/>
                </a:lnTo>
                <a:lnTo>
                  <a:pt x="3816" y="0"/>
                </a:lnTo>
                <a:lnTo>
                  <a:pt x="3819" y="0"/>
                </a:lnTo>
                <a:lnTo>
                  <a:pt x="3821" y="0"/>
                </a:lnTo>
                <a:lnTo>
                  <a:pt x="3824" y="0"/>
                </a:lnTo>
                <a:lnTo>
                  <a:pt x="3827" y="0"/>
                </a:lnTo>
                <a:lnTo>
                  <a:pt x="3830" y="0"/>
                </a:lnTo>
                <a:lnTo>
                  <a:pt x="3833" y="0"/>
                </a:lnTo>
                <a:lnTo>
                  <a:pt x="3836" y="0"/>
                </a:lnTo>
                <a:lnTo>
                  <a:pt x="3838" y="0"/>
                </a:lnTo>
                <a:lnTo>
                  <a:pt x="3841" y="0"/>
                </a:lnTo>
                <a:lnTo>
                  <a:pt x="3844" y="0"/>
                </a:lnTo>
                <a:lnTo>
                  <a:pt x="3847" y="0"/>
                </a:lnTo>
                <a:lnTo>
                  <a:pt x="3850" y="0"/>
                </a:lnTo>
                <a:lnTo>
                  <a:pt x="3853" y="0"/>
                </a:lnTo>
                <a:lnTo>
                  <a:pt x="3856" y="0"/>
                </a:lnTo>
                <a:lnTo>
                  <a:pt x="3859" y="0"/>
                </a:lnTo>
                <a:lnTo>
                  <a:pt x="3861" y="0"/>
                </a:lnTo>
                <a:lnTo>
                  <a:pt x="3864" y="0"/>
                </a:lnTo>
                <a:lnTo>
                  <a:pt x="3867" y="0"/>
                </a:lnTo>
                <a:lnTo>
                  <a:pt x="3870" y="0"/>
                </a:lnTo>
                <a:lnTo>
                  <a:pt x="3873" y="0"/>
                </a:lnTo>
                <a:lnTo>
                  <a:pt x="3876" y="0"/>
                </a:lnTo>
                <a:lnTo>
                  <a:pt x="3878" y="0"/>
                </a:lnTo>
                <a:lnTo>
                  <a:pt x="3881" y="0"/>
                </a:lnTo>
                <a:lnTo>
                  <a:pt x="3884" y="0"/>
                </a:lnTo>
                <a:lnTo>
                  <a:pt x="3887" y="0"/>
                </a:lnTo>
                <a:lnTo>
                  <a:pt x="3890" y="0"/>
                </a:lnTo>
                <a:lnTo>
                  <a:pt x="3893" y="0"/>
                </a:lnTo>
                <a:lnTo>
                  <a:pt x="3896" y="0"/>
                </a:lnTo>
                <a:lnTo>
                  <a:pt x="3898" y="0"/>
                </a:lnTo>
                <a:lnTo>
                  <a:pt x="3901" y="0"/>
                </a:lnTo>
                <a:lnTo>
                  <a:pt x="3904" y="0"/>
                </a:lnTo>
                <a:lnTo>
                  <a:pt x="3907" y="0"/>
                </a:lnTo>
                <a:lnTo>
                  <a:pt x="3910" y="0"/>
                </a:lnTo>
                <a:lnTo>
                  <a:pt x="3913" y="0"/>
                </a:lnTo>
                <a:lnTo>
                  <a:pt x="3915" y="0"/>
                </a:lnTo>
                <a:lnTo>
                  <a:pt x="3918" y="0"/>
                </a:lnTo>
                <a:lnTo>
                  <a:pt x="3921" y="0"/>
                </a:lnTo>
                <a:lnTo>
                  <a:pt x="3924" y="0"/>
                </a:lnTo>
                <a:lnTo>
                  <a:pt x="3927" y="0"/>
                </a:lnTo>
                <a:lnTo>
                  <a:pt x="3930" y="0"/>
                </a:lnTo>
                <a:lnTo>
                  <a:pt x="3933" y="0"/>
                </a:lnTo>
                <a:lnTo>
                  <a:pt x="3935" y="0"/>
                </a:lnTo>
                <a:lnTo>
                  <a:pt x="3938" y="0"/>
                </a:lnTo>
                <a:lnTo>
                  <a:pt x="3941" y="0"/>
                </a:lnTo>
                <a:lnTo>
                  <a:pt x="3944" y="0"/>
                </a:lnTo>
                <a:lnTo>
                  <a:pt x="3947" y="0"/>
                </a:lnTo>
                <a:lnTo>
                  <a:pt x="3950" y="0"/>
                </a:lnTo>
                <a:lnTo>
                  <a:pt x="3952" y="0"/>
                </a:lnTo>
                <a:lnTo>
                  <a:pt x="3955" y="0"/>
                </a:lnTo>
                <a:lnTo>
                  <a:pt x="3958" y="0"/>
                </a:lnTo>
                <a:lnTo>
                  <a:pt x="3961" y="0"/>
                </a:lnTo>
                <a:lnTo>
                  <a:pt x="3964" y="0"/>
                </a:lnTo>
                <a:lnTo>
                  <a:pt x="3967" y="0"/>
                </a:lnTo>
                <a:lnTo>
                  <a:pt x="3970" y="0"/>
                </a:lnTo>
                <a:lnTo>
                  <a:pt x="3972" y="0"/>
                </a:lnTo>
                <a:lnTo>
                  <a:pt x="3975" y="0"/>
                </a:lnTo>
                <a:lnTo>
                  <a:pt x="3978" y="0"/>
                </a:lnTo>
                <a:lnTo>
                  <a:pt x="3981" y="0"/>
                </a:lnTo>
                <a:lnTo>
                  <a:pt x="3984" y="0"/>
                </a:lnTo>
                <a:lnTo>
                  <a:pt x="3987" y="0"/>
                </a:lnTo>
                <a:lnTo>
                  <a:pt x="3989" y="0"/>
                </a:lnTo>
                <a:lnTo>
                  <a:pt x="3990" y="0"/>
                </a:lnTo>
              </a:path>
            </a:pathLst>
          </a:custGeom>
          <a:noFill/>
          <a:ln w="7938" cap="flat">
            <a:solidFill>
              <a:srgbClr val="0073B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88C83D-D008-4DD9-946B-8A32AA2A2611}"/>
              </a:ext>
            </a:extLst>
          </p:cNvPr>
          <p:cNvSpPr txBox="1"/>
          <p:nvPr/>
        </p:nvSpPr>
        <p:spPr>
          <a:xfrm>
            <a:off x="4495792" y="1577436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Pollution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3D1978-E7A4-447B-9724-B13FD97B32ED}"/>
              </a:ext>
            </a:extLst>
          </p:cNvPr>
          <p:cNvSpPr txBox="1"/>
          <p:nvPr/>
        </p:nvSpPr>
        <p:spPr>
          <a:xfrm>
            <a:off x="4377597" y="3795509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Freq of dark moth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0CFB65-6900-4761-85A2-1162469C53FA}"/>
              </a:ext>
            </a:extLst>
          </p:cNvPr>
          <p:cNvSpPr txBox="1"/>
          <p:nvPr/>
        </p:nvSpPr>
        <p:spPr>
          <a:xfrm>
            <a:off x="8279642" y="3774801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2426D1-7C07-432B-9830-FFA543CB6111}"/>
              </a:ext>
            </a:extLst>
          </p:cNvPr>
          <p:cNvSpPr txBox="1"/>
          <p:nvPr/>
        </p:nvSpPr>
        <p:spPr>
          <a:xfrm>
            <a:off x="8276940" y="581698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AA04120-1384-4986-B4DC-000DD1A21268}"/>
                  </a:ext>
                </a:extLst>
              </p:cNvPr>
              <p:cNvSpPr/>
              <p:nvPr/>
            </p:nvSpPr>
            <p:spPr>
              <a:xfrm>
                <a:off x="6093548" y="3936427"/>
                <a:ext cx="1101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AA04120-1384-4986-B4DC-000DD1A21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548" y="3936427"/>
                <a:ext cx="1101071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4E84A75-6824-41CE-83A3-CCA2DF4E3BBB}"/>
                  </a:ext>
                </a:extLst>
              </p:cNvPr>
              <p:cNvSpPr/>
              <p:nvPr/>
            </p:nvSpPr>
            <p:spPr>
              <a:xfrm>
                <a:off x="5112595" y="4932806"/>
                <a:ext cx="8883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4E84A75-6824-41CE-83A3-CCA2DF4E3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595" y="4932806"/>
                <a:ext cx="88832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DBE1128-D10A-49A5-AC13-ABF4E2D4ED1C}"/>
                  </a:ext>
                </a:extLst>
              </p:cNvPr>
              <p:cNvSpPr/>
              <p:nvPr/>
            </p:nvSpPr>
            <p:spPr>
              <a:xfrm>
                <a:off x="7731527" y="4920902"/>
                <a:ext cx="8883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DBE1128-D10A-49A5-AC13-ABF4E2D4ED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527" y="4920902"/>
                <a:ext cx="88832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F72BB75-0628-4E62-9123-8CBC4E7B74C6}"/>
                  </a:ext>
                </a:extLst>
              </p:cNvPr>
              <p:cNvSpPr/>
              <p:nvPr/>
            </p:nvSpPr>
            <p:spPr>
              <a:xfrm>
                <a:off x="5538461" y="3524964"/>
                <a:ext cx="34714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F72BB75-0628-4E62-9123-8CBC4E7B7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461" y="3524964"/>
                <a:ext cx="347146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6230F54-D39A-4D0B-B6FC-3D4E72938A9A}"/>
                  </a:ext>
                </a:extLst>
              </p:cNvPr>
              <p:cNvSpPr/>
              <p:nvPr/>
            </p:nvSpPr>
            <p:spPr>
              <a:xfrm>
                <a:off x="7153937" y="3511769"/>
                <a:ext cx="35073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6230F54-D39A-4D0B-B6FC-3D4E72938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937" y="3511769"/>
                <a:ext cx="35073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2" descr="https://upload.wikimedia.org/wikipedia/commons/thumb/6/6c/Biston.betularia.7200.jpg/200px-Biston.betularia.7200.jpg">
            <a:extLst>
              <a:ext uri="{FF2B5EF4-FFF2-40B4-BE49-F238E27FC236}">
                <a16:creationId xmlns:a16="http://schemas.microsoft.com/office/drawing/2014/main" id="{9B03AFC8-5A67-492C-8791-1454C8798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728" y="4364157"/>
            <a:ext cx="62072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s://upload.wikimedia.org/wikipedia/commons/thumb/d/db/Biston.betularia.f.carbonaria.7209.jpg/200px-Biston.betularia.f.carbonaria.7209.jpg">
            <a:extLst>
              <a:ext uri="{FF2B5EF4-FFF2-40B4-BE49-F238E27FC236}">
                <a16:creationId xmlns:a16="http://schemas.microsoft.com/office/drawing/2014/main" id="{CA645B37-5C19-413B-83DB-75A2D27EC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062" y="5095477"/>
            <a:ext cx="571134" cy="2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upload.wikimedia.org/wikipedia/commons/thumb/6/6c/Biston.betularia.7200.jpg/200px-Biston.betularia.7200.jpg">
            <a:extLst>
              <a:ext uri="{FF2B5EF4-FFF2-40B4-BE49-F238E27FC236}">
                <a16:creationId xmlns:a16="http://schemas.microsoft.com/office/drawing/2014/main" id="{96639603-FF54-4BFC-9150-A522715C9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199" y="4305759"/>
            <a:ext cx="62072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26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Continuous time model, where numbers of mutants can change any time specified by probabilities assuming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copies of mutant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b="0" dirty="0"/>
              </a:p>
              <a:p>
                <a:r>
                  <a:rPr lang="en-GB" sz="2000" dirty="0"/>
                  <a:t>Genetic drift modelled by </a:t>
                </a:r>
                <a:r>
                  <a:rPr lang="en-GB" sz="2000" i="1" dirty="0"/>
                  <a:t>birth-death</a:t>
                </a:r>
                <a:r>
                  <a:rPr lang="en-GB" sz="2000" dirty="0"/>
                  <a:t> process, where individuals are </a:t>
                </a:r>
                <a:r>
                  <a:rPr lang="en-GB" sz="2000" b="1" dirty="0"/>
                  <a:t>randomly</a:t>
                </a:r>
                <a:r>
                  <a:rPr lang="en-GB" sz="2000" dirty="0"/>
                  <a:t> chosen to give birth or die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  <a:blipFill>
                <a:blip r:embed="rId2"/>
                <a:stretch>
                  <a:fillRect l="-696" t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A9C83908-ED41-4526-8BBA-A61F1272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4DCE4E96-EF94-4E03-8657-79B8DEADF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BE2401E6-DD8C-4441-AFEE-4F8790812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68DFED00-8950-4783-90C6-A39E565F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0F19B4B9-5C8D-4D19-8C4D-E77091AD7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2AD7B4FE-23BE-400F-968E-12241A7B5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0133" y="5261241"/>
            <a:ext cx="765753" cy="765753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8D4EC5E3-5CC3-4FB7-86CA-E0FD091C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5078" y="4031629"/>
            <a:ext cx="765753" cy="765753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BF1FCBB6-939B-44A5-9B90-AC8A0DCFA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9FF7C83D-2B21-424B-84F4-2DBF1A908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D0B09466-283F-47A2-8C98-69825B02F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551" y="2936006"/>
            <a:ext cx="765753" cy="765753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A72E3E85-1A02-4829-A00B-04DAF6C3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4FA5596-075D-4F39-AC6B-E091D682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79C05752-43EF-45B3-81D4-C32C388F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9038" y="3429000"/>
            <a:ext cx="765753" cy="765753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2994E7D9-24D3-43FF-94B5-BFDA76D39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5091" y="5517732"/>
            <a:ext cx="765753" cy="765753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3D5D9F3D-3DE2-4DDC-A31F-F7EC7D40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97" y="4609564"/>
            <a:ext cx="765753" cy="765753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C28B7CC7-DB61-466B-AF95-F8ADC06F4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3A489AC8-5091-4EFB-BE82-EC5DDE16E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956" y="2936006"/>
            <a:ext cx="765753" cy="765753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EC01307D-65B0-4B58-891D-D1AE9BB5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127" y="2857377"/>
            <a:ext cx="765753" cy="765753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7D54AD99-9E6D-4CB4-BB26-CE46E149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24" y="3372396"/>
            <a:ext cx="765753" cy="765753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C755F129-5DA0-423F-98F0-ED3234FD1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FEAF4FC1-65DF-4158-823F-A3D0DA66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5782" y="5110908"/>
            <a:ext cx="765753" cy="765753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4AC7E01-EB70-45E7-ACF0-21D4E055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90" y="4345155"/>
            <a:ext cx="765753" cy="765753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4AA2A60C-EC81-4A6B-B722-13E819513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606" y="3637410"/>
            <a:ext cx="765753" cy="765753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B5ADF924-7A5F-47BF-BCD8-E8628BCE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3568" y="4933707"/>
            <a:ext cx="765753" cy="765753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118A5156-26EE-47EA-B43A-478E169D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0613" y="4609563"/>
            <a:ext cx="765753" cy="765753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391D5F67-4BFE-405F-8A13-8094D0B8A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225" y="5824335"/>
            <a:ext cx="765753" cy="7657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6B980D55-205E-47EB-8BC4-D5C96098E1BF}"/>
              </a:ext>
            </a:extLst>
          </p:cNvPr>
          <p:cNvSpPr/>
          <p:nvPr/>
        </p:nvSpPr>
        <p:spPr>
          <a:xfrm>
            <a:off x="3189072" y="4279805"/>
            <a:ext cx="530321" cy="892906"/>
          </a:xfrm>
          <a:prstGeom prst="ellipse">
            <a:avLst/>
          </a:prstGeom>
          <a:solidFill>
            <a:schemeClr val="bg2">
              <a:lumMod val="90000"/>
              <a:alpha val="69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1E33AF-6D2D-4B35-90CF-6DA84EAF3788}"/>
              </a:ext>
            </a:extLst>
          </p:cNvPr>
          <p:cNvSpPr/>
          <p:nvPr/>
        </p:nvSpPr>
        <p:spPr>
          <a:xfrm>
            <a:off x="5917848" y="5197664"/>
            <a:ext cx="530321" cy="892906"/>
          </a:xfrm>
          <a:prstGeom prst="ellipse">
            <a:avLst/>
          </a:prstGeom>
          <a:solidFill>
            <a:schemeClr val="bg2">
              <a:lumMod val="90000"/>
              <a:alpha val="69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421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Continuous time model, where numbers of mutants can change any time specified by probabilities assuming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copies of mutant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b="0" dirty="0"/>
              </a:p>
              <a:p>
                <a:r>
                  <a:rPr lang="en-GB" sz="2000" dirty="0"/>
                  <a:t>Genetic drift modelled by </a:t>
                </a:r>
                <a:r>
                  <a:rPr lang="en-GB" sz="2000" i="1" dirty="0"/>
                  <a:t>birth-death</a:t>
                </a:r>
                <a:r>
                  <a:rPr lang="en-GB" sz="2000" dirty="0"/>
                  <a:t> process, where individuals are </a:t>
                </a:r>
                <a:r>
                  <a:rPr lang="en-GB" sz="2000" b="1" dirty="0"/>
                  <a:t>randomly</a:t>
                </a:r>
                <a:r>
                  <a:rPr lang="en-GB" sz="2000" dirty="0"/>
                  <a:t> chosen to give birth or die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  <a:blipFill>
                <a:blip r:embed="rId2"/>
                <a:stretch>
                  <a:fillRect l="-696" t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A9C83908-ED41-4526-8BBA-A61F1272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4DCE4E96-EF94-4E03-8657-79B8DEADF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BE2401E6-DD8C-4441-AFEE-4F8790812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68DFED00-8950-4783-90C6-A39E565F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0F19B4B9-5C8D-4D19-8C4D-E77091AD7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2AD7B4FE-23BE-400F-968E-12241A7B5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0133" y="5261241"/>
            <a:ext cx="765753" cy="765753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8D4EC5E3-5CC3-4FB7-86CA-E0FD091C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5078" y="4031629"/>
            <a:ext cx="765753" cy="765753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BF1FCBB6-939B-44A5-9B90-AC8A0DCFA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9FF7C83D-2B21-424B-84F4-2DBF1A908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D0B09466-283F-47A2-8C98-69825B02F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551" y="2936006"/>
            <a:ext cx="765753" cy="765753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A72E3E85-1A02-4829-A00B-04DAF6C3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4FA5596-075D-4F39-AC6B-E091D682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79C05752-43EF-45B3-81D4-C32C388F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9038" y="3429000"/>
            <a:ext cx="765753" cy="765753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2994E7D9-24D3-43FF-94B5-BFDA76D39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5091" y="5517732"/>
            <a:ext cx="765753" cy="765753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3D5D9F3D-3DE2-4DDC-A31F-F7EC7D40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97" y="4609564"/>
            <a:ext cx="765753" cy="765753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C28B7CC7-DB61-466B-AF95-F8ADC06F4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3A489AC8-5091-4EFB-BE82-EC5DDE16E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956" y="2936006"/>
            <a:ext cx="765753" cy="765753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EC01307D-65B0-4B58-891D-D1AE9BB5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127" y="2857377"/>
            <a:ext cx="765753" cy="765753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7D54AD99-9E6D-4CB4-BB26-CE46E149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24" y="3372396"/>
            <a:ext cx="765753" cy="765753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C755F129-5DA0-423F-98F0-ED3234FD1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FEAF4FC1-65DF-4158-823F-A3D0DA66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5782" y="5110908"/>
            <a:ext cx="765753" cy="765753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4AC7E01-EB70-45E7-ACF0-21D4E055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90" y="4345155"/>
            <a:ext cx="765753" cy="765753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4AA2A60C-EC81-4A6B-B722-13E819513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606" y="3637410"/>
            <a:ext cx="765753" cy="765753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B5ADF924-7A5F-47BF-BCD8-E8628BCE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3568" y="4933707"/>
            <a:ext cx="765753" cy="765753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118A5156-26EE-47EA-B43A-478E169D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0613" y="4609563"/>
            <a:ext cx="765753" cy="765753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391D5F67-4BFE-405F-8A13-8094D0B8A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225" y="5824335"/>
            <a:ext cx="765753" cy="765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840C86-93E4-438B-9FA6-44B7549E20CD}"/>
                  </a:ext>
                </a:extLst>
              </p:cNvPr>
              <p:cNvSpPr txBox="1"/>
              <p:nvPr/>
            </p:nvSpPr>
            <p:spPr>
              <a:xfrm>
                <a:off x="4017658" y="3934868"/>
                <a:ext cx="1045799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840C86-93E4-438B-9FA6-44B7549E2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658" y="3934868"/>
                <a:ext cx="10457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BF13BE44-FF42-491C-8CAB-AC228ED44E3C}"/>
              </a:ext>
            </a:extLst>
          </p:cNvPr>
          <p:cNvSpPr txBox="1"/>
          <p:nvPr/>
        </p:nvSpPr>
        <p:spPr>
          <a:xfrm>
            <a:off x="3840870" y="4978867"/>
            <a:ext cx="146226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0" i="0" dirty="0">
                <a:latin typeface="+mj-lt"/>
              </a:rPr>
              <a:t>No change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448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Continuous time model, where numbers of mutants can change any time specified by probabilities assuming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copies of mutant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b="0" dirty="0"/>
              </a:p>
              <a:p>
                <a:r>
                  <a:rPr lang="en-GB" sz="2000" dirty="0"/>
                  <a:t>Genetic drift modelled by </a:t>
                </a:r>
                <a:r>
                  <a:rPr lang="en-GB" sz="2000" i="1" dirty="0"/>
                  <a:t>birth-death</a:t>
                </a:r>
                <a:r>
                  <a:rPr lang="en-GB" sz="2000" dirty="0"/>
                  <a:t> process, where individuals are </a:t>
                </a:r>
                <a:r>
                  <a:rPr lang="en-GB" sz="2000" b="1" dirty="0"/>
                  <a:t>randomly</a:t>
                </a:r>
                <a:r>
                  <a:rPr lang="en-GB" sz="2000" dirty="0"/>
                  <a:t> chosen to give birth or die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  <a:blipFill>
                <a:blip r:embed="rId2"/>
                <a:stretch>
                  <a:fillRect l="-696" t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A9C83908-ED41-4526-8BBA-A61F1272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4DCE4E96-EF94-4E03-8657-79B8DEADF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BE2401E6-DD8C-4441-AFEE-4F8790812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68DFED00-8950-4783-90C6-A39E565F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0F19B4B9-5C8D-4D19-8C4D-E77091AD7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2AD7B4FE-23BE-400F-968E-12241A7B5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0133" y="5261241"/>
            <a:ext cx="765753" cy="765753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8D4EC5E3-5CC3-4FB7-86CA-E0FD091C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5078" y="4031629"/>
            <a:ext cx="765753" cy="765753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BF1FCBB6-939B-44A5-9B90-AC8A0DCFA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9FF7C83D-2B21-424B-84F4-2DBF1A908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D0B09466-283F-47A2-8C98-69825B02F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551" y="2936006"/>
            <a:ext cx="765753" cy="765753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A72E3E85-1A02-4829-A00B-04DAF6C3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4FA5596-075D-4F39-AC6B-E091D682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79C05752-43EF-45B3-81D4-C32C388F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9038" y="3429000"/>
            <a:ext cx="765753" cy="765753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2994E7D9-24D3-43FF-94B5-BFDA76D39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5091" y="5517732"/>
            <a:ext cx="765753" cy="765753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3D5D9F3D-3DE2-4DDC-A31F-F7EC7D40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97" y="4609564"/>
            <a:ext cx="765753" cy="765753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C28B7CC7-DB61-466B-AF95-F8ADC06F4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3A489AC8-5091-4EFB-BE82-EC5DDE16E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956" y="2936006"/>
            <a:ext cx="765753" cy="765753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EC01307D-65B0-4B58-891D-D1AE9BB5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127" y="2857377"/>
            <a:ext cx="765753" cy="765753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7D54AD99-9E6D-4CB4-BB26-CE46E149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24" y="3372396"/>
            <a:ext cx="765753" cy="765753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C755F129-5DA0-423F-98F0-ED3234FD1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FEAF4FC1-65DF-4158-823F-A3D0DA66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5782" y="5110908"/>
            <a:ext cx="765753" cy="765753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4AC7E01-EB70-45E7-ACF0-21D4E055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90" y="4345155"/>
            <a:ext cx="765753" cy="765753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4AA2A60C-EC81-4A6B-B722-13E819513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606" y="3637410"/>
            <a:ext cx="765753" cy="765753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B5ADF924-7A5F-47BF-BCD8-E8628BCE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3568" y="4933707"/>
            <a:ext cx="765753" cy="765753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118A5156-26EE-47EA-B43A-478E169D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0613" y="4609563"/>
            <a:ext cx="765753" cy="765753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391D5F67-4BFE-405F-8A13-8094D0B8A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225" y="5824335"/>
            <a:ext cx="765753" cy="765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840C86-93E4-438B-9FA6-44B7549E20CD}"/>
                  </a:ext>
                </a:extLst>
              </p:cNvPr>
              <p:cNvSpPr txBox="1"/>
              <p:nvPr/>
            </p:nvSpPr>
            <p:spPr>
              <a:xfrm>
                <a:off x="2915178" y="4272051"/>
                <a:ext cx="3260316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2400" b="0" i="0" dirty="0">
                    <a:latin typeface="+mj-lt"/>
                  </a:rPr>
                  <a:t>Population size fixed at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840C86-93E4-438B-9FA6-44B7549E2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178" y="4272051"/>
                <a:ext cx="3260316" cy="461665"/>
              </a:xfrm>
              <a:prstGeom prst="rect">
                <a:avLst/>
              </a:prstGeom>
              <a:blipFill>
                <a:blip r:embed="rId8"/>
                <a:stretch>
                  <a:fillRect l="-2607" t="-7692" b="-28205"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51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Continuous time model, where numbers of mutants can change any time specified by probabilities assuming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copies of mutant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b="0" dirty="0"/>
              </a:p>
              <a:p>
                <a:r>
                  <a:rPr lang="en-GB" sz="2000" dirty="0"/>
                  <a:t>Genetic drift modelled by </a:t>
                </a:r>
                <a:r>
                  <a:rPr lang="en-GB" sz="2000" i="1" dirty="0"/>
                  <a:t>birth-death</a:t>
                </a:r>
                <a:r>
                  <a:rPr lang="en-GB" sz="2000" dirty="0"/>
                  <a:t> process, where individuals are </a:t>
                </a:r>
                <a:r>
                  <a:rPr lang="en-GB" sz="2000" b="1" dirty="0"/>
                  <a:t>randomly</a:t>
                </a:r>
                <a:r>
                  <a:rPr lang="en-GB" sz="2000" dirty="0"/>
                  <a:t> chosen to give birth or die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  <a:blipFill>
                <a:blip r:embed="rId2"/>
                <a:stretch>
                  <a:fillRect l="-696" t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97D06F-FEDB-42DB-B5A8-F2B54B050A58}"/>
              </a:ext>
            </a:extLst>
          </p:cNvPr>
          <p:cNvSpPr txBox="1"/>
          <p:nvPr/>
        </p:nvSpPr>
        <p:spPr>
          <a:xfrm>
            <a:off x="2991278" y="3339153"/>
            <a:ext cx="3161443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Randomly choose two individuals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83002-A937-49E4-ACE5-817FABD183A9}"/>
              </a:ext>
            </a:extLst>
          </p:cNvPr>
          <p:cNvSpPr txBox="1"/>
          <p:nvPr/>
        </p:nvSpPr>
        <p:spPr>
          <a:xfrm>
            <a:off x="2017453" y="4217003"/>
            <a:ext cx="5109091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Choose one to give birth and the other to die at random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760E5-A568-4EED-950F-271186F1B5F2}"/>
              </a:ext>
            </a:extLst>
          </p:cNvPr>
          <p:cNvSpPr txBox="1"/>
          <p:nvPr/>
        </p:nvSpPr>
        <p:spPr>
          <a:xfrm>
            <a:off x="816450" y="5220114"/>
            <a:ext cx="1394934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Both mutants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309436-58B8-4D23-88C6-3364EF2D4442}"/>
              </a:ext>
            </a:extLst>
          </p:cNvPr>
          <p:cNvSpPr txBox="1"/>
          <p:nvPr/>
        </p:nvSpPr>
        <p:spPr>
          <a:xfrm>
            <a:off x="6885155" y="5220114"/>
            <a:ext cx="1443024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Both wild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1062E2-F9AE-46FA-8578-41E096D9E1A3}"/>
              </a:ext>
            </a:extLst>
          </p:cNvPr>
          <p:cNvSpPr txBox="1"/>
          <p:nvPr/>
        </p:nvSpPr>
        <p:spPr>
          <a:xfrm>
            <a:off x="467797" y="6200676"/>
            <a:ext cx="2092239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No change in number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91922-8280-47E5-B515-ABA625C7D305}"/>
              </a:ext>
            </a:extLst>
          </p:cNvPr>
          <p:cNvSpPr txBox="1"/>
          <p:nvPr/>
        </p:nvSpPr>
        <p:spPr>
          <a:xfrm>
            <a:off x="6583966" y="6200676"/>
            <a:ext cx="2092239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No change in number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1749-E5EF-4973-A66A-E22A925E9669}"/>
              </a:ext>
            </a:extLst>
          </p:cNvPr>
          <p:cNvSpPr txBox="1"/>
          <p:nvPr/>
        </p:nvSpPr>
        <p:spPr>
          <a:xfrm>
            <a:off x="2915930" y="5083657"/>
            <a:ext cx="1508746" cy="646331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Mutant birth &amp; </a:t>
            </a:r>
          </a:p>
          <a:p>
            <a:pPr algn="ctr"/>
            <a:r>
              <a:rPr lang="en-GB" dirty="0"/>
              <a:t>wild type dies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9833D1-2941-44F1-8DEA-3C9552ABAEE9}"/>
              </a:ext>
            </a:extLst>
          </p:cNvPr>
          <p:cNvSpPr txBox="1"/>
          <p:nvPr/>
        </p:nvSpPr>
        <p:spPr>
          <a:xfrm>
            <a:off x="4851889" y="5094853"/>
            <a:ext cx="1508746" cy="646331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Mutant birth &amp; </a:t>
            </a:r>
          </a:p>
          <a:p>
            <a:pPr algn="ctr"/>
            <a:r>
              <a:rPr lang="en-GB" dirty="0"/>
              <a:t>wild type dies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9566BD-4D19-4E43-A8BB-EBEB03D79445}"/>
                  </a:ext>
                </a:extLst>
              </p:cNvPr>
              <p:cNvSpPr txBox="1"/>
              <p:nvPr/>
            </p:nvSpPr>
            <p:spPr>
              <a:xfrm>
                <a:off x="3052217" y="6200676"/>
                <a:ext cx="1236172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9566BD-4D19-4E43-A8BB-EBEB03D79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217" y="6200676"/>
                <a:ext cx="123617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79C15D-625E-48DD-9B72-BD8B9A8B57B2}"/>
                  </a:ext>
                </a:extLst>
              </p:cNvPr>
              <p:cNvSpPr txBox="1"/>
              <p:nvPr/>
            </p:nvSpPr>
            <p:spPr>
              <a:xfrm>
                <a:off x="4983603" y="6200676"/>
                <a:ext cx="1236172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79C15D-625E-48DD-9B72-BD8B9A8B5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03" y="6200676"/>
                <a:ext cx="123617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6553F5-026E-453F-9FEC-6AA0B10780D8}"/>
              </a:ext>
            </a:extLst>
          </p:cNvPr>
          <p:cNvCxnSpPr>
            <a:endCxn id="8" idx="0"/>
          </p:cNvCxnSpPr>
          <p:nvPr/>
        </p:nvCxnSpPr>
        <p:spPr>
          <a:xfrm flipH="1">
            <a:off x="4571999" y="3708485"/>
            <a:ext cx="1" cy="508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CD72B6-AC9C-4672-8CC5-CDA2D3CE466D}"/>
              </a:ext>
            </a:extLst>
          </p:cNvPr>
          <p:cNvCxnSpPr>
            <a:endCxn id="13" idx="0"/>
          </p:cNvCxnSpPr>
          <p:nvPr/>
        </p:nvCxnSpPr>
        <p:spPr>
          <a:xfrm flipH="1">
            <a:off x="3670303" y="4586335"/>
            <a:ext cx="901697" cy="49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CD2750-3901-4B7B-9196-01042C700C2B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917" y="4586335"/>
            <a:ext cx="3058082" cy="632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AE7794-1C28-4AF2-84E6-4E5114E83751}"/>
              </a:ext>
            </a:extLst>
          </p:cNvPr>
          <p:cNvCxnSpPr>
            <a:cxnSpLocks/>
          </p:cNvCxnSpPr>
          <p:nvPr/>
        </p:nvCxnSpPr>
        <p:spPr>
          <a:xfrm>
            <a:off x="4574993" y="4586335"/>
            <a:ext cx="901697" cy="49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710EDF-F5A4-49CD-A000-3E361D2CC1E9}"/>
              </a:ext>
            </a:extLst>
          </p:cNvPr>
          <p:cNvCxnSpPr>
            <a:cxnSpLocks/>
          </p:cNvCxnSpPr>
          <p:nvPr/>
        </p:nvCxnSpPr>
        <p:spPr>
          <a:xfrm>
            <a:off x="4571998" y="4586335"/>
            <a:ext cx="3058082" cy="632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2514B9-A0C1-435F-8173-47071CB231D5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1513917" y="5589446"/>
            <a:ext cx="0" cy="611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FA40AF-B1E7-470C-A6DA-BB29EB3E8577}"/>
              </a:ext>
            </a:extLst>
          </p:cNvPr>
          <p:cNvCxnSpPr>
            <a:endCxn id="15" idx="0"/>
          </p:cNvCxnSpPr>
          <p:nvPr/>
        </p:nvCxnSpPr>
        <p:spPr>
          <a:xfrm>
            <a:off x="3670303" y="5741184"/>
            <a:ext cx="0" cy="459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658377-167F-49EE-A60A-94DEA292C8F1}"/>
              </a:ext>
            </a:extLst>
          </p:cNvPr>
          <p:cNvCxnSpPr/>
          <p:nvPr/>
        </p:nvCxnSpPr>
        <p:spPr>
          <a:xfrm>
            <a:off x="5607568" y="5750317"/>
            <a:ext cx="0" cy="459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3203AE-7622-4074-8565-0217F0B2A18B}"/>
              </a:ext>
            </a:extLst>
          </p:cNvPr>
          <p:cNvCxnSpPr>
            <a:cxnSpLocks/>
          </p:cNvCxnSpPr>
          <p:nvPr/>
        </p:nvCxnSpPr>
        <p:spPr>
          <a:xfrm>
            <a:off x="7630080" y="5589446"/>
            <a:ext cx="0" cy="620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50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97D06F-FEDB-42DB-B5A8-F2B54B050A58}"/>
              </a:ext>
            </a:extLst>
          </p:cNvPr>
          <p:cNvSpPr txBox="1"/>
          <p:nvPr/>
        </p:nvSpPr>
        <p:spPr>
          <a:xfrm>
            <a:off x="2991278" y="1419358"/>
            <a:ext cx="3161443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Randomly choose two individuals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83002-A937-49E4-ACE5-817FABD183A9}"/>
              </a:ext>
            </a:extLst>
          </p:cNvPr>
          <p:cNvSpPr txBox="1"/>
          <p:nvPr/>
        </p:nvSpPr>
        <p:spPr>
          <a:xfrm>
            <a:off x="2017453" y="2133432"/>
            <a:ext cx="5109091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Choose one to give birth and the other to die at random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760E5-A568-4EED-950F-271186F1B5F2}"/>
              </a:ext>
            </a:extLst>
          </p:cNvPr>
          <p:cNvSpPr txBox="1"/>
          <p:nvPr/>
        </p:nvSpPr>
        <p:spPr>
          <a:xfrm>
            <a:off x="816450" y="3136543"/>
            <a:ext cx="1394934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Both mutants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309436-58B8-4D23-88C6-3364EF2D4442}"/>
              </a:ext>
            </a:extLst>
          </p:cNvPr>
          <p:cNvSpPr txBox="1"/>
          <p:nvPr/>
        </p:nvSpPr>
        <p:spPr>
          <a:xfrm>
            <a:off x="6885155" y="3136543"/>
            <a:ext cx="1443024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Both wild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1062E2-F9AE-46FA-8578-41E096D9E1A3}"/>
              </a:ext>
            </a:extLst>
          </p:cNvPr>
          <p:cNvSpPr txBox="1"/>
          <p:nvPr/>
        </p:nvSpPr>
        <p:spPr>
          <a:xfrm>
            <a:off x="467797" y="3948782"/>
            <a:ext cx="2092239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No change in number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91922-8280-47E5-B515-ABA625C7D305}"/>
              </a:ext>
            </a:extLst>
          </p:cNvPr>
          <p:cNvSpPr txBox="1"/>
          <p:nvPr/>
        </p:nvSpPr>
        <p:spPr>
          <a:xfrm>
            <a:off x="6583966" y="3948782"/>
            <a:ext cx="2092239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No change in number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1749-E5EF-4973-A66A-E22A925E9669}"/>
              </a:ext>
            </a:extLst>
          </p:cNvPr>
          <p:cNvSpPr txBox="1"/>
          <p:nvPr/>
        </p:nvSpPr>
        <p:spPr>
          <a:xfrm>
            <a:off x="2915930" y="3000086"/>
            <a:ext cx="1508746" cy="646331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Mutant birth &amp; </a:t>
            </a:r>
          </a:p>
          <a:p>
            <a:pPr algn="ctr"/>
            <a:r>
              <a:rPr lang="en-GB" dirty="0"/>
              <a:t>wild type dies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9833D1-2941-44F1-8DEA-3C9552ABAEE9}"/>
              </a:ext>
            </a:extLst>
          </p:cNvPr>
          <p:cNvSpPr txBox="1"/>
          <p:nvPr/>
        </p:nvSpPr>
        <p:spPr>
          <a:xfrm>
            <a:off x="4851889" y="3011282"/>
            <a:ext cx="1508746" cy="646331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Mutant birth &amp; </a:t>
            </a:r>
          </a:p>
          <a:p>
            <a:pPr algn="ctr"/>
            <a:r>
              <a:rPr lang="en-GB" dirty="0"/>
              <a:t>wild type dies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9566BD-4D19-4E43-A8BB-EBEB03D79445}"/>
                  </a:ext>
                </a:extLst>
              </p:cNvPr>
              <p:cNvSpPr txBox="1"/>
              <p:nvPr/>
            </p:nvSpPr>
            <p:spPr>
              <a:xfrm>
                <a:off x="3052217" y="3948782"/>
                <a:ext cx="1236172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9566BD-4D19-4E43-A8BB-EBEB03D79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217" y="3948782"/>
                <a:ext cx="123617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79C15D-625E-48DD-9B72-BD8B9A8B57B2}"/>
                  </a:ext>
                </a:extLst>
              </p:cNvPr>
              <p:cNvSpPr txBox="1"/>
              <p:nvPr/>
            </p:nvSpPr>
            <p:spPr>
              <a:xfrm>
                <a:off x="4983603" y="3948782"/>
                <a:ext cx="1236172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79C15D-625E-48DD-9B72-BD8B9A8B5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03" y="3948782"/>
                <a:ext cx="123617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6553F5-026E-453F-9FEC-6AA0B10780D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4571999" y="1788690"/>
            <a:ext cx="1" cy="344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CD72B6-AC9C-4672-8CC5-CDA2D3CE466D}"/>
              </a:ext>
            </a:extLst>
          </p:cNvPr>
          <p:cNvCxnSpPr>
            <a:endCxn id="13" idx="0"/>
          </p:cNvCxnSpPr>
          <p:nvPr/>
        </p:nvCxnSpPr>
        <p:spPr>
          <a:xfrm flipH="1">
            <a:off x="3670303" y="2502764"/>
            <a:ext cx="901697" cy="49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CD2750-3901-4B7B-9196-01042C700C2B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917" y="2502764"/>
            <a:ext cx="3058082" cy="632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AE7794-1C28-4AF2-84E6-4E5114E83751}"/>
              </a:ext>
            </a:extLst>
          </p:cNvPr>
          <p:cNvCxnSpPr>
            <a:cxnSpLocks/>
          </p:cNvCxnSpPr>
          <p:nvPr/>
        </p:nvCxnSpPr>
        <p:spPr>
          <a:xfrm>
            <a:off x="4574993" y="2502764"/>
            <a:ext cx="901697" cy="49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710EDF-F5A4-49CD-A000-3E361D2CC1E9}"/>
              </a:ext>
            </a:extLst>
          </p:cNvPr>
          <p:cNvCxnSpPr>
            <a:cxnSpLocks/>
          </p:cNvCxnSpPr>
          <p:nvPr/>
        </p:nvCxnSpPr>
        <p:spPr>
          <a:xfrm>
            <a:off x="4571998" y="2502764"/>
            <a:ext cx="3058082" cy="632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2514B9-A0C1-435F-8173-47071CB231D5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1513917" y="3505875"/>
            <a:ext cx="0" cy="4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FA40AF-B1E7-470C-A6DA-BB29EB3E8577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3670303" y="3646417"/>
            <a:ext cx="0" cy="302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658377-167F-49EE-A60A-94DEA292C8F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5606262" y="3657613"/>
            <a:ext cx="1306" cy="30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3203AE-7622-4074-8565-0217F0B2A18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30080" y="3505875"/>
            <a:ext cx="6" cy="4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718EA7-E94B-432B-93BF-F93EF2F64A74}"/>
                  </a:ext>
                </a:extLst>
              </p:cNvPr>
              <p:cNvSpPr txBox="1"/>
              <p:nvPr/>
            </p:nvSpPr>
            <p:spPr>
              <a:xfrm>
                <a:off x="2296085" y="4528285"/>
                <a:ext cx="2009909" cy="507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718EA7-E94B-432B-93BF-F93EF2F64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085" y="4528285"/>
                <a:ext cx="2009909" cy="5073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CC580B-ACEC-4F2E-B0E0-F7F58ADDCFE3}"/>
                  </a:ext>
                </a:extLst>
              </p:cNvPr>
              <p:cNvSpPr txBox="1"/>
              <p:nvPr/>
            </p:nvSpPr>
            <p:spPr>
              <a:xfrm>
                <a:off x="4486899" y="4528285"/>
                <a:ext cx="2009909" cy="507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CC580B-ACEC-4F2E-B0E0-F7F58ADDC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899" y="4528285"/>
                <a:ext cx="2009909" cy="5073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85532B-51B2-4E70-BAD7-861C22940683}"/>
                  </a:ext>
                </a:extLst>
              </p:cNvPr>
              <p:cNvSpPr txBox="1"/>
              <p:nvPr/>
            </p:nvSpPr>
            <p:spPr>
              <a:xfrm>
                <a:off x="6677712" y="4510043"/>
                <a:ext cx="1671676" cy="543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85532B-51B2-4E70-BAD7-861C22940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12" y="4510043"/>
                <a:ext cx="1671676" cy="5438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E1CE2D3-0D12-469B-BDC9-8391D8F48FB2}"/>
                  </a:ext>
                </a:extLst>
              </p:cNvPr>
              <p:cNvSpPr txBox="1"/>
              <p:nvPr/>
            </p:nvSpPr>
            <p:spPr>
              <a:xfrm>
                <a:off x="712232" y="4510043"/>
                <a:ext cx="1372620" cy="455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E1CE2D3-0D12-469B-BDC9-8391D8F4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32" y="4510043"/>
                <a:ext cx="1372620" cy="4553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278CBFB4-3C50-4596-B47E-FB2ACC3CB2D7}"/>
              </a:ext>
            </a:extLst>
          </p:cNvPr>
          <p:cNvSpPr/>
          <p:nvPr/>
        </p:nvSpPr>
        <p:spPr>
          <a:xfrm>
            <a:off x="3911419" y="5335595"/>
            <a:ext cx="1424856" cy="1424856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425BD00-A53D-4988-9F88-16D5A379A6AD}"/>
              </a:ext>
            </a:extLst>
          </p:cNvPr>
          <p:cNvCxnSpPr/>
          <p:nvPr/>
        </p:nvCxnSpPr>
        <p:spPr>
          <a:xfrm>
            <a:off x="4471911" y="5335595"/>
            <a:ext cx="0" cy="1424856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1CFB4EE-8D53-421C-A262-7E8DB02DF532}"/>
              </a:ext>
            </a:extLst>
          </p:cNvPr>
          <p:cNvCxnSpPr>
            <a:cxnSpLocks/>
          </p:cNvCxnSpPr>
          <p:nvPr/>
        </p:nvCxnSpPr>
        <p:spPr>
          <a:xfrm rot="5400000">
            <a:off x="4623847" y="5160916"/>
            <a:ext cx="0" cy="1424856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972ECC-1C5D-4573-835C-53B8664982BD}"/>
                  </a:ext>
                </a:extLst>
              </p:cNvPr>
              <p:cNvSpPr txBox="1"/>
              <p:nvPr/>
            </p:nvSpPr>
            <p:spPr>
              <a:xfrm>
                <a:off x="3538432" y="5403882"/>
                <a:ext cx="372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972ECC-1C5D-4573-835C-53B866498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32" y="5403882"/>
                <a:ext cx="37298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96F929-57D4-4157-B519-851303A5B042}"/>
                  </a:ext>
                </a:extLst>
              </p:cNvPr>
              <p:cNvSpPr txBox="1"/>
              <p:nvPr/>
            </p:nvSpPr>
            <p:spPr>
              <a:xfrm>
                <a:off x="3088758" y="6133012"/>
                <a:ext cx="822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96F929-57D4-4157-B519-851303A5B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758" y="6133012"/>
                <a:ext cx="82266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C33FF4-E769-4E70-8607-0EC91D40FC40}"/>
                  </a:ext>
                </a:extLst>
              </p:cNvPr>
              <p:cNvSpPr txBox="1"/>
              <p:nvPr/>
            </p:nvSpPr>
            <p:spPr>
              <a:xfrm>
                <a:off x="4008294" y="4983908"/>
                <a:ext cx="372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C33FF4-E769-4E70-8607-0EC91D40F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294" y="4983908"/>
                <a:ext cx="37298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0624C3-61AD-48FD-BCC4-75D50E1CA1B7}"/>
                  </a:ext>
                </a:extLst>
              </p:cNvPr>
              <p:cNvSpPr txBox="1"/>
              <p:nvPr/>
            </p:nvSpPr>
            <p:spPr>
              <a:xfrm>
                <a:off x="4480660" y="4989000"/>
                <a:ext cx="822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0624C3-61AD-48FD-BCC4-75D50E1CA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660" y="4989000"/>
                <a:ext cx="82266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6E521DE2-0B99-431E-A4D8-B6DB4082460E}"/>
              </a:ext>
            </a:extLst>
          </p:cNvPr>
          <p:cNvSpPr txBox="1"/>
          <p:nvPr/>
        </p:nvSpPr>
        <p:spPr>
          <a:xfrm>
            <a:off x="3939299" y="5382198"/>
            <a:ext cx="54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Same pair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985734-17DF-4FA2-8998-69FF271339B4}"/>
              </a:ext>
            </a:extLst>
          </p:cNvPr>
          <p:cNvSpPr txBox="1"/>
          <p:nvPr/>
        </p:nvSpPr>
        <p:spPr>
          <a:xfrm>
            <a:off x="4612942" y="6046915"/>
            <a:ext cx="54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Same pair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3A2EBA-371F-4274-AD86-E0D8C27B956B}"/>
              </a:ext>
            </a:extLst>
          </p:cNvPr>
          <p:cNvSpPr txBox="1"/>
          <p:nvPr/>
        </p:nvSpPr>
        <p:spPr>
          <a:xfrm>
            <a:off x="4465340" y="5378026"/>
            <a:ext cx="89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Different pair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7C090F-012F-43FE-92E0-D6ECDF3CB948}"/>
              </a:ext>
            </a:extLst>
          </p:cNvPr>
          <p:cNvSpPr txBox="1"/>
          <p:nvPr/>
        </p:nvSpPr>
        <p:spPr>
          <a:xfrm>
            <a:off x="3856588" y="6070040"/>
            <a:ext cx="89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Different pair</a:t>
            </a:r>
          </a:p>
        </p:txBody>
      </p:sp>
    </p:spTree>
    <p:extLst>
      <p:ext uri="{BB962C8B-B14F-4D97-AF65-F5344CB8AC3E}">
        <p14:creationId xmlns:p14="http://schemas.microsoft.com/office/powerpoint/2010/main" val="1068903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Moran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F5B88C-BF5E-4364-BE2E-48EEB42E4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400" dirty="0"/>
                  <a:t>Simulated using Gillespie/Kinetic Monte Carlo algorithm</a:t>
                </a:r>
              </a:p>
              <a:p>
                <a:pPr lvl="1"/>
                <a:r>
                  <a:rPr lang="en-GB" sz="2000" dirty="0"/>
                  <a:t>Each </a:t>
                </a:r>
                <a:r>
                  <a:rPr lang="en-GB" sz="2000" i="1" dirty="0"/>
                  <a:t>step</a:t>
                </a:r>
                <a:r>
                  <a:rPr lang="en-GB" sz="2000" dirty="0"/>
                  <a:t> one of 2 things can happen </a:t>
                </a:r>
              </a:p>
              <a:p>
                <a:pPr lvl="2"/>
                <a:r>
                  <a:rPr lang="en-GB" sz="1800" dirty="0"/>
                  <a:t>1)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sz="1800" b="0" dirty="0"/>
              </a:p>
              <a:p>
                <a:pPr lvl="2"/>
                <a:r>
                  <a:rPr lang="en-GB" sz="1800" dirty="0"/>
                  <a:t>2)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1800" b="0" dirty="0"/>
              </a:p>
              <a:p>
                <a:pPr lvl="2"/>
                <a:r>
                  <a:rPr lang="en-GB" sz="1800" dirty="0"/>
                  <a:t>3)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800" dirty="0"/>
                  <a:t> (Doesn’t change number so we ignore)</a:t>
                </a:r>
              </a:p>
              <a:p>
                <a:pPr lvl="1"/>
                <a:r>
                  <a:rPr lang="en-GB" sz="2000" dirty="0"/>
                  <a:t>Dependent on relative rate of each</a:t>
                </a:r>
              </a:p>
              <a:p>
                <a:pPr lvl="1"/>
                <a:r>
                  <a:rPr lang="en-GB" sz="2000" dirty="0"/>
                  <a:t>Time progressed by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2000" dirty="0"/>
                  <a:t> drawn from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𝐸𝑥𝑝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𝑟𝑎𝑡𝑒𝑠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, when measuring time in generations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F5B88C-BF5E-4364-BE2E-48EEB42E4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4404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vs Wright-Fisher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F5B88C-BF5E-4364-BE2E-48EEB42E4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Overlapping (M) vs non-overlapping generations (WF)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steps in Moran model correspond to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GB" dirty="0"/>
                  <a:t> generation in the WF model</a:t>
                </a:r>
              </a:p>
              <a:p>
                <a:r>
                  <a:rPr lang="en-GB" dirty="0"/>
                  <a:t>Genetic drift in Moran model twice as strong as WF</a:t>
                </a:r>
              </a:p>
              <a:p>
                <a:pPr lvl="1"/>
                <a:r>
                  <a:rPr lang="en-GB" dirty="0"/>
                  <a:t>Continuous time mean more randomness in Moran model </a:t>
                </a:r>
              </a:p>
              <a:p>
                <a:r>
                  <a:rPr lang="en-GB" dirty="0"/>
                  <a:t>But slower to simulate than WF model</a:t>
                </a:r>
              </a:p>
              <a:p>
                <a:r>
                  <a:rPr lang="en-GB" dirty="0"/>
                  <a:t>Essentially identical results</a:t>
                </a:r>
              </a:p>
              <a:p>
                <a:pPr lvl="1"/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F5B88C-BF5E-4364-BE2E-48EEB42E4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485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 Moran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AD44A-55BD-4810-A9CC-571899EED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45691"/>
            <a:ext cx="7886700" cy="2791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“</a:t>
            </a:r>
            <a:r>
              <a:rPr lang="en-US" sz="3200" dirty="0"/>
              <a:t>He also recalls Pat's troubles with arithmetic through an incident of considerable exasperation to Pat when he worked something out three times and obtained a different answer on each occasion. Pat himself was to write, 'Arithmetic I could not do'.</a:t>
            </a:r>
            <a:r>
              <a:rPr lang="en-GB" sz="3200" dirty="0"/>
              <a:t>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5204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ED71AC-17F0-461A-8FD3-CFFA1A8386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88524"/>
                <a:ext cx="78867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dirty="0"/>
                  <a:t> key parameter for dynamics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ED71AC-17F0-461A-8FD3-CFFA1A8386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88524"/>
                <a:ext cx="78867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A7F9CB-F211-4D3B-8659-E60146B9E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8159"/>
                <a:ext cx="7886700" cy="4351338"/>
              </a:xfrm>
            </p:spPr>
            <p:txBody>
              <a:bodyPr/>
              <a:lstStyle/>
              <a:p>
                <a:r>
                  <a:rPr lang="en-GB" dirty="0"/>
                  <a:t>Neutral mutation -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dirty="0"/>
                  <a:t> steadily decreased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A7F9CB-F211-4D3B-8659-E60146B9E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8159"/>
                <a:ext cx="7886700" cy="4351338"/>
              </a:xfrm>
              <a:blipFill>
                <a:blip r:embed="rId4"/>
                <a:stretch>
                  <a:fillRect l="-1391" t="-25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7577D53A-7888-4F06-AFD1-E2C3A3852AE6}"/>
              </a:ext>
            </a:extLst>
          </p:cNvPr>
          <p:cNvSpPr/>
          <p:nvPr/>
        </p:nvSpPr>
        <p:spPr>
          <a:xfrm flipH="1">
            <a:off x="4234315" y="2124722"/>
            <a:ext cx="859216" cy="9192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6124088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455E1C-1A32-4A3E-992D-D316CFB7B395}"/>
              </a:ext>
            </a:extLst>
          </p:cNvPr>
          <p:cNvGrpSpPr/>
          <p:nvPr/>
        </p:nvGrpSpPr>
        <p:grpSpPr>
          <a:xfrm>
            <a:off x="1182915" y="2273012"/>
            <a:ext cx="7678088" cy="4339366"/>
            <a:chOff x="1182915" y="2273012"/>
            <a:chExt cx="7678088" cy="43393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C0438FA-61BF-4228-92F3-28FF577E8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2915" y="2883722"/>
              <a:ext cx="7678088" cy="37286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49D0C9F-9406-41B4-8D25-24281482174D}"/>
                    </a:ext>
                  </a:extLst>
                </p:cNvPr>
                <p:cNvSpPr txBox="1"/>
                <p:nvPr/>
              </p:nvSpPr>
              <p:spPr>
                <a:xfrm rot="16200000">
                  <a:off x="960362" y="4170955"/>
                  <a:ext cx="12977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Frequency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49D0C9F-9406-41B4-8D25-242814821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60362" y="4170955"/>
                  <a:ext cx="129772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8333" r="-28333" b="-37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966DC20-DFAB-4062-B43D-4982516A2BCF}"/>
                    </a:ext>
                  </a:extLst>
                </p:cNvPr>
                <p:cNvSpPr txBox="1"/>
                <p:nvPr/>
              </p:nvSpPr>
              <p:spPr>
                <a:xfrm>
                  <a:off x="4075536" y="5977504"/>
                  <a:ext cx="7834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Time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GB" i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966DC20-DFAB-4062-B43D-4982516A2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5536" y="5977504"/>
                  <a:ext cx="78342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031" t="-8333" b="-2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C8D8741-415B-4EA9-945B-3DAF1B01A93E}"/>
                    </a:ext>
                  </a:extLst>
                </p:cNvPr>
                <p:cNvSpPr txBox="1"/>
                <p:nvPr/>
              </p:nvSpPr>
              <p:spPr>
                <a:xfrm>
                  <a:off x="1262746" y="2277023"/>
                  <a:ext cx="180944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=100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C8D8741-415B-4EA9-945B-3DAF1B01A9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746" y="2277023"/>
                  <a:ext cx="1809447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38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76817DF-A102-4EF8-8EDD-EC44065EC42D}"/>
                    </a:ext>
                  </a:extLst>
                </p:cNvPr>
                <p:cNvSpPr txBox="1"/>
                <p:nvPr/>
              </p:nvSpPr>
              <p:spPr>
                <a:xfrm>
                  <a:off x="6335489" y="2273012"/>
                  <a:ext cx="191830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=0.01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76817DF-A102-4EF8-8EDD-EC44065EC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5489" y="2273012"/>
                  <a:ext cx="1918304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322C8A4-5D81-46F7-B105-47A9ED7D97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4" y="2682450"/>
              <a:ext cx="0" cy="36151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8177B52-8D22-440C-91E3-21F6BB642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5044" y="2682450"/>
              <a:ext cx="0" cy="36151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D5BC46-1BB0-45D6-90BB-E6D1E502455C}"/>
                </a:ext>
              </a:extLst>
            </p:cNvPr>
            <p:cNvSpPr txBox="1"/>
            <p:nvPr/>
          </p:nvSpPr>
          <p:spPr>
            <a:xfrm>
              <a:off x="1424559" y="6174120"/>
              <a:ext cx="1303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92D050"/>
                  </a:solidFill>
                </a:rPr>
                <a:t>Polymorphic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3E70F6-702F-4E18-A24A-5FED44026BE7}"/>
                </a:ext>
              </a:extLst>
            </p:cNvPr>
            <p:cNvSpPr txBox="1"/>
            <p:nvPr/>
          </p:nvSpPr>
          <p:spPr>
            <a:xfrm>
              <a:off x="6593263" y="6162170"/>
              <a:ext cx="1431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Monomorphic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831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8FEC-C9BF-42F9-8720-E726CB4C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Interplay between selection and drift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4B31A-01D2-4595-8E72-2DBFDE1D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Even in large population sizes drift can be important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Content Placeholder 6" descr="Man">
            <a:extLst>
              <a:ext uri="{FF2B5EF4-FFF2-40B4-BE49-F238E27FC236}">
                <a16:creationId xmlns:a16="http://schemas.microsoft.com/office/drawing/2014/main" id="{52EC1C0A-5BEA-4BB2-BD7A-BCCEA6DD5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6" name="Content Placeholder 6" descr="Man">
            <a:extLst>
              <a:ext uri="{FF2B5EF4-FFF2-40B4-BE49-F238E27FC236}">
                <a16:creationId xmlns:a16="http://schemas.microsoft.com/office/drawing/2014/main" id="{51A374FA-3ACE-4644-8FC5-C74FA80A7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7" name="Content Placeholder 6" descr="Man">
            <a:extLst>
              <a:ext uri="{FF2B5EF4-FFF2-40B4-BE49-F238E27FC236}">
                <a16:creationId xmlns:a16="http://schemas.microsoft.com/office/drawing/2014/main" id="{DE110BAD-B38A-4BF9-AF5C-1EB1BEC46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8" name="Content Placeholder 6" descr="Man">
            <a:extLst>
              <a:ext uri="{FF2B5EF4-FFF2-40B4-BE49-F238E27FC236}">
                <a16:creationId xmlns:a16="http://schemas.microsoft.com/office/drawing/2014/main" id="{458210E5-2A93-44EA-8169-423D23BF8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9" name="Content Placeholder 6" descr="Man">
            <a:extLst>
              <a:ext uri="{FF2B5EF4-FFF2-40B4-BE49-F238E27FC236}">
                <a16:creationId xmlns:a16="http://schemas.microsoft.com/office/drawing/2014/main" id="{6DD53489-4061-423F-8372-3AF6E93A3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10" name="Content Placeholder 6" descr="Man">
            <a:extLst>
              <a:ext uri="{FF2B5EF4-FFF2-40B4-BE49-F238E27FC236}">
                <a16:creationId xmlns:a16="http://schemas.microsoft.com/office/drawing/2014/main" id="{74E8106B-2667-44DB-B002-3BB17DDD2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833" y="5134856"/>
            <a:ext cx="765753" cy="765753"/>
          </a:xfrm>
          <a:prstGeom prst="rect">
            <a:avLst/>
          </a:prstGeom>
        </p:spPr>
      </p:pic>
      <p:pic>
        <p:nvPicPr>
          <p:cNvPr id="11" name="Content Placeholder 6" descr="Man">
            <a:extLst>
              <a:ext uri="{FF2B5EF4-FFF2-40B4-BE49-F238E27FC236}">
                <a16:creationId xmlns:a16="http://schemas.microsoft.com/office/drawing/2014/main" id="{BD97114E-BED7-4B0D-B3F5-FE490B71C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9608" y="3934858"/>
            <a:ext cx="765753" cy="765753"/>
          </a:xfrm>
          <a:prstGeom prst="rect">
            <a:avLst/>
          </a:prstGeom>
        </p:spPr>
      </p:pic>
      <p:pic>
        <p:nvPicPr>
          <p:cNvPr id="12" name="Content Placeholder 6" descr="Man">
            <a:extLst>
              <a:ext uri="{FF2B5EF4-FFF2-40B4-BE49-F238E27FC236}">
                <a16:creationId xmlns:a16="http://schemas.microsoft.com/office/drawing/2014/main" id="{4A148E6A-73AE-4597-BF8F-C328A5C0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13" name="Content Placeholder 6" descr="Man">
            <a:extLst>
              <a:ext uri="{FF2B5EF4-FFF2-40B4-BE49-F238E27FC236}">
                <a16:creationId xmlns:a16="http://schemas.microsoft.com/office/drawing/2014/main" id="{CFD5443B-2C62-4FC9-AE8A-653D0634E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14" name="Content Placeholder 6" descr="Man">
            <a:extLst>
              <a:ext uri="{FF2B5EF4-FFF2-40B4-BE49-F238E27FC236}">
                <a16:creationId xmlns:a16="http://schemas.microsoft.com/office/drawing/2014/main" id="{91C41E96-323C-4A43-9438-E652C9960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58" y="2663247"/>
            <a:ext cx="765753" cy="765753"/>
          </a:xfrm>
          <a:prstGeom prst="rect">
            <a:avLst/>
          </a:prstGeom>
        </p:spPr>
      </p:pic>
      <p:pic>
        <p:nvPicPr>
          <p:cNvPr id="15" name="Content Placeholder 6" descr="Man">
            <a:extLst>
              <a:ext uri="{FF2B5EF4-FFF2-40B4-BE49-F238E27FC236}">
                <a16:creationId xmlns:a16="http://schemas.microsoft.com/office/drawing/2014/main" id="{3A6EC99F-91ED-46EF-B826-050BD5AC6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16" name="Content Placeholder 6" descr="Man">
            <a:extLst>
              <a:ext uri="{FF2B5EF4-FFF2-40B4-BE49-F238E27FC236}">
                <a16:creationId xmlns:a16="http://schemas.microsoft.com/office/drawing/2014/main" id="{73CCECB3-314E-4445-B3DD-F93B9EF6D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17" name="Content Placeholder 6" descr="Man">
            <a:extLst>
              <a:ext uri="{FF2B5EF4-FFF2-40B4-BE49-F238E27FC236}">
                <a16:creationId xmlns:a16="http://schemas.microsoft.com/office/drawing/2014/main" id="{B62E2BE8-D824-4FEE-B192-C8A52F43F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3658" y="2663247"/>
            <a:ext cx="765753" cy="765753"/>
          </a:xfrm>
          <a:prstGeom prst="rect">
            <a:avLst/>
          </a:prstGeom>
        </p:spPr>
      </p:pic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BA8E0A26-733E-40F9-A4F7-E779ED566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4032" y="5794086"/>
            <a:ext cx="765753" cy="765753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772A3393-C92D-4E93-9A64-C6B6169FC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215" y="3551980"/>
            <a:ext cx="765753" cy="765753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9CC2FE93-44AB-4467-A941-35B66D221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23DF9585-1363-4B29-B087-8110B989E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957" y="2616210"/>
            <a:ext cx="765753" cy="765753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E44F3FA6-DCCD-4ECA-8AF5-5895A2766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7960" y="2426942"/>
            <a:ext cx="765753" cy="765753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D0A7FC6A-3FB3-4084-BE19-5FCA9631E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839" y="3884075"/>
            <a:ext cx="765753" cy="765753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A7F5DA50-94D5-4AF5-B056-15755DD2C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55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evolutionary </a:t>
            </a:r>
            <a:r>
              <a:rPr lang="en-GB" i="1" dirty="0"/>
              <a:t>force</a:t>
            </a:r>
            <a:r>
              <a:rPr lang="en-GB" dirty="0"/>
              <a:t>: selection</a:t>
            </a:r>
            <a:endParaRPr lang="en-GB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Fitness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, mutant with growth advantage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 lvl="1"/>
                <a:r>
                  <a:rPr lang="en-GB" dirty="0"/>
                  <a:t>Key parameter: the selection coefficient,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 bwMode="auto">
          <a:xfrm>
            <a:off x="1943863" y="4267746"/>
            <a:ext cx="54478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6050971" y="4278188"/>
            <a:ext cx="54478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010324" y="3857191"/>
                <a:ext cx="4951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324" y="3857191"/>
                <a:ext cx="49513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954253" y="3867627"/>
                <a:ext cx="1279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253" y="3867627"/>
                <a:ext cx="1279646" cy="40011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6" descr="Man">
            <a:extLst>
              <a:ext uri="{FF2B5EF4-FFF2-40B4-BE49-F238E27FC236}">
                <a16:creationId xmlns:a16="http://schemas.microsoft.com/office/drawing/2014/main" id="{65B3055A-2CD1-4B27-A7D2-56D515D90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1595" y="3895311"/>
            <a:ext cx="765753" cy="765753"/>
          </a:xfrm>
          <a:prstGeom prst="rect">
            <a:avLst/>
          </a:prstGeom>
        </p:spPr>
      </p:pic>
      <p:pic>
        <p:nvPicPr>
          <p:cNvPr id="17" name="Content Placeholder 6" descr="Man">
            <a:extLst>
              <a:ext uri="{FF2B5EF4-FFF2-40B4-BE49-F238E27FC236}">
                <a16:creationId xmlns:a16="http://schemas.microsoft.com/office/drawing/2014/main" id="{2498FCB9-CAA6-4640-9651-0D515ABE18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049" y="3808799"/>
            <a:ext cx="765753" cy="765753"/>
          </a:xfrm>
          <a:prstGeom prst="rect">
            <a:avLst/>
          </a:prstGeom>
        </p:spPr>
      </p:pic>
      <p:pic>
        <p:nvPicPr>
          <p:cNvPr id="28" name="Content Placeholder 6" descr="Man">
            <a:extLst>
              <a:ext uri="{FF2B5EF4-FFF2-40B4-BE49-F238E27FC236}">
                <a16:creationId xmlns:a16="http://schemas.microsoft.com/office/drawing/2014/main" id="{5FEC14A8-45ED-4F9D-9E60-719A322B2B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70583" y="3309284"/>
            <a:ext cx="765753" cy="765753"/>
          </a:xfrm>
          <a:prstGeom prst="rect">
            <a:avLst/>
          </a:prstGeom>
        </p:spPr>
      </p:pic>
      <p:pic>
        <p:nvPicPr>
          <p:cNvPr id="29" name="Content Placeholder 6" descr="Man">
            <a:extLst>
              <a:ext uri="{FF2B5EF4-FFF2-40B4-BE49-F238E27FC236}">
                <a16:creationId xmlns:a16="http://schemas.microsoft.com/office/drawing/2014/main" id="{1B1509BE-183E-4C8D-8AF6-4037C1C34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83375" y="4252064"/>
            <a:ext cx="765753" cy="765753"/>
          </a:xfrm>
          <a:prstGeom prst="rect">
            <a:avLst/>
          </a:prstGeom>
        </p:spPr>
      </p:pic>
      <p:pic>
        <p:nvPicPr>
          <p:cNvPr id="30" name="Content Placeholder 6" descr="Man">
            <a:extLst>
              <a:ext uri="{FF2B5EF4-FFF2-40B4-BE49-F238E27FC236}">
                <a16:creationId xmlns:a16="http://schemas.microsoft.com/office/drawing/2014/main" id="{A474C6F1-0827-48E8-9EE1-797FAB4393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31370" y="2926407"/>
            <a:ext cx="765753" cy="765753"/>
          </a:xfrm>
          <a:prstGeom prst="rect">
            <a:avLst/>
          </a:prstGeom>
        </p:spPr>
      </p:pic>
      <p:pic>
        <p:nvPicPr>
          <p:cNvPr id="31" name="Content Placeholder 6" descr="Man">
            <a:extLst>
              <a:ext uri="{FF2B5EF4-FFF2-40B4-BE49-F238E27FC236}">
                <a16:creationId xmlns:a16="http://schemas.microsoft.com/office/drawing/2014/main" id="{1CDF4D94-9C32-4FB4-A967-51945C21D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9597" y="3486311"/>
            <a:ext cx="765753" cy="765753"/>
          </a:xfrm>
          <a:prstGeom prst="rect">
            <a:avLst/>
          </a:prstGeom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0C407942-CE47-44EB-B956-E9C497C1E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7747" y="4387000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87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8FEC-C9BF-42F9-8720-E726CB4C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Interplay between selection and drift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4B31A-01D2-4595-8E72-2DBFDE1D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Even in large population sizes drift can be important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Content Placeholder 6" descr="Man">
            <a:extLst>
              <a:ext uri="{FF2B5EF4-FFF2-40B4-BE49-F238E27FC236}">
                <a16:creationId xmlns:a16="http://schemas.microsoft.com/office/drawing/2014/main" id="{52EC1C0A-5BEA-4BB2-BD7A-BCCEA6DD5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6" name="Content Placeholder 6" descr="Man">
            <a:extLst>
              <a:ext uri="{FF2B5EF4-FFF2-40B4-BE49-F238E27FC236}">
                <a16:creationId xmlns:a16="http://schemas.microsoft.com/office/drawing/2014/main" id="{51A374FA-3ACE-4644-8FC5-C74FA80A7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7" name="Content Placeholder 6" descr="Man">
            <a:extLst>
              <a:ext uri="{FF2B5EF4-FFF2-40B4-BE49-F238E27FC236}">
                <a16:creationId xmlns:a16="http://schemas.microsoft.com/office/drawing/2014/main" id="{DE110BAD-B38A-4BF9-AF5C-1EB1BEC46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8" name="Content Placeholder 6" descr="Man">
            <a:extLst>
              <a:ext uri="{FF2B5EF4-FFF2-40B4-BE49-F238E27FC236}">
                <a16:creationId xmlns:a16="http://schemas.microsoft.com/office/drawing/2014/main" id="{458210E5-2A93-44EA-8169-423D23BF8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9" name="Content Placeholder 6" descr="Man">
            <a:extLst>
              <a:ext uri="{FF2B5EF4-FFF2-40B4-BE49-F238E27FC236}">
                <a16:creationId xmlns:a16="http://schemas.microsoft.com/office/drawing/2014/main" id="{6DD53489-4061-423F-8372-3AF6E93A3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10" name="Content Placeholder 6" descr="Man">
            <a:extLst>
              <a:ext uri="{FF2B5EF4-FFF2-40B4-BE49-F238E27FC236}">
                <a16:creationId xmlns:a16="http://schemas.microsoft.com/office/drawing/2014/main" id="{74E8106B-2667-44DB-B002-3BB17DDD2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833" y="5134856"/>
            <a:ext cx="765753" cy="765753"/>
          </a:xfrm>
          <a:prstGeom prst="rect">
            <a:avLst/>
          </a:prstGeom>
        </p:spPr>
      </p:pic>
      <p:pic>
        <p:nvPicPr>
          <p:cNvPr id="11" name="Content Placeholder 6" descr="Man">
            <a:extLst>
              <a:ext uri="{FF2B5EF4-FFF2-40B4-BE49-F238E27FC236}">
                <a16:creationId xmlns:a16="http://schemas.microsoft.com/office/drawing/2014/main" id="{BD97114E-BED7-4B0D-B3F5-FE490B71C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9608" y="3934858"/>
            <a:ext cx="765753" cy="765753"/>
          </a:xfrm>
          <a:prstGeom prst="rect">
            <a:avLst/>
          </a:prstGeom>
        </p:spPr>
      </p:pic>
      <p:pic>
        <p:nvPicPr>
          <p:cNvPr id="12" name="Content Placeholder 6" descr="Man">
            <a:extLst>
              <a:ext uri="{FF2B5EF4-FFF2-40B4-BE49-F238E27FC236}">
                <a16:creationId xmlns:a16="http://schemas.microsoft.com/office/drawing/2014/main" id="{4A148E6A-73AE-4597-BF8F-C328A5C0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13" name="Content Placeholder 6" descr="Man">
            <a:extLst>
              <a:ext uri="{FF2B5EF4-FFF2-40B4-BE49-F238E27FC236}">
                <a16:creationId xmlns:a16="http://schemas.microsoft.com/office/drawing/2014/main" id="{CFD5443B-2C62-4FC9-AE8A-653D0634E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14" name="Content Placeholder 6" descr="Man">
            <a:extLst>
              <a:ext uri="{FF2B5EF4-FFF2-40B4-BE49-F238E27FC236}">
                <a16:creationId xmlns:a16="http://schemas.microsoft.com/office/drawing/2014/main" id="{91C41E96-323C-4A43-9438-E652C9960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58" y="2663247"/>
            <a:ext cx="765753" cy="765753"/>
          </a:xfrm>
          <a:prstGeom prst="rect">
            <a:avLst/>
          </a:prstGeom>
        </p:spPr>
      </p:pic>
      <p:pic>
        <p:nvPicPr>
          <p:cNvPr id="15" name="Content Placeholder 6" descr="Man">
            <a:extLst>
              <a:ext uri="{FF2B5EF4-FFF2-40B4-BE49-F238E27FC236}">
                <a16:creationId xmlns:a16="http://schemas.microsoft.com/office/drawing/2014/main" id="{3A6EC99F-91ED-46EF-B826-050BD5AC6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16" name="Content Placeholder 6" descr="Man">
            <a:extLst>
              <a:ext uri="{FF2B5EF4-FFF2-40B4-BE49-F238E27FC236}">
                <a16:creationId xmlns:a16="http://schemas.microsoft.com/office/drawing/2014/main" id="{73CCECB3-314E-4445-B3DD-F93B9EF6D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17" name="Content Placeholder 6" descr="Man">
            <a:extLst>
              <a:ext uri="{FF2B5EF4-FFF2-40B4-BE49-F238E27FC236}">
                <a16:creationId xmlns:a16="http://schemas.microsoft.com/office/drawing/2014/main" id="{B62E2BE8-D824-4FEE-B192-C8A52F43F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3658" y="2663247"/>
            <a:ext cx="765753" cy="765753"/>
          </a:xfrm>
          <a:prstGeom prst="rect">
            <a:avLst/>
          </a:prstGeom>
        </p:spPr>
      </p:pic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BA8E0A26-733E-40F9-A4F7-E779ED566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4032" y="5794086"/>
            <a:ext cx="765753" cy="765753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772A3393-C92D-4E93-9A64-C6B6169FC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215" y="3551980"/>
            <a:ext cx="765753" cy="765753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9CC2FE93-44AB-4467-A941-35B66D221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23DF9585-1363-4B29-B087-8110B989E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957" y="2616210"/>
            <a:ext cx="765753" cy="765753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E44F3FA6-DCCD-4ECA-8AF5-5895A2766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7960" y="2426942"/>
            <a:ext cx="765753" cy="765753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D0A7FC6A-3FB3-4084-BE19-5FCA9631E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839" y="3884075"/>
            <a:ext cx="765753" cy="765753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A7F5DA50-94D5-4AF5-B056-15755DD2C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311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8FEC-C9BF-42F9-8720-E726CB4C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Interplay between selection and drift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4B31A-01D2-4595-8E72-2DBFDE1D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Even in large population sizes drift can be important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Content Placeholder 6" descr="Man">
            <a:extLst>
              <a:ext uri="{FF2B5EF4-FFF2-40B4-BE49-F238E27FC236}">
                <a16:creationId xmlns:a16="http://schemas.microsoft.com/office/drawing/2014/main" id="{52EC1C0A-5BEA-4BB2-BD7A-BCCEA6DD5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3980" y="5250820"/>
            <a:ext cx="438912" cy="438912"/>
          </a:xfrm>
          <a:prstGeom prst="rect">
            <a:avLst/>
          </a:prstGeom>
        </p:spPr>
      </p:pic>
      <p:pic>
        <p:nvPicPr>
          <p:cNvPr id="6" name="Content Placeholder 6" descr="Man">
            <a:extLst>
              <a:ext uri="{FF2B5EF4-FFF2-40B4-BE49-F238E27FC236}">
                <a16:creationId xmlns:a16="http://schemas.microsoft.com/office/drawing/2014/main" id="{51A374FA-3ACE-4644-8FC5-C74FA80A7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9893" y="2554067"/>
            <a:ext cx="438912" cy="438912"/>
          </a:xfrm>
          <a:prstGeom prst="rect">
            <a:avLst/>
          </a:prstGeom>
        </p:spPr>
      </p:pic>
      <p:pic>
        <p:nvPicPr>
          <p:cNvPr id="7" name="Content Placeholder 6" descr="Man">
            <a:extLst>
              <a:ext uri="{FF2B5EF4-FFF2-40B4-BE49-F238E27FC236}">
                <a16:creationId xmlns:a16="http://schemas.microsoft.com/office/drawing/2014/main" id="{DE110BAD-B38A-4BF9-AF5C-1EB1BEC46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8937" y="4361624"/>
            <a:ext cx="438912" cy="438912"/>
          </a:xfrm>
          <a:prstGeom prst="rect">
            <a:avLst/>
          </a:prstGeom>
        </p:spPr>
      </p:pic>
      <p:pic>
        <p:nvPicPr>
          <p:cNvPr id="8" name="Content Placeholder 6" descr="Man">
            <a:extLst>
              <a:ext uri="{FF2B5EF4-FFF2-40B4-BE49-F238E27FC236}">
                <a16:creationId xmlns:a16="http://schemas.microsoft.com/office/drawing/2014/main" id="{458210E5-2A93-44EA-8169-423D23BF8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3626" y="3765276"/>
            <a:ext cx="438912" cy="438912"/>
          </a:xfrm>
          <a:prstGeom prst="rect">
            <a:avLst/>
          </a:prstGeom>
        </p:spPr>
      </p:pic>
      <p:pic>
        <p:nvPicPr>
          <p:cNvPr id="9" name="Content Placeholder 6" descr="Man">
            <a:extLst>
              <a:ext uri="{FF2B5EF4-FFF2-40B4-BE49-F238E27FC236}">
                <a16:creationId xmlns:a16="http://schemas.microsoft.com/office/drawing/2014/main" id="{6DD53489-4061-423F-8372-3AF6E93A3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3997" y="5846100"/>
            <a:ext cx="438912" cy="438912"/>
          </a:xfrm>
          <a:prstGeom prst="rect">
            <a:avLst/>
          </a:prstGeom>
        </p:spPr>
      </p:pic>
      <p:pic>
        <p:nvPicPr>
          <p:cNvPr id="10" name="Content Placeholder 6" descr="Man">
            <a:extLst>
              <a:ext uri="{FF2B5EF4-FFF2-40B4-BE49-F238E27FC236}">
                <a16:creationId xmlns:a16="http://schemas.microsoft.com/office/drawing/2014/main" id="{74E8106B-2667-44DB-B002-3BB17DDD2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3952" y="5929783"/>
            <a:ext cx="438912" cy="438912"/>
          </a:xfrm>
          <a:prstGeom prst="rect">
            <a:avLst/>
          </a:prstGeom>
        </p:spPr>
      </p:pic>
      <p:pic>
        <p:nvPicPr>
          <p:cNvPr id="11" name="Content Placeholder 6" descr="Man">
            <a:extLst>
              <a:ext uri="{FF2B5EF4-FFF2-40B4-BE49-F238E27FC236}">
                <a16:creationId xmlns:a16="http://schemas.microsoft.com/office/drawing/2014/main" id="{BD97114E-BED7-4B0D-B3F5-FE490B71C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0064" y="4583095"/>
            <a:ext cx="438912" cy="438912"/>
          </a:xfrm>
          <a:prstGeom prst="rect">
            <a:avLst/>
          </a:prstGeom>
        </p:spPr>
      </p:pic>
      <p:pic>
        <p:nvPicPr>
          <p:cNvPr id="12" name="Content Placeholder 6" descr="Man">
            <a:extLst>
              <a:ext uri="{FF2B5EF4-FFF2-40B4-BE49-F238E27FC236}">
                <a16:creationId xmlns:a16="http://schemas.microsoft.com/office/drawing/2014/main" id="{4A148E6A-73AE-4597-BF8F-C328A5C0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4306" y="3583077"/>
            <a:ext cx="438912" cy="438912"/>
          </a:xfrm>
          <a:prstGeom prst="rect">
            <a:avLst/>
          </a:prstGeom>
        </p:spPr>
      </p:pic>
      <p:pic>
        <p:nvPicPr>
          <p:cNvPr id="13" name="Content Placeholder 6" descr="Man">
            <a:extLst>
              <a:ext uri="{FF2B5EF4-FFF2-40B4-BE49-F238E27FC236}">
                <a16:creationId xmlns:a16="http://schemas.microsoft.com/office/drawing/2014/main" id="{CFD5443B-2C62-4FC9-AE8A-653D0634E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1790" y="3306037"/>
            <a:ext cx="438912" cy="438912"/>
          </a:xfrm>
          <a:prstGeom prst="rect">
            <a:avLst/>
          </a:prstGeom>
        </p:spPr>
      </p:pic>
      <p:pic>
        <p:nvPicPr>
          <p:cNvPr id="14" name="Content Placeholder 6" descr="Man">
            <a:extLst>
              <a:ext uri="{FF2B5EF4-FFF2-40B4-BE49-F238E27FC236}">
                <a16:creationId xmlns:a16="http://schemas.microsoft.com/office/drawing/2014/main" id="{91C41E96-323C-4A43-9438-E652C9960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58" y="2663247"/>
            <a:ext cx="438912" cy="438912"/>
          </a:xfrm>
          <a:prstGeom prst="rect">
            <a:avLst/>
          </a:prstGeom>
        </p:spPr>
      </p:pic>
      <p:pic>
        <p:nvPicPr>
          <p:cNvPr id="15" name="Content Placeholder 6" descr="Man">
            <a:extLst>
              <a:ext uri="{FF2B5EF4-FFF2-40B4-BE49-F238E27FC236}">
                <a16:creationId xmlns:a16="http://schemas.microsoft.com/office/drawing/2014/main" id="{3A6EC99F-91ED-46EF-B826-050BD5AC6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4040" y="3211221"/>
            <a:ext cx="438912" cy="438912"/>
          </a:xfrm>
          <a:prstGeom prst="rect">
            <a:avLst/>
          </a:prstGeom>
        </p:spPr>
      </p:pic>
      <p:pic>
        <p:nvPicPr>
          <p:cNvPr id="16" name="Content Placeholder 6" descr="Man">
            <a:extLst>
              <a:ext uri="{FF2B5EF4-FFF2-40B4-BE49-F238E27FC236}">
                <a16:creationId xmlns:a16="http://schemas.microsoft.com/office/drawing/2014/main" id="{73CCECB3-314E-4445-B3DD-F93B9EF6D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1326" y="3583077"/>
            <a:ext cx="438912" cy="438912"/>
          </a:xfrm>
          <a:prstGeom prst="rect">
            <a:avLst/>
          </a:prstGeom>
        </p:spPr>
      </p:pic>
      <p:pic>
        <p:nvPicPr>
          <p:cNvPr id="17" name="Content Placeholder 6" descr="Man">
            <a:extLst>
              <a:ext uri="{FF2B5EF4-FFF2-40B4-BE49-F238E27FC236}">
                <a16:creationId xmlns:a16="http://schemas.microsoft.com/office/drawing/2014/main" id="{B62E2BE8-D824-4FEE-B192-C8A52F43F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3658" y="2663247"/>
            <a:ext cx="438912" cy="438912"/>
          </a:xfrm>
          <a:prstGeom prst="rect">
            <a:avLst/>
          </a:prstGeom>
        </p:spPr>
      </p:pic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A6918F97-A925-43DB-9569-221FAF3D8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097" y="4357261"/>
            <a:ext cx="438912" cy="438912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5C820DC4-25C3-4012-8601-F0F52B1C8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8007" y="2518005"/>
            <a:ext cx="438912" cy="438912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19CFA957-A5B8-4905-BF09-1C141D58F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4496" y="2656930"/>
            <a:ext cx="438912" cy="438912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1F94F431-F107-4F10-B78F-4F1CA57D5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3892" y="4226688"/>
            <a:ext cx="438912" cy="438912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0D528746-6939-4819-9669-B36AD5D22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7052" y="5308308"/>
            <a:ext cx="438912" cy="438912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1D334D91-D485-4270-A18C-6F3392634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437" y="5598284"/>
            <a:ext cx="438912" cy="438912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1052C6F6-919A-47B3-9B94-A2A8F70DF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5542" y="4839632"/>
            <a:ext cx="438912" cy="438912"/>
          </a:xfrm>
          <a:prstGeom prst="rect">
            <a:avLst/>
          </a:prstGeom>
        </p:spPr>
      </p:pic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455B1560-CFBB-49DE-9020-F50FDF5C8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2760" y="5049389"/>
            <a:ext cx="438912" cy="438912"/>
          </a:xfrm>
          <a:prstGeom prst="rect">
            <a:avLst/>
          </a:prstGeom>
        </p:spPr>
      </p:pic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FC9D4DEA-5E77-473F-AC5A-90E00E968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8960" y="3086581"/>
            <a:ext cx="438912" cy="438912"/>
          </a:xfrm>
          <a:prstGeom prst="rect">
            <a:avLst/>
          </a:prstGeom>
        </p:spPr>
      </p:pic>
      <p:pic>
        <p:nvPicPr>
          <p:cNvPr id="27" name="Content Placeholder 6" descr="Man">
            <a:extLst>
              <a:ext uri="{FF2B5EF4-FFF2-40B4-BE49-F238E27FC236}">
                <a16:creationId xmlns:a16="http://schemas.microsoft.com/office/drawing/2014/main" id="{84DF6691-6442-4965-A483-A86D15A98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20" y="3270118"/>
            <a:ext cx="438912" cy="438912"/>
          </a:xfrm>
          <a:prstGeom prst="rect">
            <a:avLst/>
          </a:prstGeom>
        </p:spPr>
      </p:pic>
      <p:pic>
        <p:nvPicPr>
          <p:cNvPr id="28" name="Content Placeholder 6" descr="Man">
            <a:extLst>
              <a:ext uri="{FF2B5EF4-FFF2-40B4-BE49-F238E27FC236}">
                <a16:creationId xmlns:a16="http://schemas.microsoft.com/office/drawing/2014/main" id="{D2AA9569-7C48-41CF-BCCF-E6E4D9E03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1568" y="3666433"/>
            <a:ext cx="438912" cy="438912"/>
          </a:xfrm>
          <a:prstGeom prst="rect">
            <a:avLst/>
          </a:prstGeom>
        </p:spPr>
      </p:pic>
      <p:pic>
        <p:nvPicPr>
          <p:cNvPr id="29" name="Content Placeholder 6" descr="Man">
            <a:extLst>
              <a:ext uri="{FF2B5EF4-FFF2-40B4-BE49-F238E27FC236}">
                <a16:creationId xmlns:a16="http://schemas.microsoft.com/office/drawing/2014/main" id="{D38AFFBB-275E-4F17-9180-4E744BA15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8691" y="4543047"/>
            <a:ext cx="438912" cy="438912"/>
          </a:xfrm>
          <a:prstGeom prst="rect">
            <a:avLst/>
          </a:prstGeom>
        </p:spPr>
      </p:pic>
      <p:pic>
        <p:nvPicPr>
          <p:cNvPr id="30" name="Content Placeholder 6" descr="Man">
            <a:extLst>
              <a:ext uri="{FF2B5EF4-FFF2-40B4-BE49-F238E27FC236}">
                <a16:creationId xmlns:a16="http://schemas.microsoft.com/office/drawing/2014/main" id="{025F56FC-7E12-4A4C-9095-F2D5C0101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6440" y="2772309"/>
            <a:ext cx="438912" cy="438912"/>
          </a:xfrm>
          <a:prstGeom prst="rect">
            <a:avLst/>
          </a:prstGeom>
        </p:spPr>
      </p:pic>
      <p:pic>
        <p:nvPicPr>
          <p:cNvPr id="31" name="Content Placeholder 6" descr="Man">
            <a:extLst>
              <a:ext uri="{FF2B5EF4-FFF2-40B4-BE49-F238E27FC236}">
                <a16:creationId xmlns:a16="http://schemas.microsoft.com/office/drawing/2014/main" id="{E1A1EF7A-D935-4B88-BA71-7517C665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1117" y="5488301"/>
            <a:ext cx="438912" cy="438912"/>
          </a:xfrm>
          <a:prstGeom prst="rect">
            <a:avLst/>
          </a:prstGeom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1BB4C6C9-886B-4065-81AA-38A67D87F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5734" y="3487442"/>
            <a:ext cx="438912" cy="438912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886EC545-F933-40E0-92FB-531413749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6262" y="4696761"/>
            <a:ext cx="438912" cy="438912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4A59C571-9B20-4E98-93C0-AB1B7A204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8538" y="4001294"/>
            <a:ext cx="438912" cy="438912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53CFDE38-399F-42F8-9E8C-AC9FF358B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395" y="5420288"/>
            <a:ext cx="438912" cy="438912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435503CE-89D1-438B-BCAE-07D197BB9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9932" y="4916217"/>
            <a:ext cx="438912" cy="438912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024ED63D-F35B-4B69-93FF-D3E850F80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2226" y="4754812"/>
            <a:ext cx="438912" cy="438912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3F5140C9-A654-4A95-B3CE-775BDC40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0904" y="4561001"/>
            <a:ext cx="438912" cy="438912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71CF735C-00D2-433C-9216-911759BB9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3952" y="3477754"/>
            <a:ext cx="438912" cy="438912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79E6ED4C-1C23-42F4-A1C0-54C12A44E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3120" y="2834964"/>
            <a:ext cx="438912" cy="438912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0EF7C822-F3B4-49CE-A284-30F01188B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1000" y="3498081"/>
            <a:ext cx="438912" cy="438912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98ADAECE-7BF9-45E1-BD5C-68743470A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420" y="4226688"/>
            <a:ext cx="438912" cy="438912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70CC0A3-2175-47E9-A3A5-D5925FE7C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552" y="2882703"/>
            <a:ext cx="438912" cy="438912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68644638-5240-4596-AACB-3B84A0F97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0768" y="5927213"/>
            <a:ext cx="438912" cy="438912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6C2CDEDC-EC27-4A34-893E-82D966F98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0418" y="4975573"/>
            <a:ext cx="438912" cy="438912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4118620B-4359-484F-B0B7-1C47409C6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2760" y="6002615"/>
            <a:ext cx="438912" cy="438912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353D8F49-5DD2-41FD-AB88-F8B4EF3F7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6120" y="6149239"/>
            <a:ext cx="438912" cy="438912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96241C8F-01B4-4A34-8D27-D6C957D8D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34" y="5773394"/>
            <a:ext cx="438912" cy="438912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977317A6-8754-4338-B98B-45DD6FA1C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1620" y="3571601"/>
            <a:ext cx="438912" cy="438912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6241F68A-8178-494E-92C0-4BDE7BF79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7961" y="6048021"/>
            <a:ext cx="438912" cy="438912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9F1ECB19-04A4-4DC3-9A05-C64887D7C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575" y="6219580"/>
            <a:ext cx="438912" cy="438912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BC062B3B-F56E-473E-92AF-24FFC84A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798" y="4268415"/>
            <a:ext cx="438912" cy="438912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067E0E8-1930-4C06-89B7-E76F42152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00" y="5025980"/>
            <a:ext cx="438912" cy="438912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E0E402A9-7535-490C-B106-5BDBBD5A6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732" y="3681995"/>
            <a:ext cx="438912" cy="4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022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8FEC-C9BF-42F9-8720-E726CB4C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Interplay between selection and drift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4B31A-01D2-4595-8E72-2DBFDE1D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Even in large population sizes drift can be important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Content Placeholder 6" descr="Man">
            <a:extLst>
              <a:ext uri="{FF2B5EF4-FFF2-40B4-BE49-F238E27FC236}">
                <a16:creationId xmlns:a16="http://schemas.microsoft.com/office/drawing/2014/main" id="{52EC1C0A-5BEA-4BB2-BD7A-BCCEA6DD5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3980" y="5250820"/>
            <a:ext cx="438912" cy="438912"/>
          </a:xfrm>
          <a:prstGeom prst="rect">
            <a:avLst/>
          </a:prstGeom>
        </p:spPr>
      </p:pic>
      <p:pic>
        <p:nvPicPr>
          <p:cNvPr id="6" name="Content Placeholder 6" descr="Man">
            <a:extLst>
              <a:ext uri="{FF2B5EF4-FFF2-40B4-BE49-F238E27FC236}">
                <a16:creationId xmlns:a16="http://schemas.microsoft.com/office/drawing/2014/main" id="{51A374FA-3ACE-4644-8FC5-C74FA80A7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9893" y="2554067"/>
            <a:ext cx="438912" cy="438912"/>
          </a:xfrm>
          <a:prstGeom prst="rect">
            <a:avLst/>
          </a:prstGeom>
        </p:spPr>
      </p:pic>
      <p:pic>
        <p:nvPicPr>
          <p:cNvPr id="7" name="Content Placeholder 6" descr="Man">
            <a:extLst>
              <a:ext uri="{FF2B5EF4-FFF2-40B4-BE49-F238E27FC236}">
                <a16:creationId xmlns:a16="http://schemas.microsoft.com/office/drawing/2014/main" id="{DE110BAD-B38A-4BF9-AF5C-1EB1BEC46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8937" y="4361624"/>
            <a:ext cx="438912" cy="438912"/>
          </a:xfrm>
          <a:prstGeom prst="rect">
            <a:avLst/>
          </a:prstGeom>
        </p:spPr>
      </p:pic>
      <p:pic>
        <p:nvPicPr>
          <p:cNvPr id="8" name="Content Placeholder 6" descr="Man">
            <a:extLst>
              <a:ext uri="{FF2B5EF4-FFF2-40B4-BE49-F238E27FC236}">
                <a16:creationId xmlns:a16="http://schemas.microsoft.com/office/drawing/2014/main" id="{458210E5-2A93-44EA-8169-423D23BF8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3626" y="3765276"/>
            <a:ext cx="438912" cy="438912"/>
          </a:xfrm>
          <a:prstGeom prst="rect">
            <a:avLst/>
          </a:prstGeom>
        </p:spPr>
      </p:pic>
      <p:pic>
        <p:nvPicPr>
          <p:cNvPr id="9" name="Content Placeholder 6" descr="Man">
            <a:extLst>
              <a:ext uri="{FF2B5EF4-FFF2-40B4-BE49-F238E27FC236}">
                <a16:creationId xmlns:a16="http://schemas.microsoft.com/office/drawing/2014/main" id="{6DD53489-4061-423F-8372-3AF6E93A3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3997" y="5846100"/>
            <a:ext cx="438912" cy="438912"/>
          </a:xfrm>
          <a:prstGeom prst="rect">
            <a:avLst/>
          </a:prstGeom>
        </p:spPr>
      </p:pic>
      <p:pic>
        <p:nvPicPr>
          <p:cNvPr id="10" name="Content Placeholder 6" descr="Man">
            <a:extLst>
              <a:ext uri="{FF2B5EF4-FFF2-40B4-BE49-F238E27FC236}">
                <a16:creationId xmlns:a16="http://schemas.microsoft.com/office/drawing/2014/main" id="{74E8106B-2667-44DB-B002-3BB17DDD2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3952" y="5929783"/>
            <a:ext cx="438912" cy="438912"/>
          </a:xfrm>
          <a:prstGeom prst="rect">
            <a:avLst/>
          </a:prstGeom>
        </p:spPr>
      </p:pic>
      <p:pic>
        <p:nvPicPr>
          <p:cNvPr id="11" name="Content Placeholder 6" descr="Man">
            <a:extLst>
              <a:ext uri="{FF2B5EF4-FFF2-40B4-BE49-F238E27FC236}">
                <a16:creationId xmlns:a16="http://schemas.microsoft.com/office/drawing/2014/main" id="{BD97114E-BED7-4B0D-B3F5-FE490B71C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0064" y="4583095"/>
            <a:ext cx="438912" cy="438912"/>
          </a:xfrm>
          <a:prstGeom prst="rect">
            <a:avLst/>
          </a:prstGeom>
        </p:spPr>
      </p:pic>
      <p:pic>
        <p:nvPicPr>
          <p:cNvPr id="12" name="Content Placeholder 6" descr="Man">
            <a:extLst>
              <a:ext uri="{FF2B5EF4-FFF2-40B4-BE49-F238E27FC236}">
                <a16:creationId xmlns:a16="http://schemas.microsoft.com/office/drawing/2014/main" id="{4A148E6A-73AE-4597-BF8F-C328A5C0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4306" y="3583077"/>
            <a:ext cx="438912" cy="438912"/>
          </a:xfrm>
          <a:prstGeom prst="rect">
            <a:avLst/>
          </a:prstGeom>
        </p:spPr>
      </p:pic>
      <p:pic>
        <p:nvPicPr>
          <p:cNvPr id="13" name="Content Placeholder 6" descr="Man">
            <a:extLst>
              <a:ext uri="{FF2B5EF4-FFF2-40B4-BE49-F238E27FC236}">
                <a16:creationId xmlns:a16="http://schemas.microsoft.com/office/drawing/2014/main" id="{CFD5443B-2C62-4FC9-AE8A-653D0634E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1790" y="3306037"/>
            <a:ext cx="438912" cy="438912"/>
          </a:xfrm>
          <a:prstGeom prst="rect">
            <a:avLst/>
          </a:prstGeom>
        </p:spPr>
      </p:pic>
      <p:pic>
        <p:nvPicPr>
          <p:cNvPr id="14" name="Content Placeholder 6" descr="Man">
            <a:extLst>
              <a:ext uri="{FF2B5EF4-FFF2-40B4-BE49-F238E27FC236}">
                <a16:creationId xmlns:a16="http://schemas.microsoft.com/office/drawing/2014/main" id="{91C41E96-323C-4A43-9438-E652C9960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58" y="2663247"/>
            <a:ext cx="438912" cy="438912"/>
          </a:xfrm>
          <a:prstGeom prst="rect">
            <a:avLst/>
          </a:prstGeom>
        </p:spPr>
      </p:pic>
      <p:pic>
        <p:nvPicPr>
          <p:cNvPr id="15" name="Content Placeholder 6" descr="Man">
            <a:extLst>
              <a:ext uri="{FF2B5EF4-FFF2-40B4-BE49-F238E27FC236}">
                <a16:creationId xmlns:a16="http://schemas.microsoft.com/office/drawing/2014/main" id="{3A6EC99F-91ED-46EF-B826-050BD5AC6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4040" y="3211221"/>
            <a:ext cx="438912" cy="438912"/>
          </a:xfrm>
          <a:prstGeom prst="rect">
            <a:avLst/>
          </a:prstGeom>
        </p:spPr>
      </p:pic>
      <p:pic>
        <p:nvPicPr>
          <p:cNvPr id="16" name="Content Placeholder 6" descr="Man">
            <a:extLst>
              <a:ext uri="{FF2B5EF4-FFF2-40B4-BE49-F238E27FC236}">
                <a16:creationId xmlns:a16="http://schemas.microsoft.com/office/drawing/2014/main" id="{73CCECB3-314E-4445-B3DD-F93B9EF6D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1326" y="3583077"/>
            <a:ext cx="438912" cy="438912"/>
          </a:xfrm>
          <a:prstGeom prst="rect">
            <a:avLst/>
          </a:prstGeom>
        </p:spPr>
      </p:pic>
      <p:pic>
        <p:nvPicPr>
          <p:cNvPr id="17" name="Content Placeholder 6" descr="Man">
            <a:extLst>
              <a:ext uri="{FF2B5EF4-FFF2-40B4-BE49-F238E27FC236}">
                <a16:creationId xmlns:a16="http://schemas.microsoft.com/office/drawing/2014/main" id="{B62E2BE8-D824-4FEE-B192-C8A52F43F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3658" y="2663247"/>
            <a:ext cx="438912" cy="438912"/>
          </a:xfrm>
          <a:prstGeom prst="rect">
            <a:avLst/>
          </a:prstGeom>
        </p:spPr>
      </p:pic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A6918F97-A925-43DB-9569-221FAF3D8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097" y="4357261"/>
            <a:ext cx="438912" cy="438912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5C820DC4-25C3-4012-8601-F0F52B1C8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8007" y="2518005"/>
            <a:ext cx="438912" cy="438912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19CFA957-A5B8-4905-BF09-1C141D58F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4496" y="2656930"/>
            <a:ext cx="438912" cy="438912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1F94F431-F107-4F10-B78F-4F1CA57D5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3892" y="4226688"/>
            <a:ext cx="438912" cy="438912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0D528746-6939-4819-9669-B36AD5D22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7052" y="5308308"/>
            <a:ext cx="438912" cy="438912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1D334D91-D485-4270-A18C-6F3392634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437" y="5598284"/>
            <a:ext cx="438912" cy="438912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1052C6F6-919A-47B3-9B94-A2A8F70DF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5542" y="4839632"/>
            <a:ext cx="438912" cy="438912"/>
          </a:xfrm>
          <a:prstGeom prst="rect">
            <a:avLst/>
          </a:prstGeom>
        </p:spPr>
      </p:pic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455B1560-CFBB-49DE-9020-F50FDF5C8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2760" y="5049389"/>
            <a:ext cx="438912" cy="438912"/>
          </a:xfrm>
          <a:prstGeom prst="rect">
            <a:avLst/>
          </a:prstGeom>
        </p:spPr>
      </p:pic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FC9D4DEA-5E77-473F-AC5A-90E00E968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8960" y="3086581"/>
            <a:ext cx="438912" cy="438912"/>
          </a:xfrm>
          <a:prstGeom prst="rect">
            <a:avLst/>
          </a:prstGeom>
        </p:spPr>
      </p:pic>
      <p:pic>
        <p:nvPicPr>
          <p:cNvPr id="27" name="Content Placeholder 6" descr="Man">
            <a:extLst>
              <a:ext uri="{FF2B5EF4-FFF2-40B4-BE49-F238E27FC236}">
                <a16:creationId xmlns:a16="http://schemas.microsoft.com/office/drawing/2014/main" id="{84DF6691-6442-4965-A483-A86D15A98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20" y="3270118"/>
            <a:ext cx="438912" cy="438912"/>
          </a:xfrm>
          <a:prstGeom prst="rect">
            <a:avLst/>
          </a:prstGeom>
        </p:spPr>
      </p:pic>
      <p:pic>
        <p:nvPicPr>
          <p:cNvPr id="28" name="Content Placeholder 6" descr="Man">
            <a:extLst>
              <a:ext uri="{FF2B5EF4-FFF2-40B4-BE49-F238E27FC236}">
                <a16:creationId xmlns:a16="http://schemas.microsoft.com/office/drawing/2014/main" id="{D2AA9569-7C48-41CF-BCCF-E6E4D9E03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1568" y="3666433"/>
            <a:ext cx="438912" cy="438912"/>
          </a:xfrm>
          <a:prstGeom prst="rect">
            <a:avLst/>
          </a:prstGeom>
        </p:spPr>
      </p:pic>
      <p:pic>
        <p:nvPicPr>
          <p:cNvPr id="29" name="Content Placeholder 6" descr="Man">
            <a:extLst>
              <a:ext uri="{FF2B5EF4-FFF2-40B4-BE49-F238E27FC236}">
                <a16:creationId xmlns:a16="http://schemas.microsoft.com/office/drawing/2014/main" id="{D38AFFBB-275E-4F17-9180-4E744BA15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8691" y="4543047"/>
            <a:ext cx="438912" cy="438912"/>
          </a:xfrm>
          <a:prstGeom prst="rect">
            <a:avLst/>
          </a:prstGeom>
        </p:spPr>
      </p:pic>
      <p:pic>
        <p:nvPicPr>
          <p:cNvPr id="30" name="Content Placeholder 6" descr="Man">
            <a:extLst>
              <a:ext uri="{FF2B5EF4-FFF2-40B4-BE49-F238E27FC236}">
                <a16:creationId xmlns:a16="http://schemas.microsoft.com/office/drawing/2014/main" id="{025F56FC-7E12-4A4C-9095-F2D5C0101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6440" y="2772309"/>
            <a:ext cx="438912" cy="438912"/>
          </a:xfrm>
          <a:prstGeom prst="rect">
            <a:avLst/>
          </a:prstGeom>
        </p:spPr>
      </p:pic>
      <p:pic>
        <p:nvPicPr>
          <p:cNvPr id="31" name="Content Placeholder 6" descr="Man">
            <a:extLst>
              <a:ext uri="{FF2B5EF4-FFF2-40B4-BE49-F238E27FC236}">
                <a16:creationId xmlns:a16="http://schemas.microsoft.com/office/drawing/2014/main" id="{E1A1EF7A-D935-4B88-BA71-7517C665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1117" y="5488301"/>
            <a:ext cx="438912" cy="438912"/>
          </a:xfrm>
          <a:prstGeom prst="rect">
            <a:avLst/>
          </a:prstGeom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1BB4C6C9-886B-4065-81AA-38A67D87F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5734" y="3487442"/>
            <a:ext cx="438912" cy="438912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886EC545-F933-40E0-92FB-531413749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6262" y="4696761"/>
            <a:ext cx="438912" cy="438912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4A59C571-9B20-4E98-93C0-AB1B7A204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8538" y="4001294"/>
            <a:ext cx="438912" cy="438912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53CFDE38-399F-42F8-9E8C-AC9FF358B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395" y="5420288"/>
            <a:ext cx="438912" cy="438912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435503CE-89D1-438B-BCAE-07D197BB9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9932" y="4916217"/>
            <a:ext cx="438912" cy="438912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024ED63D-F35B-4B69-93FF-D3E850F80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2226" y="4754812"/>
            <a:ext cx="438912" cy="438912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3F5140C9-A654-4A95-B3CE-775BDC40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0904" y="4561001"/>
            <a:ext cx="438912" cy="438912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71CF735C-00D2-433C-9216-911759BB9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3952" y="3477754"/>
            <a:ext cx="438912" cy="438912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79E6ED4C-1C23-42F4-A1C0-54C12A44E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3120" y="2834964"/>
            <a:ext cx="438912" cy="438912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0EF7C822-F3B4-49CE-A284-30F01188B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1000" y="3498081"/>
            <a:ext cx="438912" cy="438912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98ADAECE-7BF9-45E1-BD5C-68743470A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420" y="4226688"/>
            <a:ext cx="438912" cy="438912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70CC0A3-2175-47E9-A3A5-D5925FE7C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552" y="2882703"/>
            <a:ext cx="438912" cy="438912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68644638-5240-4596-AACB-3B84A0F97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0768" y="5927213"/>
            <a:ext cx="438912" cy="438912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6C2CDEDC-EC27-4A34-893E-82D966F98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0418" y="4975573"/>
            <a:ext cx="438912" cy="438912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4118620B-4359-484F-B0B7-1C47409C6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2760" y="6002615"/>
            <a:ext cx="438912" cy="438912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353D8F49-5DD2-41FD-AB88-F8B4EF3F7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6120" y="6149239"/>
            <a:ext cx="438912" cy="438912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96241C8F-01B4-4A34-8D27-D6C957D8D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34" y="5773394"/>
            <a:ext cx="438912" cy="438912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977317A6-8754-4338-B98B-45DD6FA1C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1620" y="3571601"/>
            <a:ext cx="438912" cy="438912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6241F68A-8178-494E-92C0-4BDE7BF79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7961" y="6048021"/>
            <a:ext cx="438912" cy="438912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9F1ECB19-04A4-4DC3-9A05-C64887D7C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575" y="6219580"/>
            <a:ext cx="438912" cy="438912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BC062B3B-F56E-473E-92AF-24FFC84A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798" y="4268415"/>
            <a:ext cx="438912" cy="438912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067E0E8-1930-4C06-89B7-E76F42152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00" y="5025980"/>
            <a:ext cx="438912" cy="438912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E0E402A9-7535-490C-B106-5BDBBD5A6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732" y="3681995"/>
            <a:ext cx="438912" cy="4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106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8FEC-C9BF-42F9-8720-E726CB4C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Interplay between selection and drift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4B31A-01D2-4595-8E72-2DBFDE1D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Even in large population sizes drift can be important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Content Placeholder 6" descr="Man">
            <a:extLst>
              <a:ext uri="{FF2B5EF4-FFF2-40B4-BE49-F238E27FC236}">
                <a16:creationId xmlns:a16="http://schemas.microsoft.com/office/drawing/2014/main" id="{52EC1C0A-5BEA-4BB2-BD7A-BCCEA6DD5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000" y="5271134"/>
            <a:ext cx="265176" cy="265176"/>
          </a:xfrm>
          <a:prstGeom prst="rect">
            <a:avLst/>
          </a:prstGeom>
        </p:spPr>
      </p:pic>
      <p:pic>
        <p:nvPicPr>
          <p:cNvPr id="6" name="Content Placeholder 6" descr="Man">
            <a:extLst>
              <a:ext uri="{FF2B5EF4-FFF2-40B4-BE49-F238E27FC236}">
                <a16:creationId xmlns:a16="http://schemas.microsoft.com/office/drawing/2014/main" id="{51A374FA-3ACE-4644-8FC5-C74FA80A7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9893" y="2554067"/>
            <a:ext cx="265176" cy="265176"/>
          </a:xfrm>
          <a:prstGeom prst="rect">
            <a:avLst/>
          </a:prstGeom>
        </p:spPr>
      </p:pic>
      <p:pic>
        <p:nvPicPr>
          <p:cNvPr id="7" name="Content Placeholder 6" descr="Man">
            <a:extLst>
              <a:ext uri="{FF2B5EF4-FFF2-40B4-BE49-F238E27FC236}">
                <a16:creationId xmlns:a16="http://schemas.microsoft.com/office/drawing/2014/main" id="{DE110BAD-B38A-4BF9-AF5C-1EB1BEC46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8937" y="4361624"/>
            <a:ext cx="265176" cy="265176"/>
          </a:xfrm>
          <a:prstGeom prst="rect">
            <a:avLst/>
          </a:prstGeom>
        </p:spPr>
      </p:pic>
      <p:pic>
        <p:nvPicPr>
          <p:cNvPr id="8" name="Content Placeholder 6" descr="Man">
            <a:extLst>
              <a:ext uri="{FF2B5EF4-FFF2-40B4-BE49-F238E27FC236}">
                <a16:creationId xmlns:a16="http://schemas.microsoft.com/office/drawing/2014/main" id="{458210E5-2A93-44EA-8169-423D23BF8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3626" y="3765276"/>
            <a:ext cx="265176" cy="265176"/>
          </a:xfrm>
          <a:prstGeom prst="rect">
            <a:avLst/>
          </a:prstGeom>
        </p:spPr>
      </p:pic>
      <p:pic>
        <p:nvPicPr>
          <p:cNvPr id="9" name="Content Placeholder 6" descr="Man">
            <a:extLst>
              <a:ext uri="{FF2B5EF4-FFF2-40B4-BE49-F238E27FC236}">
                <a16:creationId xmlns:a16="http://schemas.microsoft.com/office/drawing/2014/main" id="{6DD53489-4061-423F-8372-3AF6E93A3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3997" y="5846100"/>
            <a:ext cx="265176" cy="265176"/>
          </a:xfrm>
          <a:prstGeom prst="rect">
            <a:avLst/>
          </a:prstGeom>
        </p:spPr>
      </p:pic>
      <p:pic>
        <p:nvPicPr>
          <p:cNvPr id="10" name="Content Placeholder 6" descr="Man">
            <a:extLst>
              <a:ext uri="{FF2B5EF4-FFF2-40B4-BE49-F238E27FC236}">
                <a16:creationId xmlns:a16="http://schemas.microsoft.com/office/drawing/2014/main" id="{74E8106B-2667-44DB-B002-3BB17DDD2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3952" y="5929783"/>
            <a:ext cx="265176" cy="265176"/>
          </a:xfrm>
          <a:prstGeom prst="rect">
            <a:avLst/>
          </a:prstGeom>
        </p:spPr>
      </p:pic>
      <p:pic>
        <p:nvPicPr>
          <p:cNvPr id="11" name="Content Placeholder 6" descr="Man">
            <a:extLst>
              <a:ext uri="{FF2B5EF4-FFF2-40B4-BE49-F238E27FC236}">
                <a16:creationId xmlns:a16="http://schemas.microsoft.com/office/drawing/2014/main" id="{BD97114E-BED7-4B0D-B3F5-FE490B71C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0064" y="4583095"/>
            <a:ext cx="265176" cy="265176"/>
          </a:xfrm>
          <a:prstGeom prst="rect">
            <a:avLst/>
          </a:prstGeom>
        </p:spPr>
      </p:pic>
      <p:pic>
        <p:nvPicPr>
          <p:cNvPr id="12" name="Content Placeholder 6" descr="Man">
            <a:extLst>
              <a:ext uri="{FF2B5EF4-FFF2-40B4-BE49-F238E27FC236}">
                <a16:creationId xmlns:a16="http://schemas.microsoft.com/office/drawing/2014/main" id="{4A148E6A-73AE-4597-BF8F-C328A5C0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4306" y="3583077"/>
            <a:ext cx="265176" cy="265176"/>
          </a:xfrm>
          <a:prstGeom prst="rect">
            <a:avLst/>
          </a:prstGeom>
        </p:spPr>
      </p:pic>
      <p:pic>
        <p:nvPicPr>
          <p:cNvPr id="13" name="Content Placeholder 6" descr="Man">
            <a:extLst>
              <a:ext uri="{FF2B5EF4-FFF2-40B4-BE49-F238E27FC236}">
                <a16:creationId xmlns:a16="http://schemas.microsoft.com/office/drawing/2014/main" id="{CFD5443B-2C62-4FC9-AE8A-653D0634E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1790" y="3306037"/>
            <a:ext cx="265176" cy="265176"/>
          </a:xfrm>
          <a:prstGeom prst="rect">
            <a:avLst/>
          </a:prstGeom>
        </p:spPr>
      </p:pic>
      <p:pic>
        <p:nvPicPr>
          <p:cNvPr id="14" name="Content Placeholder 6" descr="Man">
            <a:extLst>
              <a:ext uri="{FF2B5EF4-FFF2-40B4-BE49-F238E27FC236}">
                <a16:creationId xmlns:a16="http://schemas.microsoft.com/office/drawing/2014/main" id="{91C41E96-323C-4A43-9438-E652C9960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58" y="2663247"/>
            <a:ext cx="265176" cy="265176"/>
          </a:xfrm>
          <a:prstGeom prst="rect">
            <a:avLst/>
          </a:prstGeom>
        </p:spPr>
      </p:pic>
      <p:pic>
        <p:nvPicPr>
          <p:cNvPr id="15" name="Content Placeholder 6" descr="Man">
            <a:extLst>
              <a:ext uri="{FF2B5EF4-FFF2-40B4-BE49-F238E27FC236}">
                <a16:creationId xmlns:a16="http://schemas.microsoft.com/office/drawing/2014/main" id="{3A6EC99F-91ED-46EF-B826-050BD5AC6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4040" y="3211221"/>
            <a:ext cx="265176" cy="265176"/>
          </a:xfrm>
          <a:prstGeom prst="rect">
            <a:avLst/>
          </a:prstGeom>
        </p:spPr>
      </p:pic>
      <p:pic>
        <p:nvPicPr>
          <p:cNvPr id="16" name="Content Placeholder 6" descr="Man">
            <a:extLst>
              <a:ext uri="{FF2B5EF4-FFF2-40B4-BE49-F238E27FC236}">
                <a16:creationId xmlns:a16="http://schemas.microsoft.com/office/drawing/2014/main" id="{73CCECB3-314E-4445-B3DD-F93B9EF6D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1326" y="3583077"/>
            <a:ext cx="265176" cy="265176"/>
          </a:xfrm>
          <a:prstGeom prst="rect">
            <a:avLst/>
          </a:prstGeom>
        </p:spPr>
      </p:pic>
      <p:pic>
        <p:nvPicPr>
          <p:cNvPr id="17" name="Content Placeholder 6" descr="Man">
            <a:extLst>
              <a:ext uri="{FF2B5EF4-FFF2-40B4-BE49-F238E27FC236}">
                <a16:creationId xmlns:a16="http://schemas.microsoft.com/office/drawing/2014/main" id="{B62E2BE8-D824-4FEE-B192-C8A52F43F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3658" y="2663247"/>
            <a:ext cx="265176" cy="265176"/>
          </a:xfrm>
          <a:prstGeom prst="rect">
            <a:avLst/>
          </a:prstGeom>
        </p:spPr>
      </p:pic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A6918F97-A925-43DB-9569-221FAF3D8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097" y="4357261"/>
            <a:ext cx="265176" cy="265176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5C820DC4-25C3-4012-8601-F0F52B1C8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8007" y="2518005"/>
            <a:ext cx="265176" cy="265176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19CFA957-A5B8-4905-BF09-1C141D58F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4496" y="2656930"/>
            <a:ext cx="265176" cy="265176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1F94F431-F107-4F10-B78F-4F1CA57D5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3892" y="4226688"/>
            <a:ext cx="265176" cy="265176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0D528746-6939-4819-9669-B36AD5D22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7052" y="5308308"/>
            <a:ext cx="265176" cy="265176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1D334D91-D485-4270-A18C-6F3392634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437" y="5598284"/>
            <a:ext cx="265176" cy="265176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1052C6F6-919A-47B3-9B94-A2A8F70DF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5542" y="4839632"/>
            <a:ext cx="265176" cy="265176"/>
          </a:xfrm>
          <a:prstGeom prst="rect">
            <a:avLst/>
          </a:prstGeom>
        </p:spPr>
      </p:pic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455B1560-CFBB-49DE-9020-F50FDF5C8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352" y="5071742"/>
            <a:ext cx="265176" cy="265176"/>
          </a:xfrm>
          <a:prstGeom prst="rect">
            <a:avLst/>
          </a:prstGeom>
        </p:spPr>
      </p:pic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FC9D4DEA-5E77-473F-AC5A-90E00E968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3092" y="2864293"/>
            <a:ext cx="265176" cy="265176"/>
          </a:xfrm>
          <a:prstGeom prst="rect">
            <a:avLst/>
          </a:prstGeom>
        </p:spPr>
      </p:pic>
      <p:pic>
        <p:nvPicPr>
          <p:cNvPr id="27" name="Content Placeholder 6" descr="Man">
            <a:extLst>
              <a:ext uri="{FF2B5EF4-FFF2-40B4-BE49-F238E27FC236}">
                <a16:creationId xmlns:a16="http://schemas.microsoft.com/office/drawing/2014/main" id="{84DF6691-6442-4965-A483-A86D15A98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20" y="3270118"/>
            <a:ext cx="265176" cy="265176"/>
          </a:xfrm>
          <a:prstGeom prst="rect">
            <a:avLst/>
          </a:prstGeom>
        </p:spPr>
      </p:pic>
      <p:pic>
        <p:nvPicPr>
          <p:cNvPr id="28" name="Content Placeholder 6" descr="Man">
            <a:extLst>
              <a:ext uri="{FF2B5EF4-FFF2-40B4-BE49-F238E27FC236}">
                <a16:creationId xmlns:a16="http://schemas.microsoft.com/office/drawing/2014/main" id="{D2AA9569-7C48-41CF-BCCF-E6E4D9E03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1568" y="3666433"/>
            <a:ext cx="265176" cy="265176"/>
          </a:xfrm>
          <a:prstGeom prst="rect">
            <a:avLst/>
          </a:prstGeom>
        </p:spPr>
      </p:pic>
      <p:pic>
        <p:nvPicPr>
          <p:cNvPr id="29" name="Content Placeholder 6" descr="Man">
            <a:extLst>
              <a:ext uri="{FF2B5EF4-FFF2-40B4-BE49-F238E27FC236}">
                <a16:creationId xmlns:a16="http://schemas.microsoft.com/office/drawing/2014/main" id="{D38AFFBB-275E-4F17-9180-4E744BA15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8691" y="4543047"/>
            <a:ext cx="265176" cy="265176"/>
          </a:xfrm>
          <a:prstGeom prst="rect">
            <a:avLst/>
          </a:prstGeom>
        </p:spPr>
      </p:pic>
      <p:pic>
        <p:nvPicPr>
          <p:cNvPr id="30" name="Content Placeholder 6" descr="Man">
            <a:extLst>
              <a:ext uri="{FF2B5EF4-FFF2-40B4-BE49-F238E27FC236}">
                <a16:creationId xmlns:a16="http://schemas.microsoft.com/office/drawing/2014/main" id="{025F56FC-7E12-4A4C-9095-F2D5C0101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6440" y="2772309"/>
            <a:ext cx="265176" cy="265176"/>
          </a:xfrm>
          <a:prstGeom prst="rect">
            <a:avLst/>
          </a:prstGeom>
        </p:spPr>
      </p:pic>
      <p:pic>
        <p:nvPicPr>
          <p:cNvPr id="31" name="Content Placeholder 6" descr="Man">
            <a:extLst>
              <a:ext uri="{FF2B5EF4-FFF2-40B4-BE49-F238E27FC236}">
                <a16:creationId xmlns:a16="http://schemas.microsoft.com/office/drawing/2014/main" id="{E1A1EF7A-D935-4B88-BA71-7517C665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1117" y="5488301"/>
            <a:ext cx="265176" cy="265176"/>
          </a:xfrm>
          <a:prstGeom prst="rect">
            <a:avLst/>
          </a:prstGeom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1BB4C6C9-886B-4065-81AA-38A67D87F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5734" y="3487442"/>
            <a:ext cx="265176" cy="265176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886EC545-F933-40E0-92FB-531413749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6262" y="4696761"/>
            <a:ext cx="265176" cy="265176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4A59C571-9B20-4E98-93C0-AB1B7A204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3546" y="3999689"/>
            <a:ext cx="265176" cy="265176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53CFDE38-399F-42F8-9E8C-AC9FF358B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395" y="5420288"/>
            <a:ext cx="265176" cy="265176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435503CE-89D1-438B-BCAE-07D197BB9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0811" y="4645009"/>
            <a:ext cx="265176" cy="265176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024ED63D-F35B-4B69-93FF-D3E850F80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2226" y="4754812"/>
            <a:ext cx="265176" cy="265176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3F5140C9-A654-4A95-B3CE-775BDC40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0904" y="4561001"/>
            <a:ext cx="265176" cy="265176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71CF735C-00D2-433C-9216-911759BB9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3952" y="3477754"/>
            <a:ext cx="265176" cy="265176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79E6ED4C-1C23-42F4-A1C0-54C12A44E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3120" y="2834964"/>
            <a:ext cx="265176" cy="265176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0EF7C822-F3B4-49CE-A284-30F01188B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4393" y="3042751"/>
            <a:ext cx="265176" cy="265176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98ADAECE-7BF9-45E1-BD5C-68743470A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420" y="4226688"/>
            <a:ext cx="265176" cy="265176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70CC0A3-2175-47E9-A3A5-D5925FE7C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552" y="2882703"/>
            <a:ext cx="265176" cy="265176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68644638-5240-4596-AACB-3B84A0F97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0768" y="5927213"/>
            <a:ext cx="265176" cy="265176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6C2CDEDC-EC27-4A34-893E-82D966F98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0418" y="4975573"/>
            <a:ext cx="265176" cy="265176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4118620B-4359-484F-B0B7-1C47409C6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2760" y="6002615"/>
            <a:ext cx="265176" cy="265176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353D8F49-5DD2-41FD-AB88-F8B4EF3F7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6120" y="6149239"/>
            <a:ext cx="265176" cy="265176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96241C8F-01B4-4A34-8D27-D6C957D8D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34" y="5773394"/>
            <a:ext cx="265176" cy="265176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977317A6-8754-4338-B98B-45DD6FA1C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1620" y="3571601"/>
            <a:ext cx="265176" cy="265176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6241F68A-8178-494E-92C0-4BDE7BF79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7961" y="6048021"/>
            <a:ext cx="265176" cy="265176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9F1ECB19-04A4-4DC3-9A05-C64887D7C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575" y="6219580"/>
            <a:ext cx="265176" cy="265176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BC062B3B-F56E-473E-92AF-24FFC84A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798" y="4268415"/>
            <a:ext cx="265176" cy="265176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067E0E8-1930-4C06-89B7-E76F42152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00" y="5025980"/>
            <a:ext cx="265176" cy="265176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E0E402A9-7535-490C-B106-5BDBBD5A6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732" y="3681995"/>
            <a:ext cx="265176" cy="265176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8FB35D5B-8C9C-423B-9D88-FE50D202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9072" y="5615518"/>
            <a:ext cx="265176" cy="265176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A9786232-ECDF-40DD-9803-29C6BC3A0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4985" y="2918765"/>
            <a:ext cx="265176" cy="265176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7A14721A-7B73-4490-AFE9-72E9D16B1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4029" y="4726322"/>
            <a:ext cx="265176" cy="265176"/>
          </a:xfrm>
          <a:prstGeom prst="rect">
            <a:avLst/>
          </a:prstGeom>
        </p:spPr>
      </p:pic>
      <p:pic>
        <p:nvPicPr>
          <p:cNvPr id="58" name="Content Placeholder 6" descr="Man">
            <a:extLst>
              <a:ext uri="{FF2B5EF4-FFF2-40B4-BE49-F238E27FC236}">
                <a16:creationId xmlns:a16="http://schemas.microsoft.com/office/drawing/2014/main" id="{CE0C4E00-B558-4668-9086-BFEE1526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5894" y="4423817"/>
            <a:ext cx="265176" cy="265176"/>
          </a:xfrm>
          <a:prstGeom prst="rect">
            <a:avLst/>
          </a:prstGeom>
        </p:spPr>
      </p:pic>
      <p:pic>
        <p:nvPicPr>
          <p:cNvPr id="59" name="Content Placeholder 6" descr="Man">
            <a:extLst>
              <a:ext uri="{FF2B5EF4-FFF2-40B4-BE49-F238E27FC236}">
                <a16:creationId xmlns:a16="http://schemas.microsoft.com/office/drawing/2014/main" id="{4B86E358-75B0-451D-8E5B-E5632F1BC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9089" y="6210798"/>
            <a:ext cx="265176" cy="265176"/>
          </a:xfrm>
          <a:prstGeom prst="rect">
            <a:avLst/>
          </a:prstGeom>
        </p:spPr>
      </p:pic>
      <p:pic>
        <p:nvPicPr>
          <p:cNvPr id="60" name="Content Placeholder 6" descr="Man">
            <a:extLst>
              <a:ext uri="{FF2B5EF4-FFF2-40B4-BE49-F238E27FC236}">
                <a16:creationId xmlns:a16="http://schemas.microsoft.com/office/drawing/2014/main" id="{04F534A6-F077-417E-B242-B435D9772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9044" y="6294481"/>
            <a:ext cx="265176" cy="265176"/>
          </a:xfrm>
          <a:prstGeom prst="rect">
            <a:avLst/>
          </a:prstGeom>
        </p:spPr>
      </p:pic>
      <p:pic>
        <p:nvPicPr>
          <p:cNvPr id="61" name="Content Placeholder 6" descr="Man">
            <a:extLst>
              <a:ext uri="{FF2B5EF4-FFF2-40B4-BE49-F238E27FC236}">
                <a16:creationId xmlns:a16="http://schemas.microsoft.com/office/drawing/2014/main" id="{CE93E484-8562-47C9-9B86-DEDE95E1F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5156" y="4947793"/>
            <a:ext cx="265176" cy="265176"/>
          </a:xfrm>
          <a:prstGeom prst="rect">
            <a:avLst/>
          </a:prstGeom>
        </p:spPr>
      </p:pic>
      <p:pic>
        <p:nvPicPr>
          <p:cNvPr id="62" name="Content Placeholder 6" descr="Man">
            <a:extLst>
              <a:ext uri="{FF2B5EF4-FFF2-40B4-BE49-F238E27FC236}">
                <a16:creationId xmlns:a16="http://schemas.microsoft.com/office/drawing/2014/main" id="{8B606265-8F20-4F6C-8686-0745B78A0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9398" y="3947775"/>
            <a:ext cx="265176" cy="265176"/>
          </a:xfrm>
          <a:prstGeom prst="rect">
            <a:avLst/>
          </a:prstGeom>
        </p:spPr>
      </p:pic>
      <p:pic>
        <p:nvPicPr>
          <p:cNvPr id="63" name="Content Placeholder 6" descr="Man">
            <a:extLst>
              <a:ext uri="{FF2B5EF4-FFF2-40B4-BE49-F238E27FC236}">
                <a16:creationId xmlns:a16="http://schemas.microsoft.com/office/drawing/2014/main" id="{3B24D247-7B6C-4C2C-8C77-0DDC42ED2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6882" y="3670735"/>
            <a:ext cx="265176" cy="265176"/>
          </a:xfrm>
          <a:prstGeom prst="rect">
            <a:avLst/>
          </a:prstGeom>
        </p:spPr>
      </p:pic>
      <p:pic>
        <p:nvPicPr>
          <p:cNvPr id="64" name="Content Placeholder 6" descr="Man">
            <a:extLst>
              <a:ext uri="{FF2B5EF4-FFF2-40B4-BE49-F238E27FC236}">
                <a16:creationId xmlns:a16="http://schemas.microsoft.com/office/drawing/2014/main" id="{0E594BD0-03E0-46C3-AB46-C6A4C1121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6050" y="3027945"/>
            <a:ext cx="265176" cy="265176"/>
          </a:xfrm>
          <a:prstGeom prst="rect">
            <a:avLst/>
          </a:prstGeom>
        </p:spPr>
      </p:pic>
      <p:pic>
        <p:nvPicPr>
          <p:cNvPr id="65" name="Content Placeholder 6" descr="Man">
            <a:extLst>
              <a:ext uri="{FF2B5EF4-FFF2-40B4-BE49-F238E27FC236}">
                <a16:creationId xmlns:a16="http://schemas.microsoft.com/office/drawing/2014/main" id="{3DC26D70-556F-49FC-9A5C-8B1A134F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5804" y="4533591"/>
            <a:ext cx="265176" cy="265176"/>
          </a:xfrm>
          <a:prstGeom prst="rect">
            <a:avLst/>
          </a:prstGeom>
        </p:spPr>
      </p:pic>
      <p:pic>
        <p:nvPicPr>
          <p:cNvPr id="66" name="Content Placeholder 6" descr="Man">
            <a:extLst>
              <a:ext uri="{FF2B5EF4-FFF2-40B4-BE49-F238E27FC236}">
                <a16:creationId xmlns:a16="http://schemas.microsoft.com/office/drawing/2014/main" id="{C6C045B5-394D-448E-9DFB-5397CA860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6418" y="3947775"/>
            <a:ext cx="265176" cy="265176"/>
          </a:xfrm>
          <a:prstGeom prst="rect">
            <a:avLst/>
          </a:prstGeom>
        </p:spPr>
      </p:pic>
      <p:pic>
        <p:nvPicPr>
          <p:cNvPr id="67" name="Content Placeholder 6" descr="Man">
            <a:extLst>
              <a:ext uri="{FF2B5EF4-FFF2-40B4-BE49-F238E27FC236}">
                <a16:creationId xmlns:a16="http://schemas.microsoft.com/office/drawing/2014/main" id="{BA6475ED-B162-43FC-AACC-499CB429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8750" y="3027945"/>
            <a:ext cx="265176" cy="265176"/>
          </a:xfrm>
          <a:prstGeom prst="rect">
            <a:avLst/>
          </a:prstGeom>
        </p:spPr>
      </p:pic>
      <p:pic>
        <p:nvPicPr>
          <p:cNvPr id="68" name="Content Placeholder 6" descr="Man">
            <a:extLst>
              <a:ext uri="{FF2B5EF4-FFF2-40B4-BE49-F238E27FC236}">
                <a16:creationId xmlns:a16="http://schemas.microsoft.com/office/drawing/2014/main" id="{E1F75345-EED9-4035-938C-B9D2042D8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5189" y="4721959"/>
            <a:ext cx="265176" cy="265176"/>
          </a:xfrm>
          <a:prstGeom prst="rect">
            <a:avLst/>
          </a:prstGeom>
        </p:spPr>
      </p:pic>
      <p:pic>
        <p:nvPicPr>
          <p:cNvPr id="69" name="Content Placeholder 6" descr="Man">
            <a:extLst>
              <a:ext uri="{FF2B5EF4-FFF2-40B4-BE49-F238E27FC236}">
                <a16:creationId xmlns:a16="http://schemas.microsoft.com/office/drawing/2014/main" id="{807E00A1-7424-427B-BDD3-E6E3F7DFA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3099" y="2882703"/>
            <a:ext cx="265176" cy="265176"/>
          </a:xfrm>
          <a:prstGeom prst="rect">
            <a:avLst/>
          </a:prstGeom>
        </p:spPr>
      </p:pic>
      <p:pic>
        <p:nvPicPr>
          <p:cNvPr id="70" name="Content Placeholder 6" descr="Man">
            <a:extLst>
              <a:ext uri="{FF2B5EF4-FFF2-40B4-BE49-F238E27FC236}">
                <a16:creationId xmlns:a16="http://schemas.microsoft.com/office/drawing/2014/main" id="{8E0CD921-98DB-4558-8F15-5AD293A4F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9588" y="3021628"/>
            <a:ext cx="265176" cy="265176"/>
          </a:xfrm>
          <a:prstGeom prst="rect">
            <a:avLst/>
          </a:prstGeom>
        </p:spPr>
      </p:pic>
      <p:pic>
        <p:nvPicPr>
          <p:cNvPr id="71" name="Content Placeholder 6" descr="Man">
            <a:extLst>
              <a:ext uri="{FF2B5EF4-FFF2-40B4-BE49-F238E27FC236}">
                <a16:creationId xmlns:a16="http://schemas.microsoft.com/office/drawing/2014/main" id="{7747F222-764D-469A-8E51-6F2F0EBE9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5479" y="4815205"/>
            <a:ext cx="265176" cy="265176"/>
          </a:xfrm>
          <a:prstGeom prst="rect">
            <a:avLst/>
          </a:prstGeom>
        </p:spPr>
      </p:pic>
      <p:pic>
        <p:nvPicPr>
          <p:cNvPr id="72" name="Content Placeholder 6" descr="Man">
            <a:extLst>
              <a:ext uri="{FF2B5EF4-FFF2-40B4-BE49-F238E27FC236}">
                <a16:creationId xmlns:a16="http://schemas.microsoft.com/office/drawing/2014/main" id="{AEAFFCB6-6651-4961-B355-A4EAF5D67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2144" y="5673006"/>
            <a:ext cx="265176" cy="265176"/>
          </a:xfrm>
          <a:prstGeom prst="rect">
            <a:avLst/>
          </a:prstGeom>
        </p:spPr>
      </p:pic>
      <p:pic>
        <p:nvPicPr>
          <p:cNvPr id="73" name="Content Placeholder 6" descr="Man">
            <a:extLst>
              <a:ext uri="{FF2B5EF4-FFF2-40B4-BE49-F238E27FC236}">
                <a16:creationId xmlns:a16="http://schemas.microsoft.com/office/drawing/2014/main" id="{D38DB724-F471-43D1-BC80-2A091B310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5529" y="5962982"/>
            <a:ext cx="265176" cy="265176"/>
          </a:xfrm>
          <a:prstGeom prst="rect">
            <a:avLst/>
          </a:prstGeom>
        </p:spPr>
      </p:pic>
      <p:pic>
        <p:nvPicPr>
          <p:cNvPr id="74" name="Content Placeholder 6" descr="Man">
            <a:extLst>
              <a:ext uri="{FF2B5EF4-FFF2-40B4-BE49-F238E27FC236}">
                <a16:creationId xmlns:a16="http://schemas.microsoft.com/office/drawing/2014/main" id="{DE796E86-3CDB-4ECA-AC5E-54FB49366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0634" y="5204330"/>
            <a:ext cx="265176" cy="265176"/>
          </a:xfrm>
          <a:prstGeom prst="rect">
            <a:avLst/>
          </a:prstGeom>
        </p:spPr>
      </p:pic>
      <p:pic>
        <p:nvPicPr>
          <p:cNvPr id="75" name="Content Placeholder 6" descr="Man">
            <a:extLst>
              <a:ext uri="{FF2B5EF4-FFF2-40B4-BE49-F238E27FC236}">
                <a16:creationId xmlns:a16="http://schemas.microsoft.com/office/drawing/2014/main" id="{1598D102-5C4D-4891-B415-05EB3FC89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7852" y="5414087"/>
            <a:ext cx="265176" cy="265176"/>
          </a:xfrm>
          <a:prstGeom prst="rect">
            <a:avLst/>
          </a:prstGeom>
        </p:spPr>
      </p:pic>
      <p:pic>
        <p:nvPicPr>
          <p:cNvPr id="76" name="Content Placeholder 6" descr="Man">
            <a:extLst>
              <a:ext uri="{FF2B5EF4-FFF2-40B4-BE49-F238E27FC236}">
                <a16:creationId xmlns:a16="http://schemas.microsoft.com/office/drawing/2014/main" id="{E1588074-59B5-4B0E-8F13-5E6916C52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4052" y="3451279"/>
            <a:ext cx="265176" cy="265176"/>
          </a:xfrm>
          <a:prstGeom prst="rect">
            <a:avLst/>
          </a:prstGeom>
        </p:spPr>
      </p:pic>
      <p:pic>
        <p:nvPicPr>
          <p:cNvPr id="77" name="Content Placeholder 6" descr="Man">
            <a:extLst>
              <a:ext uri="{FF2B5EF4-FFF2-40B4-BE49-F238E27FC236}">
                <a16:creationId xmlns:a16="http://schemas.microsoft.com/office/drawing/2014/main" id="{9C73C9DD-F645-4196-9E45-79BE9E65D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0992" y="2934486"/>
            <a:ext cx="265176" cy="265176"/>
          </a:xfrm>
          <a:prstGeom prst="rect">
            <a:avLst/>
          </a:prstGeom>
        </p:spPr>
      </p:pic>
      <p:pic>
        <p:nvPicPr>
          <p:cNvPr id="78" name="Content Placeholder 6" descr="Man">
            <a:extLst>
              <a:ext uri="{FF2B5EF4-FFF2-40B4-BE49-F238E27FC236}">
                <a16:creationId xmlns:a16="http://schemas.microsoft.com/office/drawing/2014/main" id="{14F36FE9-5B8D-45E1-95D0-C16463031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6660" y="4031131"/>
            <a:ext cx="265176" cy="265176"/>
          </a:xfrm>
          <a:prstGeom prst="rect">
            <a:avLst/>
          </a:prstGeom>
        </p:spPr>
      </p:pic>
      <p:pic>
        <p:nvPicPr>
          <p:cNvPr id="79" name="Content Placeholder 6" descr="Man">
            <a:extLst>
              <a:ext uri="{FF2B5EF4-FFF2-40B4-BE49-F238E27FC236}">
                <a16:creationId xmlns:a16="http://schemas.microsoft.com/office/drawing/2014/main" id="{3DBB203A-4DEC-4469-86D9-69A633BF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3783" y="4907745"/>
            <a:ext cx="265176" cy="265176"/>
          </a:xfrm>
          <a:prstGeom prst="rect">
            <a:avLst/>
          </a:prstGeom>
        </p:spPr>
      </p:pic>
      <p:pic>
        <p:nvPicPr>
          <p:cNvPr id="80" name="Content Placeholder 6" descr="Man">
            <a:extLst>
              <a:ext uri="{FF2B5EF4-FFF2-40B4-BE49-F238E27FC236}">
                <a16:creationId xmlns:a16="http://schemas.microsoft.com/office/drawing/2014/main" id="{E85740F6-1A0D-4CFF-B381-449370A11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1532" y="3137007"/>
            <a:ext cx="265176" cy="265176"/>
          </a:xfrm>
          <a:prstGeom prst="rect">
            <a:avLst/>
          </a:prstGeom>
        </p:spPr>
      </p:pic>
      <p:pic>
        <p:nvPicPr>
          <p:cNvPr id="81" name="Content Placeholder 6" descr="Man">
            <a:extLst>
              <a:ext uri="{FF2B5EF4-FFF2-40B4-BE49-F238E27FC236}">
                <a16:creationId xmlns:a16="http://schemas.microsoft.com/office/drawing/2014/main" id="{24B1AB81-1438-4635-A62C-82F14B07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7229" y="6016651"/>
            <a:ext cx="265176" cy="265176"/>
          </a:xfrm>
          <a:prstGeom prst="rect">
            <a:avLst/>
          </a:prstGeom>
        </p:spPr>
      </p:pic>
      <p:pic>
        <p:nvPicPr>
          <p:cNvPr id="82" name="Content Placeholder 6" descr="Man">
            <a:extLst>
              <a:ext uri="{FF2B5EF4-FFF2-40B4-BE49-F238E27FC236}">
                <a16:creationId xmlns:a16="http://schemas.microsoft.com/office/drawing/2014/main" id="{5E412B88-08A6-4298-9530-7F3948AA1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0826" y="3852140"/>
            <a:ext cx="265176" cy="265176"/>
          </a:xfrm>
          <a:prstGeom prst="rect">
            <a:avLst/>
          </a:prstGeom>
        </p:spPr>
      </p:pic>
      <p:pic>
        <p:nvPicPr>
          <p:cNvPr id="83" name="Content Placeholder 6" descr="Man">
            <a:extLst>
              <a:ext uri="{FF2B5EF4-FFF2-40B4-BE49-F238E27FC236}">
                <a16:creationId xmlns:a16="http://schemas.microsoft.com/office/drawing/2014/main" id="{9AA9B625-2AE7-44AD-89A8-EF239A282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1354" y="5061459"/>
            <a:ext cx="265176" cy="265176"/>
          </a:xfrm>
          <a:prstGeom prst="rect">
            <a:avLst/>
          </a:prstGeom>
        </p:spPr>
      </p:pic>
      <p:pic>
        <p:nvPicPr>
          <p:cNvPr id="84" name="Content Placeholder 6" descr="Man">
            <a:extLst>
              <a:ext uri="{FF2B5EF4-FFF2-40B4-BE49-F238E27FC236}">
                <a16:creationId xmlns:a16="http://schemas.microsoft.com/office/drawing/2014/main" id="{3305D32E-3CD8-4757-A957-25D145B39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436" y="4298916"/>
            <a:ext cx="265176" cy="265176"/>
          </a:xfrm>
          <a:prstGeom prst="rect">
            <a:avLst/>
          </a:prstGeom>
        </p:spPr>
      </p:pic>
      <p:pic>
        <p:nvPicPr>
          <p:cNvPr id="85" name="Content Placeholder 6" descr="Man">
            <a:extLst>
              <a:ext uri="{FF2B5EF4-FFF2-40B4-BE49-F238E27FC236}">
                <a16:creationId xmlns:a16="http://schemas.microsoft.com/office/drawing/2014/main" id="{A62A662A-FEF1-4692-9633-4C6589639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8487" y="5784986"/>
            <a:ext cx="265176" cy="265176"/>
          </a:xfrm>
          <a:prstGeom prst="rect">
            <a:avLst/>
          </a:prstGeom>
        </p:spPr>
      </p:pic>
      <p:pic>
        <p:nvPicPr>
          <p:cNvPr id="86" name="Content Placeholder 6" descr="Man">
            <a:extLst>
              <a:ext uri="{FF2B5EF4-FFF2-40B4-BE49-F238E27FC236}">
                <a16:creationId xmlns:a16="http://schemas.microsoft.com/office/drawing/2014/main" id="{0304A576-BC3F-4056-8AD2-F85C9598E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632" y="5488301"/>
            <a:ext cx="265176" cy="265176"/>
          </a:xfrm>
          <a:prstGeom prst="rect">
            <a:avLst/>
          </a:prstGeom>
        </p:spPr>
      </p:pic>
      <p:pic>
        <p:nvPicPr>
          <p:cNvPr id="87" name="Content Placeholder 6" descr="Man">
            <a:extLst>
              <a:ext uri="{FF2B5EF4-FFF2-40B4-BE49-F238E27FC236}">
                <a16:creationId xmlns:a16="http://schemas.microsoft.com/office/drawing/2014/main" id="{100DA302-96F5-4C16-A81F-67DA07F6B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5559" y="5345353"/>
            <a:ext cx="265176" cy="265176"/>
          </a:xfrm>
          <a:prstGeom prst="rect">
            <a:avLst/>
          </a:prstGeom>
        </p:spPr>
      </p:pic>
      <p:pic>
        <p:nvPicPr>
          <p:cNvPr id="88" name="Content Placeholder 6" descr="Man">
            <a:extLst>
              <a:ext uri="{FF2B5EF4-FFF2-40B4-BE49-F238E27FC236}">
                <a16:creationId xmlns:a16="http://schemas.microsoft.com/office/drawing/2014/main" id="{B0F54092-8DE0-40C7-8D3A-3E9BC77C1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5996" y="4925699"/>
            <a:ext cx="265176" cy="265176"/>
          </a:xfrm>
          <a:prstGeom prst="rect">
            <a:avLst/>
          </a:prstGeom>
        </p:spPr>
      </p:pic>
      <p:pic>
        <p:nvPicPr>
          <p:cNvPr id="89" name="Content Placeholder 6" descr="Man">
            <a:extLst>
              <a:ext uri="{FF2B5EF4-FFF2-40B4-BE49-F238E27FC236}">
                <a16:creationId xmlns:a16="http://schemas.microsoft.com/office/drawing/2014/main" id="{B6418F9F-7DD6-47DA-B15D-FD08828AE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9044" y="3842452"/>
            <a:ext cx="265176" cy="265176"/>
          </a:xfrm>
          <a:prstGeom prst="rect">
            <a:avLst/>
          </a:prstGeom>
        </p:spPr>
      </p:pic>
      <p:pic>
        <p:nvPicPr>
          <p:cNvPr id="90" name="Content Placeholder 6" descr="Man">
            <a:extLst>
              <a:ext uri="{FF2B5EF4-FFF2-40B4-BE49-F238E27FC236}">
                <a16:creationId xmlns:a16="http://schemas.microsoft.com/office/drawing/2014/main" id="{BB657C5D-B7A0-4CE9-8A4C-CAD931AA8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8212" y="3199662"/>
            <a:ext cx="265176" cy="265176"/>
          </a:xfrm>
          <a:prstGeom prst="rect">
            <a:avLst/>
          </a:prstGeom>
        </p:spPr>
      </p:pic>
      <p:pic>
        <p:nvPicPr>
          <p:cNvPr id="91" name="Content Placeholder 6" descr="Man">
            <a:extLst>
              <a:ext uri="{FF2B5EF4-FFF2-40B4-BE49-F238E27FC236}">
                <a16:creationId xmlns:a16="http://schemas.microsoft.com/office/drawing/2014/main" id="{49035F9C-8E33-42A6-9B78-B417208D6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092" y="3862779"/>
            <a:ext cx="265176" cy="265176"/>
          </a:xfrm>
          <a:prstGeom prst="rect">
            <a:avLst/>
          </a:prstGeom>
        </p:spPr>
      </p:pic>
      <p:pic>
        <p:nvPicPr>
          <p:cNvPr id="92" name="Content Placeholder 6" descr="Man">
            <a:extLst>
              <a:ext uri="{FF2B5EF4-FFF2-40B4-BE49-F238E27FC236}">
                <a16:creationId xmlns:a16="http://schemas.microsoft.com/office/drawing/2014/main" id="{89E8BE0A-CF96-4BE9-84B7-F07D84E80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512" y="4591386"/>
            <a:ext cx="265176" cy="265176"/>
          </a:xfrm>
          <a:prstGeom prst="rect">
            <a:avLst/>
          </a:prstGeom>
        </p:spPr>
      </p:pic>
      <p:pic>
        <p:nvPicPr>
          <p:cNvPr id="93" name="Content Placeholder 6" descr="Man">
            <a:extLst>
              <a:ext uri="{FF2B5EF4-FFF2-40B4-BE49-F238E27FC236}">
                <a16:creationId xmlns:a16="http://schemas.microsoft.com/office/drawing/2014/main" id="{C913525A-A84B-4D53-A1EC-A6D0E7159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644" y="3247401"/>
            <a:ext cx="265176" cy="265176"/>
          </a:xfrm>
          <a:prstGeom prst="rect">
            <a:avLst/>
          </a:prstGeom>
        </p:spPr>
      </p:pic>
      <p:pic>
        <p:nvPicPr>
          <p:cNvPr id="94" name="Content Placeholder 6" descr="Man">
            <a:extLst>
              <a:ext uri="{FF2B5EF4-FFF2-40B4-BE49-F238E27FC236}">
                <a16:creationId xmlns:a16="http://schemas.microsoft.com/office/drawing/2014/main" id="{FFE81E6D-E834-4A58-8F4E-CA4159F24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5860" y="6291911"/>
            <a:ext cx="265176" cy="265176"/>
          </a:xfrm>
          <a:prstGeom prst="rect">
            <a:avLst/>
          </a:prstGeom>
        </p:spPr>
      </p:pic>
      <p:pic>
        <p:nvPicPr>
          <p:cNvPr id="95" name="Content Placeholder 6" descr="Man">
            <a:extLst>
              <a:ext uri="{FF2B5EF4-FFF2-40B4-BE49-F238E27FC236}">
                <a16:creationId xmlns:a16="http://schemas.microsoft.com/office/drawing/2014/main" id="{70F17ECD-C4CE-4BBE-96D9-FD011D46B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5510" y="5340271"/>
            <a:ext cx="265176" cy="265176"/>
          </a:xfrm>
          <a:prstGeom prst="rect">
            <a:avLst/>
          </a:prstGeom>
        </p:spPr>
      </p:pic>
      <p:pic>
        <p:nvPicPr>
          <p:cNvPr id="96" name="Content Placeholder 6" descr="Man">
            <a:extLst>
              <a:ext uri="{FF2B5EF4-FFF2-40B4-BE49-F238E27FC236}">
                <a16:creationId xmlns:a16="http://schemas.microsoft.com/office/drawing/2014/main" id="{7DE734EE-D65C-467A-BA64-EC9FA775F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7852" y="6367313"/>
            <a:ext cx="265176" cy="265176"/>
          </a:xfrm>
          <a:prstGeom prst="rect">
            <a:avLst/>
          </a:prstGeom>
        </p:spPr>
      </p:pic>
      <p:pic>
        <p:nvPicPr>
          <p:cNvPr id="97" name="Content Placeholder 6" descr="Man">
            <a:extLst>
              <a:ext uri="{FF2B5EF4-FFF2-40B4-BE49-F238E27FC236}">
                <a16:creationId xmlns:a16="http://schemas.microsoft.com/office/drawing/2014/main" id="{FAEB5B00-9535-421E-BB40-D6AA73310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1212" y="6513937"/>
            <a:ext cx="265176" cy="265176"/>
          </a:xfrm>
          <a:prstGeom prst="rect">
            <a:avLst/>
          </a:prstGeom>
        </p:spPr>
      </p:pic>
      <p:pic>
        <p:nvPicPr>
          <p:cNvPr id="98" name="Content Placeholder 6" descr="Man">
            <a:extLst>
              <a:ext uri="{FF2B5EF4-FFF2-40B4-BE49-F238E27FC236}">
                <a16:creationId xmlns:a16="http://schemas.microsoft.com/office/drawing/2014/main" id="{D1AA7FB0-3047-433C-9791-A748A90DA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726" y="6138092"/>
            <a:ext cx="265176" cy="265176"/>
          </a:xfrm>
          <a:prstGeom prst="rect">
            <a:avLst/>
          </a:prstGeom>
        </p:spPr>
      </p:pic>
      <p:pic>
        <p:nvPicPr>
          <p:cNvPr id="99" name="Content Placeholder 6" descr="Man">
            <a:extLst>
              <a:ext uri="{FF2B5EF4-FFF2-40B4-BE49-F238E27FC236}">
                <a16:creationId xmlns:a16="http://schemas.microsoft.com/office/drawing/2014/main" id="{AECD4002-91CC-4B4C-80C2-A042AF40C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6712" y="3936299"/>
            <a:ext cx="265176" cy="265176"/>
          </a:xfrm>
          <a:prstGeom prst="rect">
            <a:avLst/>
          </a:prstGeom>
        </p:spPr>
      </p:pic>
      <p:pic>
        <p:nvPicPr>
          <p:cNvPr id="100" name="Content Placeholder 6" descr="Man">
            <a:extLst>
              <a:ext uri="{FF2B5EF4-FFF2-40B4-BE49-F238E27FC236}">
                <a16:creationId xmlns:a16="http://schemas.microsoft.com/office/drawing/2014/main" id="{DCB50FE5-0FAA-4EC3-92F9-4B3983089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3053" y="6412719"/>
            <a:ext cx="265176" cy="265176"/>
          </a:xfrm>
          <a:prstGeom prst="rect">
            <a:avLst/>
          </a:prstGeom>
        </p:spPr>
      </p:pic>
      <p:pic>
        <p:nvPicPr>
          <p:cNvPr id="101" name="Content Placeholder 6" descr="Man">
            <a:extLst>
              <a:ext uri="{FF2B5EF4-FFF2-40B4-BE49-F238E27FC236}">
                <a16:creationId xmlns:a16="http://schemas.microsoft.com/office/drawing/2014/main" id="{C9B94D63-C6E6-4D78-9E98-3D3EF89C5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3667" y="6584278"/>
            <a:ext cx="265176" cy="265176"/>
          </a:xfrm>
          <a:prstGeom prst="rect">
            <a:avLst/>
          </a:prstGeom>
        </p:spPr>
      </p:pic>
      <p:pic>
        <p:nvPicPr>
          <p:cNvPr id="102" name="Content Placeholder 6" descr="Man">
            <a:extLst>
              <a:ext uri="{FF2B5EF4-FFF2-40B4-BE49-F238E27FC236}">
                <a16:creationId xmlns:a16="http://schemas.microsoft.com/office/drawing/2014/main" id="{689B130C-4EF8-428D-9F15-CAAC279AD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4890" y="4633113"/>
            <a:ext cx="265176" cy="265176"/>
          </a:xfrm>
          <a:prstGeom prst="rect">
            <a:avLst/>
          </a:prstGeom>
        </p:spPr>
      </p:pic>
      <p:pic>
        <p:nvPicPr>
          <p:cNvPr id="103" name="Content Placeholder 6" descr="Man">
            <a:extLst>
              <a:ext uri="{FF2B5EF4-FFF2-40B4-BE49-F238E27FC236}">
                <a16:creationId xmlns:a16="http://schemas.microsoft.com/office/drawing/2014/main" id="{E0863ABA-495A-4C61-A79C-7F0AB1A4A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692" y="5390678"/>
            <a:ext cx="265176" cy="265176"/>
          </a:xfrm>
          <a:prstGeom prst="rect">
            <a:avLst/>
          </a:prstGeom>
        </p:spPr>
      </p:pic>
      <p:pic>
        <p:nvPicPr>
          <p:cNvPr id="104" name="Content Placeholder 6" descr="Man">
            <a:extLst>
              <a:ext uri="{FF2B5EF4-FFF2-40B4-BE49-F238E27FC236}">
                <a16:creationId xmlns:a16="http://schemas.microsoft.com/office/drawing/2014/main" id="{E118ED84-440B-4061-B1D5-34CA0A51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24" y="4046693"/>
            <a:ext cx="265176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72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8FEC-C9BF-42F9-8720-E726CB4C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Interplay between selection and drift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4B31A-01D2-4595-8E72-2DBFDE1D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Even in large population sizes drift can be important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Content Placeholder 6" descr="Man">
            <a:extLst>
              <a:ext uri="{FF2B5EF4-FFF2-40B4-BE49-F238E27FC236}">
                <a16:creationId xmlns:a16="http://schemas.microsoft.com/office/drawing/2014/main" id="{52EC1C0A-5BEA-4BB2-BD7A-BCCEA6DD5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000" y="5271134"/>
            <a:ext cx="265176" cy="265176"/>
          </a:xfrm>
          <a:prstGeom prst="rect">
            <a:avLst/>
          </a:prstGeom>
        </p:spPr>
      </p:pic>
      <p:pic>
        <p:nvPicPr>
          <p:cNvPr id="6" name="Content Placeholder 6" descr="Man">
            <a:extLst>
              <a:ext uri="{FF2B5EF4-FFF2-40B4-BE49-F238E27FC236}">
                <a16:creationId xmlns:a16="http://schemas.microsoft.com/office/drawing/2014/main" id="{51A374FA-3ACE-4644-8FC5-C74FA80A7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9893" y="2554067"/>
            <a:ext cx="265176" cy="265176"/>
          </a:xfrm>
          <a:prstGeom prst="rect">
            <a:avLst/>
          </a:prstGeom>
        </p:spPr>
      </p:pic>
      <p:pic>
        <p:nvPicPr>
          <p:cNvPr id="7" name="Content Placeholder 6" descr="Man">
            <a:extLst>
              <a:ext uri="{FF2B5EF4-FFF2-40B4-BE49-F238E27FC236}">
                <a16:creationId xmlns:a16="http://schemas.microsoft.com/office/drawing/2014/main" id="{DE110BAD-B38A-4BF9-AF5C-1EB1BEC46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8937" y="4361624"/>
            <a:ext cx="265176" cy="265176"/>
          </a:xfrm>
          <a:prstGeom prst="rect">
            <a:avLst/>
          </a:prstGeom>
        </p:spPr>
      </p:pic>
      <p:pic>
        <p:nvPicPr>
          <p:cNvPr id="8" name="Content Placeholder 6" descr="Man">
            <a:extLst>
              <a:ext uri="{FF2B5EF4-FFF2-40B4-BE49-F238E27FC236}">
                <a16:creationId xmlns:a16="http://schemas.microsoft.com/office/drawing/2014/main" id="{458210E5-2A93-44EA-8169-423D23BF8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3626" y="3765276"/>
            <a:ext cx="265176" cy="265176"/>
          </a:xfrm>
          <a:prstGeom prst="rect">
            <a:avLst/>
          </a:prstGeom>
        </p:spPr>
      </p:pic>
      <p:pic>
        <p:nvPicPr>
          <p:cNvPr id="9" name="Content Placeholder 6" descr="Man">
            <a:extLst>
              <a:ext uri="{FF2B5EF4-FFF2-40B4-BE49-F238E27FC236}">
                <a16:creationId xmlns:a16="http://schemas.microsoft.com/office/drawing/2014/main" id="{6DD53489-4061-423F-8372-3AF6E93A3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3997" y="5846100"/>
            <a:ext cx="265176" cy="265176"/>
          </a:xfrm>
          <a:prstGeom prst="rect">
            <a:avLst/>
          </a:prstGeom>
        </p:spPr>
      </p:pic>
      <p:pic>
        <p:nvPicPr>
          <p:cNvPr id="10" name="Content Placeholder 6" descr="Man">
            <a:extLst>
              <a:ext uri="{FF2B5EF4-FFF2-40B4-BE49-F238E27FC236}">
                <a16:creationId xmlns:a16="http://schemas.microsoft.com/office/drawing/2014/main" id="{74E8106B-2667-44DB-B002-3BB17DDD2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3952" y="5929783"/>
            <a:ext cx="265176" cy="265176"/>
          </a:xfrm>
          <a:prstGeom prst="rect">
            <a:avLst/>
          </a:prstGeom>
        </p:spPr>
      </p:pic>
      <p:pic>
        <p:nvPicPr>
          <p:cNvPr id="11" name="Content Placeholder 6" descr="Man">
            <a:extLst>
              <a:ext uri="{FF2B5EF4-FFF2-40B4-BE49-F238E27FC236}">
                <a16:creationId xmlns:a16="http://schemas.microsoft.com/office/drawing/2014/main" id="{BD97114E-BED7-4B0D-B3F5-FE490B71C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0064" y="4583095"/>
            <a:ext cx="265176" cy="265176"/>
          </a:xfrm>
          <a:prstGeom prst="rect">
            <a:avLst/>
          </a:prstGeom>
        </p:spPr>
      </p:pic>
      <p:pic>
        <p:nvPicPr>
          <p:cNvPr id="12" name="Content Placeholder 6" descr="Man">
            <a:extLst>
              <a:ext uri="{FF2B5EF4-FFF2-40B4-BE49-F238E27FC236}">
                <a16:creationId xmlns:a16="http://schemas.microsoft.com/office/drawing/2014/main" id="{4A148E6A-73AE-4597-BF8F-C328A5C0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4306" y="3583077"/>
            <a:ext cx="265176" cy="265176"/>
          </a:xfrm>
          <a:prstGeom prst="rect">
            <a:avLst/>
          </a:prstGeom>
        </p:spPr>
      </p:pic>
      <p:pic>
        <p:nvPicPr>
          <p:cNvPr id="13" name="Content Placeholder 6" descr="Man">
            <a:extLst>
              <a:ext uri="{FF2B5EF4-FFF2-40B4-BE49-F238E27FC236}">
                <a16:creationId xmlns:a16="http://schemas.microsoft.com/office/drawing/2014/main" id="{CFD5443B-2C62-4FC9-AE8A-653D0634E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1790" y="3306037"/>
            <a:ext cx="265176" cy="265176"/>
          </a:xfrm>
          <a:prstGeom prst="rect">
            <a:avLst/>
          </a:prstGeom>
        </p:spPr>
      </p:pic>
      <p:pic>
        <p:nvPicPr>
          <p:cNvPr id="14" name="Content Placeholder 6" descr="Man">
            <a:extLst>
              <a:ext uri="{FF2B5EF4-FFF2-40B4-BE49-F238E27FC236}">
                <a16:creationId xmlns:a16="http://schemas.microsoft.com/office/drawing/2014/main" id="{91C41E96-323C-4A43-9438-E652C9960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58" y="2663247"/>
            <a:ext cx="265176" cy="265176"/>
          </a:xfrm>
          <a:prstGeom prst="rect">
            <a:avLst/>
          </a:prstGeom>
        </p:spPr>
      </p:pic>
      <p:pic>
        <p:nvPicPr>
          <p:cNvPr id="15" name="Content Placeholder 6" descr="Man">
            <a:extLst>
              <a:ext uri="{FF2B5EF4-FFF2-40B4-BE49-F238E27FC236}">
                <a16:creationId xmlns:a16="http://schemas.microsoft.com/office/drawing/2014/main" id="{3A6EC99F-91ED-46EF-B826-050BD5AC6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4040" y="3211221"/>
            <a:ext cx="265176" cy="265176"/>
          </a:xfrm>
          <a:prstGeom prst="rect">
            <a:avLst/>
          </a:prstGeom>
        </p:spPr>
      </p:pic>
      <p:pic>
        <p:nvPicPr>
          <p:cNvPr id="16" name="Content Placeholder 6" descr="Man">
            <a:extLst>
              <a:ext uri="{FF2B5EF4-FFF2-40B4-BE49-F238E27FC236}">
                <a16:creationId xmlns:a16="http://schemas.microsoft.com/office/drawing/2014/main" id="{73CCECB3-314E-4445-B3DD-F93B9EF6D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1326" y="3583077"/>
            <a:ext cx="265176" cy="265176"/>
          </a:xfrm>
          <a:prstGeom prst="rect">
            <a:avLst/>
          </a:prstGeom>
        </p:spPr>
      </p:pic>
      <p:pic>
        <p:nvPicPr>
          <p:cNvPr id="17" name="Content Placeholder 6" descr="Man">
            <a:extLst>
              <a:ext uri="{FF2B5EF4-FFF2-40B4-BE49-F238E27FC236}">
                <a16:creationId xmlns:a16="http://schemas.microsoft.com/office/drawing/2014/main" id="{B62E2BE8-D824-4FEE-B192-C8A52F43F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3658" y="2663247"/>
            <a:ext cx="265176" cy="265176"/>
          </a:xfrm>
          <a:prstGeom prst="rect">
            <a:avLst/>
          </a:prstGeom>
        </p:spPr>
      </p:pic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A6918F97-A925-43DB-9569-221FAF3D8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097" y="4357261"/>
            <a:ext cx="265176" cy="265176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5C820DC4-25C3-4012-8601-F0F52B1C8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8007" y="2518005"/>
            <a:ext cx="265176" cy="265176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19CFA957-A5B8-4905-BF09-1C141D58F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4496" y="2656930"/>
            <a:ext cx="265176" cy="265176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1F94F431-F107-4F10-B78F-4F1CA57D5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3892" y="4226688"/>
            <a:ext cx="265176" cy="265176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0D528746-6939-4819-9669-B36AD5D22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7052" y="5308308"/>
            <a:ext cx="265176" cy="265176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1D334D91-D485-4270-A18C-6F3392634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437" y="5598284"/>
            <a:ext cx="265176" cy="265176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1052C6F6-919A-47B3-9B94-A2A8F70DF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5542" y="4839632"/>
            <a:ext cx="265176" cy="265176"/>
          </a:xfrm>
          <a:prstGeom prst="rect">
            <a:avLst/>
          </a:prstGeom>
        </p:spPr>
      </p:pic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455B1560-CFBB-49DE-9020-F50FDF5C8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352" y="5071742"/>
            <a:ext cx="265176" cy="265176"/>
          </a:xfrm>
          <a:prstGeom prst="rect">
            <a:avLst/>
          </a:prstGeom>
        </p:spPr>
      </p:pic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FC9D4DEA-5E77-473F-AC5A-90E00E968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3092" y="2864293"/>
            <a:ext cx="265176" cy="265176"/>
          </a:xfrm>
          <a:prstGeom prst="rect">
            <a:avLst/>
          </a:prstGeom>
        </p:spPr>
      </p:pic>
      <p:pic>
        <p:nvPicPr>
          <p:cNvPr id="27" name="Content Placeholder 6" descr="Man">
            <a:extLst>
              <a:ext uri="{FF2B5EF4-FFF2-40B4-BE49-F238E27FC236}">
                <a16:creationId xmlns:a16="http://schemas.microsoft.com/office/drawing/2014/main" id="{84DF6691-6442-4965-A483-A86D15A98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20" y="3270118"/>
            <a:ext cx="265176" cy="265176"/>
          </a:xfrm>
          <a:prstGeom prst="rect">
            <a:avLst/>
          </a:prstGeom>
        </p:spPr>
      </p:pic>
      <p:pic>
        <p:nvPicPr>
          <p:cNvPr id="28" name="Content Placeholder 6" descr="Man">
            <a:extLst>
              <a:ext uri="{FF2B5EF4-FFF2-40B4-BE49-F238E27FC236}">
                <a16:creationId xmlns:a16="http://schemas.microsoft.com/office/drawing/2014/main" id="{D2AA9569-7C48-41CF-BCCF-E6E4D9E03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1568" y="3666433"/>
            <a:ext cx="265176" cy="265176"/>
          </a:xfrm>
          <a:prstGeom prst="rect">
            <a:avLst/>
          </a:prstGeom>
        </p:spPr>
      </p:pic>
      <p:pic>
        <p:nvPicPr>
          <p:cNvPr id="29" name="Content Placeholder 6" descr="Man">
            <a:extLst>
              <a:ext uri="{FF2B5EF4-FFF2-40B4-BE49-F238E27FC236}">
                <a16:creationId xmlns:a16="http://schemas.microsoft.com/office/drawing/2014/main" id="{D38AFFBB-275E-4F17-9180-4E744BA15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8691" y="4543047"/>
            <a:ext cx="265176" cy="265176"/>
          </a:xfrm>
          <a:prstGeom prst="rect">
            <a:avLst/>
          </a:prstGeom>
        </p:spPr>
      </p:pic>
      <p:pic>
        <p:nvPicPr>
          <p:cNvPr id="30" name="Content Placeholder 6" descr="Man">
            <a:extLst>
              <a:ext uri="{FF2B5EF4-FFF2-40B4-BE49-F238E27FC236}">
                <a16:creationId xmlns:a16="http://schemas.microsoft.com/office/drawing/2014/main" id="{025F56FC-7E12-4A4C-9095-F2D5C0101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6440" y="2772309"/>
            <a:ext cx="265176" cy="265176"/>
          </a:xfrm>
          <a:prstGeom prst="rect">
            <a:avLst/>
          </a:prstGeom>
        </p:spPr>
      </p:pic>
      <p:pic>
        <p:nvPicPr>
          <p:cNvPr id="31" name="Content Placeholder 6" descr="Man">
            <a:extLst>
              <a:ext uri="{FF2B5EF4-FFF2-40B4-BE49-F238E27FC236}">
                <a16:creationId xmlns:a16="http://schemas.microsoft.com/office/drawing/2014/main" id="{E1A1EF7A-D935-4B88-BA71-7517C665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1117" y="5488301"/>
            <a:ext cx="265176" cy="265176"/>
          </a:xfrm>
          <a:prstGeom prst="rect">
            <a:avLst/>
          </a:prstGeom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1BB4C6C9-886B-4065-81AA-38A67D87F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5734" y="3487442"/>
            <a:ext cx="265176" cy="265176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886EC545-F933-40E0-92FB-531413749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6262" y="4696761"/>
            <a:ext cx="265176" cy="265176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4A59C571-9B20-4E98-93C0-AB1B7A204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3546" y="3999689"/>
            <a:ext cx="265176" cy="265176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53CFDE38-399F-42F8-9E8C-AC9FF358B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395" y="5420288"/>
            <a:ext cx="265176" cy="265176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435503CE-89D1-438B-BCAE-07D197BB9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0811" y="4645009"/>
            <a:ext cx="265176" cy="265176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024ED63D-F35B-4B69-93FF-D3E850F80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2226" y="4754812"/>
            <a:ext cx="265176" cy="265176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3F5140C9-A654-4A95-B3CE-775BDC40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0904" y="4561001"/>
            <a:ext cx="265176" cy="265176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71CF735C-00D2-433C-9216-911759BB9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3952" y="3477754"/>
            <a:ext cx="265176" cy="265176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79E6ED4C-1C23-42F4-A1C0-54C12A44E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3120" y="2834964"/>
            <a:ext cx="265176" cy="265176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0EF7C822-F3B4-49CE-A284-30F01188B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4393" y="3042751"/>
            <a:ext cx="265176" cy="265176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98ADAECE-7BF9-45E1-BD5C-68743470A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420" y="4226688"/>
            <a:ext cx="265176" cy="265176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70CC0A3-2175-47E9-A3A5-D5925FE7C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552" y="2882703"/>
            <a:ext cx="265176" cy="265176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68644638-5240-4596-AACB-3B84A0F97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0768" y="5927213"/>
            <a:ext cx="265176" cy="265176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6C2CDEDC-EC27-4A34-893E-82D966F98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0418" y="4975573"/>
            <a:ext cx="265176" cy="265176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4118620B-4359-484F-B0B7-1C47409C6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2760" y="6002615"/>
            <a:ext cx="265176" cy="265176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353D8F49-5DD2-41FD-AB88-F8B4EF3F7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6120" y="6149239"/>
            <a:ext cx="265176" cy="265176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96241C8F-01B4-4A34-8D27-D6C957D8D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34" y="5773394"/>
            <a:ext cx="265176" cy="265176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977317A6-8754-4338-B98B-45DD6FA1C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1620" y="3571601"/>
            <a:ext cx="265176" cy="265176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6241F68A-8178-494E-92C0-4BDE7BF79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7961" y="6048021"/>
            <a:ext cx="265176" cy="265176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9F1ECB19-04A4-4DC3-9A05-C64887D7C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575" y="6219580"/>
            <a:ext cx="265176" cy="265176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BC062B3B-F56E-473E-92AF-24FFC84A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798" y="4268415"/>
            <a:ext cx="265176" cy="265176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067E0E8-1930-4C06-89B7-E76F42152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00" y="5025980"/>
            <a:ext cx="265176" cy="265176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E0E402A9-7535-490C-B106-5BDBBD5A6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732" y="3681995"/>
            <a:ext cx="265176" cy="265176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8FB35D5B-8C9C-423B-9D88-FE50D202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9072" y="5615518"/>
            <a:ext cx="265176" cy="265176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A9786232-ECDF-40DD-9803-29C6BC3A0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4985" y="2918765"/>
            <a:ext cx="265176" cy="265176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7A14721A-7B73-4490-AFE9-72E9D16B1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4029" y="4726322"/>
            <a:ext cx="265176" cy="265176"/>
          </a:xfrm>
          <a:prstGeom prst="rect">
            <a:avLst/>
          </a:prstGeom>
        </p:spPr>
      </p:pic>
      <p:pic>
        <p:nvPicPr>
          <p:cNvPr id="58" name="Content Placeholder 6" descr="Man">
            <a:extLst>
              <a:ext uri="{FF2B5EF4-FFF2-40B4-BE49-F238E27FC236}">
                <a16:creationId xmlns:a16="http://schemas.microsoft.com/office/drawing/2014/main" id="{CE0C4E00-B558-4668-9086-BFEE1526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5894" y="4423817"/>
            <a:ext cx="265176" cy="265176"/>
          </a:xfrm>
          <a:prstGeom prst="rect">
            <a:avLst/>
          </a:prstGeom>
        </p:spPr>
      </p:pic>
      <p:pic>
        <p:nvPicPr>
          <p:cNvPr id="59" name="Content Placeholder 6" descr="Man">
            <a:extLst>
              <a:ext uri="{FF2B5EF4-FFF2-40B4-BE49-F238E27FC236}">
                <a16:creationId xmlns:a16="http://schemas.microsoft.com/office/drawing/2014/main" id="{4B86E358-75B0-451D-8E5B-E5632F1BC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9089" y="6210798"/>
            <a:ext cx="265176" cy="265176"/>
          </a:xfrm>
          <a:prstGeom prst="rect">
            <a:avLst/>
          </a:prstGeom>
        </p:spPr>
      </p:pic>
      <p:pic>
        <p:nvPicPr>
          <p:cNvPr id="60" name="Content Placeholder 6" descr="Man">
            <a:extLst>
              <a:ext uri="{FF2B5EF4-FFF2-40B4-BE49-F238E27FC236}">
                <a16:creationId xmlns:a16="http://schemas.microsoft.com/office/drawing/2014/main" id="{04F534A6-F077-417E-B242-B435D9772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9044" y="6294481"/>
            <a:ext cx="265176" cy="265176"/>
          </a:xfrm>
          <a:prstGeom prst="rect">
            <a:avLst/>
          </a:prstGeom>
        </p:spPr>
      </p:pic>
      <p:pic>
        <p:nvPicPr>
          <p:cNvPr id="61" name="Content Placeholder 6" descr="Man">
            <a:extLst>
              <a:ext uri="{FF2B5EF4-FFF2-40B4-BE49-F238E27FC236}">
                <a16:creationId xmlns:a16="http://schemas.microsoft.com/office/drawing/2014/main" id="{CE93E484-8562-47C9-9B86-DEDE95E1F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5156" y="4947793"/>
            <a:ext cx="265176" cy="265176"/>
          </a:xfrm>
          <a:prstGeom prst="rect">
            <a:avLst/>
          </a:prstGeom>
        </p:spPr>
      </p:pic>
      <p:pic>
        <p:nvPicPr>
          <p:cNvPr id="62" name="Content Placeholder 6" descr="Man">
            <a:extLst>
              <a:ext uri="{FF2B5EF4-FFF2-40B4-BE49-F238E27FC236}">
                <a16:creationId xmlns:a16="http://schemas.microsoft.com/office/drawing/2014/main" id="{8B606265-8F20-4F6C-8686-0745B78A0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9398" y="3947775"/>
            <a:ext cx="265176" cy="265176"/>
          </a:xfrm>
          <a:prstGeom prst="rect">
            <a:avLst/>
          </a:prstGeom>
        </p:spPr>
      </p:pic>
      <p:pic>
        <p:nvPicPr>
          <p:cNvPr id="63" name="Content Placeholder 6" descr="Man">
            <a:extLst>
              <a:ext uri="{FF2B5EF4-FFF2-40B4-BE49-F238E27FC236}">
                <a16:creationId xmlns:a16="http://schemas.microsoft.com/office/drawing/2014/main" id="{3B24D247-7B6C-4C2C-8C77-0DDC42ED2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6882" y="3670735"/>
            <a:ext cx="265176" cy="265176"/>
          </a:xfrm>
          <a:prstGeom prst="rect">
            <a:avLst/>
          </a:prstGeom>
        </p:spPr>
      </p:pic>
      <p:pic>
        <p:nvPicPr>
          <p:cNvPr id="64" name="Content Placeholder 6" descr="Man">
            <a:extLst>
              <a:ext uri="{FF2B5EF4-FFF2-40B4-BE49-F238E27FC236}">
                <a16:creationId xmlns:a16="http://schemas.microsoft.com/office/drawing/2014/main" id="{0E594BD0-03E0-46C3-AB46-C6A4C1121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6050" y="3027945"/>
            <a:ext cx="265176" cy="265176"/>
          </a:xfrm>
          <a:prstGeom prst="rect">
            <a:avLst/>
          </a:prstGeom>
        </p:spPr>
      </p:pic>
      <p:pic>
        <p:nvPicPr>
          <p:cNvPr id="65" name="Content Placeholder 6" descr="Man">
            <a:extLst>
              <a:ext uri="{FF2B5EF4-FFF2-40B4-BE49-F238E27FC236}">
                <a16:creationId xmlns:a16="http://schemas.microsoft.com/office/drawing/2014/main" id="{3DC26D70-556F-49FC-9A5C-8B1A134F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5804" y="4533591"/>
            <a:ext cx="265176" cy="265176"/>
          </a:xfrm>
          <a:prstGeom prst="rect">
            <a:avLst/>
          </a:prstGeom>
        </p:spPr>
      </p:pic>
      <p:pic>
        <p:nvPicPr>
          <p:cNvPr id="66" name="Content Placeholder 6" descr="Man">
            <a:extLst>
              <a:ext uri="{FF2B5EF4-FFF2-40B4-BE49-F238E27FC236}">
                <a16:creationId xmlns:a16="http://schemas.microsoft.com/office/drawing/2014/main" id="{C6C045B5-394D-448E-9DFB-5397CA860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6418" y="3947775"/>
            <a:ext cx="265176" cy="265176"/>
          </a:xfrm>
          <a:prstGeom prst="rect">
            <a:avLst/>
          </a:prstGeom>
        </p:spPr>
      </p:pic>
      <p:pic>
        <p:nvPicPr>
          <p:cNvPr id="67" name="Content Placeholder 6" descr="Man">
            <a:extLst>
              <a:ext uri="{FF2B5EF4-FFF2-40B4-BE49-F238E27FC236}">
                <a16:creationId xmlns:a16="http://schemas.microsoft.com/office/drawing/2014/main" id="{BA6475ED-B162-43FC-AACC-499CB429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8750" y="3027945"/>
            <a:ext cx="265176" cy="265176"/>
          </a:xfrm>
          <a:prstGeom prst="rect">
            <a:avLst/>
          </a:prstGeom>
        </p:spPr>
      </p:pic>
      <p:pic>
        <p:nvPicPr>
          <p:cNvPr id="68" name="Content Placeholder 6" descr="Man">
            <a:extLst>
              <a:ext uri="{FF2B5EF4-FFF2-40B4-BE49-F238E27FC236}">
                <a16:creationId xmlns:a16="http://schemas.microsoft.com/office/drawing/2014/main" id="{E1F75345-EED9-4035-938C-B9D2042D8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5189" y="4721959"/>
            <a:ext cx="265176" cy="265176"/>
          </a:xfrm>
          <a:prstGeom prst="rect">
            <a:avLst/>
          </a:prstGeom>
        </p:spPr>
      </p:pic>
      <p:pic>
        <p:nvPicPr>
          <p:cNvPr id="69" name="Content Placeholder 6" descr="Man">
            <a:extLst>
              <a:ext uri="{FF2B5EF4-FFF2-40B4-BE49-F238E27FC236}">
                <a16:creationId xmlns:a16="http://schemas.microsoft.com/office/drawing/2014/main" id="{807E00A1-7424-427B-BDD3-E6E3F7DFA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3099" y="2882703"/>
            <a:ext cx="265176" cy="265176"/>
          </a:xfrm>
          <a:prstGeom prst="rect">
            <a:avLst/>
          </a:prstGeom>
        </p:spPr>
      </p:pic>
      <p:pic>
        <p:nvPicPr>
          <p:cNvPr id="70" name="Content Placeholder 6" descr="Man">
            <a:extLst>
              <a:ext uri="{FF2B5EF4-FFF2-40B4-BE49-F238E27FC236}">
                <a16:creationId xmlns:a16="http://schemas.microsoft.com/office/drawing/2014/main" id="{8E0CD921-98DB-4558-8F15-5AD293A4F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9588" y="3021628"/>
            <a:ext cx="265176" cy="265176"/>
          </a:xfrm>
          <a:prstGeom prst="rect">
            <a:avLst/>
          </a:prstGeom>
        </p:spPr>
      </p:pic>
      <p:pic>
        <p:nvPicPr>
          <p:cNvPr id="71" name="Content Placeholder 6" descr="Man">
            <a:extLst>
              <a:ext uri="{FF2B5EF4-FFF2-40B4-BE49-F238E27FC236}">
                <a16:creationId xmlns:a16="http://schemas.microsoft.com/office/drawing/2014/main" id="{7747F222-764D-469A-8E51-6F2F0EBE9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5479" y="4815205"/>
            <a:ext cx="265176" cy="265176"/>
          </a:xfrm>
          <a:prstGeom prst="rect">
            <a:avLst/>
          </a:prstGeom>
        </p:spPr>
      </p:pic>
      <p:pic>
        <p:nvPicPr>
          <p:cNvPr id="72" name="Content Placeholder 6" descr="Man">
            <a:extLst>
              <a:ext uri="{FF2B5EF4-FFF2-40B4-BE49-F238E27FC236}">
                <a16:creationId xmlns:a16="http://schemas.microsoft.com/office/drawing/2014/main" id="{AEAFFCB6-6651-4961-B355-A4EAF5D67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2144" y="5673006"/>
            <a:ext cx="265176" cy="265176"/>
          </a:xfrm>
          <a:prstGeom prst="rect">
            <a:avLst/>
          </a:prstGeom>
        </p:spPr>
      </p:pic>
      <p:pic>
        <p:nvPicPr>
          <p:cNvPr id="73" name="Content Placeholder 6" descr="Man">
            <a:extLst>
              <a:ext uri="{FF2B5EF4-FFF2-40B4-BE49-F238E27FC236}">
                <a16:creationId xmlns:a16="http://schemas.microsoft.com/office/drawing/2014/main" id="{D38DB724-F471-43D1-BC80-2A091B310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5529" y="5962982"/>
            <a:ext cx="265176" cy="265176"/>
          </a:xfrm>
          <a:prstGeom prst="rect">
            <a:avLst/>
          </a:prstGeom>
        </p:spPr>
      </p:pic>
      <p:pic>
        <p:nvPicPr>
          <p:cNvPr id="74" name="Content Placeholder 6" descr="Man">
            <a:extLst>
              <a:ext uri="{FF2B5EF4-FFF2-40B4-BE49-F238E27FC236}">
                <a16:creationId xmlns:a16="http://schemas.microsoft.com/office/drawing/2014/main" id="{DE796E86-3CDB-4ECA-AC5E-54FB49366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0634" y="5204330"/>
            <a:ext cx="265176" cy="265176"/>
          </a:xfrm>
          <a:prstGeom prst="rect">
            <a:avLst/>
          </a:prstGeom>
        </p:spPr>
      </p:pic>
      <p:pic>
        <p:nvPicPr>
          <p:cNvPr id="75" name="Content Placeholder 6" descr="Man">
            <a:extLst>
              <a:ext uri="{FF2B5EF4-FFF2-40B4-BE49-F238E27FC236}">
                <a16:creationId xmlns:a16="http://schemas.microsoft.com/office/drawing/2014/main" id="{1598D102-5C4D-4891-B415-05EB3FC89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7852" y="5414087"/>
            <a:ext cx="265176" cy="265176"/>
          </a:xfrm>
          <a:prstGeom prst="rect">
            <a:avLst/>
          </a:prstGeom>
        </p:spPr>
      </p:pic>
      <p:pic>
        <p:nvPicPr>
          <p:cNvPr id="76" name="Content Placeholder 6" descr="Man">
            <a:extLst>
              <a:ext uri="{FF2B5EF4-FFF2-40B4-BE49-F238E27FC236}">
                <a16:creationId xmlns:a16="http://schemas.microsoft.com/office/drawing/2014/main" id="{E1588074-59B5-4B0E-8F13-5E6916C52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4052" y="3451279"/>
            <a:ext cx="265176" cy="265176"/>
          </a:xfrm>
          <a:prstGeom prst="rect">
            <a:avLst/>
          </a:prstGeom>
        </p:spPr>
      </p:pic>
      <p:pic>
        <p:nvPicPr>
          <p:cNvPr id="77" name="Content Placeholder 6" descr="Man">
            <a:extLst>
              <a:ext uri="{FF2B5EF4-FFF2-40B4-BE49-F238E27FC236}">
                <a16:creationId xmlns:a16="http://schemas.microsoft.com/office/drawing/2014/main" id="{9C73C9DD-F645-4196-9E45-79BE9E65D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0992" y="2934486"/>
            <a:ext cx="265176" cy="265176"/>
          </a:xfrm>
          <a:prstGeom prst="rect">
            <a:avLst/>
          </a:prstGeom>
        </p:spPr>
      </p:pic>
      <p:pic>
        <p:nvPicPr>
          <p:cNvPr id="78" name="Content Placeholder 6" descr="Man">
            <a:extLst>
              <a:ext uri="{FF2B5EF4-FFF2-40B4-BE49-F238E27FC236}">
                <a16:creationId xmlns:a16="http://schemas.microsoft.com/office/drawing/2014/main" id="{14F36FE9-5B8D-45E1-95D0-C16463031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6660" y="4031131"/>
            <a:ext cx="265176" cy="265176"/>
          </a:xfrm>
          <a:prstGeom prst="rect">
            <a:avLst/>
          </a:prstGeom>
        </p:spPr>
      </p:pic>
      <p:pic>
        <p:nvPicPr>
          <p:cNvPr id="79" name="Content Placeholder 6" descr="Man">
            <a:extLst>
              <a:ext uri="{FF2B5EF4-FFF2-40B4-BE49-F238E27FC236}">
                <a16:creationId xmlns:a16="http://schemas.microsoft.com/office/drawing/2014/main" id="{3DBB203A-4DEC-4469-86D9-69A633BF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3783" y="4907745"/>
            <a:ext cx="265176" cy="265176"/>
          </a:xfrm>
          <a:prstGeom prst="rect">
            <a:avLst/>
          </a:prstGeom>
        </p:spPr>
      </p:pic>
      <p:pic>
        <p:nvPicPr>
          <p:cNvPr id="80" name="Content Placeholder 6" descr="Man">
            <a:extLst>
              <a:ext uri="{FF2B5EF4-FFF2-40B4-BE49-F238E27FC236}">
                <a16:creationId xmlns:a16="http://schemas.microsoft.com/office/drawing/2014/main" id="{E85740F6-1A0D-4CFF-B381-449370A11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1532" y="3137007"/>
            <a:ext cx="265176" cy="265176"/>
          </a:xfrm>
          <a:prstGeom prst="rect">
            <a:avLst/>
          </a:prstGeom>
        </p:spPr>
      </p:pic>
      <p:pic>
        <p:nvPicPr>
          <p:cNvPr id="81" name="Content Placeholder 6" descr="Man">
            <a:extLst>
              <a:ext uri="{FF2B5EF4-FFF2-40B4-BE49-F238E27FC236}">
                <a16:creationId xmlns:a16="http://schemas.microsoft.com/office/drawing/2014/main" id="{24B1AB81-1438-4635-A62C-82F14B07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7229" y="6016651"/>
            <a:ext cx="265176" cy="265176"/>
          </a:xfrm>
          <a:prstGeom prst="rect">
            <a:avLst/>
          </a:prstGeom>
        </p:spPr>
      </p:pic>
      <p:pic>
        <p:nvPicPr>
          <p:cNvPr id="82" name="Content Placeholder 6" descr="Man">
            <a:extLst>
              <a:ext uri="{FF2B5EF4-FFF2-40B4-BE49-F238E27FC236}">
                <a16:creationId xmlns:a16="http://schemas.microsoft.com/office/drawing/2014/main" id="{5E412B88-08A6-4298-9530-7F3948AA1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0826" y="3852140"/>
            <a:ext cx="265176" cy="265176"/>
          </a:xfrm>
          <a:prstGeom prst="rect">
            <a:avLst/>
          </a:prstGeom>
        </p:spPr>
      </p:pic>
      <p:pic>
        <p:nvPicPr>
          <p:cNvPr id="83" name="Content Placeholder 6" descr="Man">
            <a:extLst>
              <a:ext uri="{FF2B5EF4-FFF2-40B4-BE49-F238E27FC236}">
                <a16:creationId xmlns:a16="http://schemas.microsoft.com/office/drawing/2014/main" id="{9AA9B625-2AE7-44AD-89A8-EF239A282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1354" y="5061459"/>
            <a:ext cx="265176" cy="265176"/>
          </a:xfrm>
          <a:prstGeom prst="rect">
            <a:avLst/>
          </a:prstGeom>
        </p:spPr>
      </p:pic>
      <p:pic>
        <p:nvPicPr>
          <p:cNvPr id="84" name="Content Placeholder 6" descr="Man">
            <a:extLst>
              <a:ext uri="{FF2B5EF4-FFF2-40B4-BE49-F238E27FC236}">
                <a16:creationId xmlns:a16="http://schemas.microsoft.com/office/drawing/2014/main" id="{3305D32E-3CD8-4757-A957-25D145B39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436" y="4298916"/>
            <a:ext cx="265176" cy="265176"/>
          </a:xfrm>
          <a:prstGeom prst="rect">
            <a:avLst/>
          </a:prstGeom>
        </p:spPr>
      </p:pic>
      <p:pic>
        <p:nvPicPr>
          <p:cNvPr id="85" name="Content Placeholder 6" descr="Man">
            <a:extLst>
              <a:ext uri="{FF2B5EF4-FFF2-40B4-BE49-F238E27FC236}">
                <a16:creationId xmlns:a16="http://schemas.microsoft.com/office/drawing/2014/main" id="{A62A662A-FEF1-4692-9633-4C6589639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8487" y="5784986"/>
            <a:ext cx="265176" cy="265176"/>
          </a:xfrm>
          <a:prstGeom prst="rect">
            <a:avLst/>
          </a:prstGeom>
        </p:spPr>
      </p:pic>
      <p:pic>
        <p:nvPicPr>
          <p:cNvPr id="86" name="Content Placeholder 6" descr="Man">
            <a:extLst>
              <a:ext uri="{FF2B5EF4-FFF2-40B4-BE49-F238E27FC236}">
                <a16:creationId xmlns:a16="http://schemas.microsoft.com/office/drawing/2014/main" id="{0304A576-BC3F-4056-8AD2-F85C9598E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632" y="5488301"/>
            <a:ext cx="265176" cy="265176"/>
          </a:xfrm>
          <a:prstGeom prst="rect">
            <a:avLst/>
          </a:prstGeom>
        </p:spPr>
      </p:pic>
      <p:pic>
        <p:nvPicPr>
          <p:cNvPr id="87" name="Content Placeholder 6" descr="Man">
            <a:extLst>
              <a:ext uri="{FF2B5EF4-FFF2-40B4-BE49-F238E27FC236}">
                <a16:creationId xmlns:a16="http://schemas.microsoft.com/office/drawing/2014/main" id="{100DA302-96F5-4C16-A81F-67DA07F6B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5559" y="5345353"/>
            <a:ext cx="265176" cy="265176"/>
          </a:xfrm>
          <a:prstGeom prst="rect">
            <a:avLst/>
          </a:prstGeom>
        </p:spPr>
      </p:pic>
      <p:pic>
        <p:nvPicPr>
          <p:cNvPr id="88" name="Content Placeholder 6" descr="Man">
            <a:extLst>
              <a:ext uri="{FF2B5EF4-FFF2-40B4-BE49-F238E27FC236}">
                <a16:creationId xmlns:a16="http://schemas.microsoft.com/office/drawing/2014/main" id="{B0F54092-8DE0-40C7-8D3A-3E9BC77C1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5996" y="4925699"/>
            <a:ext cx="265176" cy="265176"/>
          </a:xfrm>
          <a:prstGeom prst="rect">
            <a:avLst/>
          </a:prstGeom>
        </p:spPr>
      </p:pic>
      <p:pic>
        <p:nvPicPr>
          <p:cNvPr id="89" name="Content Placeholder 6" descr="Man">
            <a:extLst>
              <a:ext uri="{FF2B5EF4-FFF2-40B4-BE49-F238E27FC236}">
                <a16:creationId xmlns:a16="http://schemas.microsoft.com/office/drawing/2014/main" id="{B6418F9F-7DD6-47DA-B15D-FD08828AE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9044" y="3842452"/>
            <a:ext cx="265176" cy="265176"/>
          </a:xfrm>
          <a:prstGeom prst="rect">
            <a:avLst/>
          </a:prstGeom>
        </p:spPr>
      </p:pic>
      <p:pic>
        <p:nvPicPr>
          <p:cNvPr id="90" name="Content Placeholder 6" descr="Man">
            <a:extLst>
              <a:ext uri="{FF2B5EF4-FFF2-40B4-BE49-F238E27FC236}">
                <a16:creationId xmlns:a16="http://schemas.microsoft.com/office/drawing/2014/main" id="{BB657C5D-B7A0-4CE9-8A4C-CAD931AA8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8212" y="3199662"/>
            <a:ext cx="265176" cy="265176"/>
          </a:xfrm>
          <a:prstGeom prst="rect">
            <a:avLst/>
          </a:prstGeom>
        </p:spPr>
      </p:pic>
      <p:pic>
        <p:nvPicPr>
          <p:cNvPr id="91" name="Content Placeholder 6" descr="Man">
            <a:extLst>
              <a:ext uri="{FF2B5EF4-FFF2-40B4-BE49-F238E27FC236}">
                <a16:creationId xmlns:a16="http://schemas.microsoft.com/office/drawing/2014/main" id="{49035F9C-8E33-42A6-9B78-B417208D6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092" y="3862779"/>
            <a:ext cx="265176" cy="265176"/>
          </a:xfrm>
          <a:prstGeom prst="rect">
            <a:avLst/>
          </a:prstGeom>
        </p:spPr>
      </p:pic>
      <p:pic>
        <p:nvPicPr>
          <p:cNvPr id="92" name="Content Placeholder 6" descr="Man">
            <a:extLst>
              <a:ext uri="{FF2B5EF4-FFF2-40B4-BE49-F238E27FC236}">
                <a16:creationId xmlns:a16="http://schemas.microsoft.com/office/drawing/2014/main" id="{89E8BE0A-CF96-4BE9-84B7-F07D84E80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512" y="4591386"/>
            <a:ext cx="265176" cy="265176"/>
          </a:xfrm>
          <a:prstGeom prst="rect">
            <a:avLst/>
          </a:prstGeom>
        </p:spPr>
      </p:pic>
      <p:pic>
        <p:nvPicPr>
          <p:cNvPr id="93" name="Content Placeholder 6" descr="Man">
            <a:extLst>
              <a:ext uri="{FF2B5EF4-FFF2-40B4-BE49-F238E27FC236}">
                <a16:creationId xmlns:a16="http://schemas.microsoft.com/office/drawing/2014/main" id="{C913525A-A84B-4D53-A1EC-A6D0E7159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644" y="3247401"/>
            <a:ext cx="265176" cy="265176"/>
          </a:xfrm>
          <a:prstGeom prst="rect">
            <a:avLst/>
          </a:prstGeom>
        </p:spPr>
      </p:pic>
      <p:pic>
        <p:nvPicPr>
          <p:cNvPr id="94" name="Content Placeholder 6" descr="Man">
            <a:extLst>
              <a:ext uri="{FF2B5EF4-FFF2-40B4-BE49-F238E27FC236}">
                <a16:creationId xmlns:a16="http://schemas.microsoft.com/office/drawing/2014/main" id="{FFE81E6D-E834-4A58-8F4E-CA4159F24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5860" y="6291911"/>
            <a:ext cx="265176" cy="265176"/>
          </a:xfrm>
          <a:prstGeom prst="rect">
            <a:avLst/>
          </a:prstGeom>
        </p:spPr>
      </p:pic>
      <p:pic>
        <p:nvPicPr>
          <p:cNvPr id="95" name="Content Placeholder 6" descr="Man">
            <a:extLst>
              <a:ext uri="{FF2B5EF4-FFF2-40B4-BE49-F238E27FC236}">
                <a16:creationId xmlns:a16="http://schemas.microsoft.com/office/drawing/2014/main" id="{70F17ECD-C4CE-4BBE-96D9-FD011D46B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5510" y="5340271"/>
            <a:ext cx="265176" cy="265176"/>
          </a:xfrm>
          <a:prstGeom prst="rect">
            <a:avLst/>
          </a:prstGeom>
        </p:spPr>
      </p:pic>
      <p:pic>
        <p:nvPicPr>
          <p:cNvPr id="96" name="Content Placeholder 6" descr="Man">
            <a:extLst>
              <a:ext uri="{FF2B5EF4-FFF2-40B4-BE49-F238E27FC236}">
                <a16:creationId xmlns:a16="http://schemas.microsoft.com/office/drawing/2014/main" id="{7DE734EE-D65C-467A-BA64-EC9FA775F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7852" y="6367313"/>
            <a:ext cx="265176" cy="265176"/>
          </a:xfrm>
          <a:prstGeom prst="rect">
            <a:avLst/>
          </a:prstGeom>
        </p:spPr>
      </p:pic>
      <p:pic>
        <p:nvPicPr>
          <p:cNvPr id="97" name="Content Placeholder 6" descr="Man">
            <a:extLst>
              <a:ext uri="{FF2B5EF4-FFF2-40B4-BE49-F238E27FC236}">
                <a16:creationId xmlns:a16="http://schemas.microsoft.com/office/drawing/2014/main" id="{FAEB5B00-9535-421E-BB40-D6AA73310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1212" y="6513937"/>
            <a:ext cx="265176" cy="265176"/>
          </a:xfrm>
          <a:prstGeom prst="rect">
            <a:avLst/>
          </a:prstGeom>
        </p:spPr>
      </p:pic>
      <p:pic>
        <p:nvPicPr>
          <p:cNvPr id="98" name="Content Placeholder 6" descr="Man">
            <a:extLst>
              <a:ext uri="{FF2B5EF4-FFF2-40B4-BE49-F238E27FC236}">
                <a16:creationId xmlns:a16="http://schemas.microsoft.com/office/drawing/2014/main" id="{D1AA7FB0-3047-433C-9791-A748A90DA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726" y="6138092"/>
            <a:ext cx="265176" cy="265176"/>
          </a:xfrm>
          <a:prstGeom prst="rect">
            <a:avLst/>
          </a:prstGeom>
        </p:spPr>
      </p:pic>
      <p:pic>
        <p:nvPicPr>
          <p:cNvPr id="99" name="Content Placeholder 6" descr="Man">
            <a:extLst>
              <a:ext uri="{FF2B5EF4-FFF2-40B4-BE49-F238E27FC236}">
                <a16:creationId xmlns:a16="http://schemas.microsoft.com/office/drawing/2014/main" id="{AECD4002-91CC-4B4C-80C2-A042AF40C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6712" y="3936299"/>
            <a:ext cx="265176" cy="265176"/>
          </a:xfrm>
          <a:prstGeom prst="rect">
            <a:avLst/>
          </a:prstGeom>
        </p:spPr>
      </p:pic>
      <p:pic>
        <p:nvPicPr>
          <p:cNvPr id="100" name="Content Placeholder 6" descr="Man">
            <a:extLst>
              <a:ext uri="{FF2B5EF4-FFF2-40B4-BE49-F238E27FC236}">
                <a16:creationId xmlns:a16="http://schemas.microsoft.com/office/drawing/2014/main" id="{DCB50FE5-0FAA-4EC3-92F9-4B3983089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3053" y="6412719"/>
            <a:ext cx="265176" cy="265176"/>
          </a:xfrm>
          <a:prstGeom prst="rect">
            <a:avLst/>
          </a:prstGeom>
        </p:spPr>
      </p:pic>
      <p:pic>
        <p:nvPicPr>
          <p:cNvPr id="101" name="Content Placeholder 6" descr="Man">
            <a:extLst>
              <a:ext uri="{FF2B5EF4-FFF2-40B4-BE49-F238E27FC236}">
                <a16:creationId xmlns:a16="http://schemas.microsoft.com/office/drawing/2014/main" id="{C9B94D63-C6E6-4D78-9E98-3D3EF89C5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3667" y="6584278"/>
            <a:ext cx="265176" cy="265176"/>
          </a:xfrm>
          <a:prstGeom prst="rect">
            <a:avLst/>
          </a:prstGeom>
        </p:spPr>
      </p:pic>
      <p:pic>
        <p:nvPicPr>
          <p:cNvPr id="102" name="Content Placeholder 6" descr="Man">
            <a:extLst>
              <a:ext uri="{FF2B5EF4-FFF2-40B4-BE49-F238E27FC236}">
                <a16:creationId xmlns:a16="http://schemas.microsoft.com/office/drawing/2014/main" id="{689B130C-4EF8-428D-9F15-CAAC279AD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4890" y="4633113"/>
            <a:ext cx="265176" cy="265176"/>
          </a:xfrm>
          <a:prstGeom prst="rect">
            <a:avLst/>
          </a:prstGeom>
        </p:spPr>
      </p:pic>
      <p:pic>
        <p:nvPicPr>
          <p:cNvPr id="103" name="Content Placeholder 6" descr="Man">
            <a:extLst>
              <a:ext uri="{FF2B5EF4-FFF2-40B4-BE49-F238E27FC236}">
                <a16:creationId xmlns:a16="http://schemas.microsoft.com/office/drawing/2014/main" id="{E0863ABA-495A-4C61-A79C-7F0AB1A4A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692" y="5390678"/>
            <a:ext cx="265176" cy="265176"/>
          </a:xfrm>
          <a:prstGeom prst="rect">
            <a:avLst/>
          </a:prstGeom>
        </p:spPr>
      </p:pic>
      <p:pic>
        <p:nvPicPr>
          <p:cNvPr id="104" name="Content Placeholder 6" descr="Man">
            <a:extLst>
              <a:ext uri="{FF2B5EF4-FFF2-40B4-BE49-F238E27FC236}">
                <a16:creationId xmlns:a16="http://schemas.microsoft.com/office/drawing/2014/main" id="{E118ED84-440B-4061-B1D5-34CA0A51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24" y="4046693"/>
            <a:ext cx="265176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02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8FEC-C9BF-42F9-8720-E726CB4C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Interplay between selection and drift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C4B31A-01D2-4595-8E72-2DBFDE1D32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68308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/>
                  <a:t>Even in large population sizes drift can be important</a:t>
                </a:r>
              </a:p>
              <a:p>
                <a:r>
                  <a:rPr lang="en-GB" sz="2400" dirty="0"/>
                  <a:t>All mutants start at frequency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GB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≈0.37</m:t>
                    </m:r>
                  </m:oMath>
                </a14:m>
                <a:endParaRPr lang="en-GB" sz="2400" b="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r>
                  <a:rPr lang="en-GB" sz="2400" dirty="0"/>
                  <a:t>Selection does not change picture: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GB" sz="2400" b="0" dirty="0"/>
              </a:p>
              <a:p>
                <a:r>
                  <a:rPr lang="en-GB" sz="2400" dirty="0"/>
                  <a:t>New mutants have to survive loss</a:t>
                </a:r>
              </a:p>
              <a:p>
                <a:pPr lvl="1"/>
                <a:r>
                  <a:rPr lang="en-GB" sz="2000" dirty="0"/>
                  <a:t>Need to grow to a critical frequency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GB" sz="2000" dirty="0"/>
                  <a:t> thereafter growth ~deterministic</a:t>
                </a:r>
              </a:p>
              <a:p>
                <a:pPr marL="457200" lvl="1" indent="0">
                  <a:buNone/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C4B31A-01D2-4595-8E72-2DBFDE1D32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68308"/>
              </a:xfrm>
              <a:blipFill>
                <a:blip r:embed="rId3"/>
                <a:stretch>
                  <a:fillRect l="-1005" t="-16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50AA243-1FB9-42B8-8D34-32CF75865549}"/>
              </a:ext>
            </a:extLst>
          </p:cNvPr>
          <p:cNvGrpSpPr/>
          <p:nvPr/>
        </p:nvGrpSpPr>
        <p:grpSpPr>
          <a:xfrm>
            <a:off x="3003354" y="3969137"/>
            <a:ext cx="2325072" cy="290642"/>
            <a:chOff x="2942831" y="4698250"/>
            <a:chExt cx="2325072" cy="290642"/>
          </a:xfrm>
        </p:grpSpPr>
        <p:pic>
          <p:nvPicPr>
            <p:cNvPr id="5" name="Content Placeholder 6" descr="Man">
              <a:extLst>
                <a:ext uri="{FF2B5EF4-FFF2-40B4-BE49-F238E27FC236}">
                  <a16:creationId xmlns:a16="http://schemas.microsoft.com/office/drawing/2014/main" id="{15BA2D7E-9767-4DDC-93A7-8DE87AA1D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42831" y="4698257"/>
              <a:ext cx="290634" cy="290635"/>
            </a:xfrm>
            <a:prstGeom prst="rect">
              <a:avLst/>
            </a:prstGeom>
          </p:spPr>
        </p:pic>
        <p:pic>
          <p:nvPicPr>
            <p:cNvPr id="6" name="Content Placeholder 6" descr="Man">
              <a:extLst>
                <a:ext uri="{FF2B5EF4-FFF2-40B4-BE49-F238E27FC236}">
                  <a16:creationId xmlns:a16="http://schemas.microsoft.com/office/drawing/2014/main" id="{4EB5BA66-CD22-45CB-9FDD-8FF637987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33465" y="4698256"/>
              <a:ext cx="290634" cy="290635"/>
            </a:xfrm>
            <a:prstGeom prst="rect">
              <a:avLst/>
            </a:prstGeom>
          </p:spPr>
        </p:pic>
        <p:pic>
          <p:nvPicPr>
            <p:cNvPr id="7" name="Content Placeholder 6" descr="Man">
              <a:extLst>
                <a:ext uri="{FF2B5EF4-FFF2-40B4-BE49-F238E27FC236}">
                  <a16:creationId xmlns:a16="http://schemas.microsoft.com/office/drawing/2014/main" id="{A14A126B-4C54-473C-854B-76209C7C4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24099" y="4698255"/>
              <a:ext cx="290634" cy="290635"/>
            </a:xfrm>
            <a:prstGeom prst="rect">
              <a:avLst/>
            </a:prstGeom>
          </p:spPr>
        </p:pic>
        <p:pic>
          <p:nvPicPr>
            <p:cNvPr id="8" name="Content Placeholder 6" descr="Man">
              <a:extLst>
                <a:ext uri="{FF2B5EF4-FFF2-40B4-BE49-F238E27FC236}">
                  <a16:creationId xmlns:a16="http://schemas.microsoft.com/office/drawing/2014/main" id="{928DED33-0EEA-4D90-9042-98880BA0C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4733" y="4698254"/>
              <a:ext cx="290634" cy="290635"/>
            </a:xfrm>
            <a:prstGeom prst="rect">
              <a:avLst/>
            </a:prstGeom>
          </p:spPr>
        </p:pic>
        <p:pic>
          <p:nvPicPr>
            <p:cNvPr id="9" name="Content Placeholder 6" descr="Man">
              <a:extLst>
                <a:ext uri="{FF2B5EF4-FFF2-40B4-BE49-F238E27FC236}">
                  <a16:creationId xmlns:a16="http://schemas.microsoft.com/office/drawing/2014/main" id="{253E363F-D482-483E-A37C-700757BCE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05367" y="4698253"/>
              <a:ext cx="290634" cy="290635"/>
            </a:xfrm>
            <a:prstGeom prst="rect">
              <a:avLst/>
            </a:prstGeom>
          </p:spPr>
        </p:pic>
        <p:pic>
          <p:nvPicPr>
            <p:cNvPr id="10" name="Content Placeholder 6" descr="Man">
              <a:extLst>
                <a:ext uri="{FF2B5EF4-FFF2-40B4-BE49-F238E27FC236}">
                  <a16:creationId xmlns:a16="http://schemas.microsoft.com/office/drawing/2014/main" id="{F64D8B7F-991A-4C74-9634-0BDEAF2E5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96001" y="4698252"/>
              <a:ext cx="290634" cy="290635"/>
            </a:xfrm>
            <a:prstGeom prst="rect">
              <a:avLst/>
            </a:prstGeom>
          </p:spPr>
        </p:pic>
        <p:pic>
          <p:nvPicPr>
            <p:cNvPr id="11" name="Content Placeholder 6" descr="Man">
              <a:extLst>
                <a:ext uri="{FF2B5EF4-FFF2-40B4-BE49-F238E27FC236}">
                  <a16:creationId xmlns:a16="http://schemas.microsoft.com/office/drawing/2014/main" id="{56035486-9C86-4979-897E-010E6CF8D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6635" y="4698251"/>
              <a:ext cx="290634" cy="290635"/>
            </a:xfrm>
            <a:prstGeom prst="rect">
              <a:avLst/>
            </a:prstGeom>
          </p:spPr>
        </p:pic>
        <p:pic>
          <p:nvPicPr>
            <p:cNvPr id="12" name="Content Placeholder 6" descr="Man">
              <a:extLst>
                <a:ext uri="{FF2B5EF4-FFF2-40B4-BE49-F238E27FC236}">
                  <a16:creationId xmlns:a16="http://schemas.microsoft.com/office/drawing/2014/main" id="{F3DA441E-4DAF-404A-B862-BFCA24B0F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77269" y="4698250"/>
              <a:ext cx="290634" cy="29063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602464-9B8B-4F5C-905B-E25C7311805E}"/>
              </a:ext>
            </a:extLst>
          </p:cNvPr>
          <p:cNvGrpSpPr/>
          <p:nvPr/>
        </p:nvGrpSpPr>
        <p:grpSpPr>
          <a:xfrm>
            <a:off x="3003354" y="4326993"/>
            <a:ext cx="2325072" cy="556167"/>
            <a:chOff x="3003354" y="4326993"/>
            <a:chExt cx="2325072" cy="55616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6768D44-5F4A-4B20-9F97-2789006B3FB5}"/>
                </a:ext>
              </a:extLst>
            </p:cNvPr>
            <p:cNvGrpSpPr/>
            <p:nvPr/>
          </p:nvGrpSpPr>
          <p:grpSpPr>
            <a:xfrm>
              <a:off x="3003354" y="4592518"/>
              <a:ext cx="2325072" cy="290642"/>
              <a:chOff x="2942831" y="4698250"/>
              <a:chExt cx="2325072" cy="290642"/>
            </a:xfrm>
          </p:grpSpPr>
          <p:pic>
            <p:nvPicPr>
              <p:cNvPr id="14" name="Content Placeholder 6" descr="Man">
                <a:extLst>
                  <a:ext uri="{FF2B5EF4-FFF2-40B4-BE49-F238E27FC236}">
                    <a16:creationId xmlns:a16="http://schemas.microsoft.com/office/drawing/2014/main" id="{F39E48EE-07F9-4BC4-87CA-04E3BFC12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42831" y="4698257"/>
                <a:ext cx="290634" cy="290635"/>
              </a:xfrm>
              <a:prstGeom prst="rect">
                <a:avLst/>
              </a:prstGeom>
            </p:spPr>
          </p:pic>
          <p:pic>
            <p:nvPicPr>
              <p:cNvPr id="15" name="Content Placeholder 6" descr="Man">
                <a:extLst>
                  <a:ext uri="{FF2B5EF4-FFF2-40B4-BE49-F238E27FC236}">
                    <a16:creationId xmlns:a16="http://schemas.microsoft.com/office/drawing/2014/main" id="{A09E7473-2B29-4CB7-A966-215786F46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33465" y="4698256"/>
                <a:ext cx="290634" cy="290635"/>
              </a:xfrm>
              <a:prstGeom prst="rect">
                <a:avLst/>
              </a:prstGeom>
            </p:spPr>
          </p:pic>
          <p:pic>
            <p:nvPicPr>
              <p:cNvPr id="16" name="Content Placeholder 6" descr="Man">
                <a:extLst>
                  <a:ext uri="{FF2B5EF4-FFF2-40B4-BE49-F238E27FC236}">
                    <a16:creationId xmlns:a16="http://schemas.microsoft.com/office/drawing/2014/main" id="{4EE5B8C1-686C-400F-B314-514CECFED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24099" y="4698255"/>
                <a:ext cx="290634" cy="290635"/>
              </a:xfrm>
              <a:prstGeom prst="rect">
                <a:avLst/>
              </a:prstGeom>
            </p:spPr>
          </p:pic>
          <p:pic>
            <p:nvPicPr>
              <p:cNvPr id="17" name="Content Placeholder 6" descr="Man">
                <a:extLst>
                  <a:ext uri="{FF2B5EF4-FFF2-40B4-BE49-F238E27FC236}">
                    <a16:creationId xmlns:a16="http://schemas.microsoft.com/office/drawing/2014/main" id="{EC428B3D-6E73-4436-94B4-9A1220482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14733" y="4698254"/>
                <a:ext cx="290634" cy="290635"/>
              </a:xfrm>
              <a:prstGeom prst="rect">
                <a:avLst/>
              </a:prstGeom>
            </p:spPr>
          </p:pic>
          <p:pic>
            <p:nvPicPr>
              <p:cNvPr id="18" name="Content Placeholder 6" descr="Man">
                <a:extLst>
                  <a:ext uri="{FF2B5EF4-FFF2-40B4-BE49-F238E27FC236}">
                    <a16:creationId xmlns:a16="http://schemas.microsoft.com/office/drawing/2014/main" id="{CE04A94B-D68C-448D-9AB4-BFEAFA46C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105367" y="4698253"/>
                <a:ext cx="290634" cy="290635"/>
              </a:xfrm>
              <a:prstGeom prst="rect">
                <a:avLst/>
              </a:prstGeom>
            </p:spPr>
          </p:pic>
          <p:pic>
            <p:nvPicPr>
              <p:cNvPr id="19" name="Content Placeholder 6" descr="Man">
                <a:extLst>
                  <a:ext uri="{FF2B5EF4-FFF2-40B4-BE49-F238E27FC236}">
                    <a16:creationId xmlns:a16="http://schemas.microsoft.com/office/drawing/2014/main" id="{D15EB4AD-A7C0-44AA-9AB7-5A714DFD0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396001" y="4698252"/>
                <a:ext cx="290634" cy="290635"/>
              </a:xfrm>
              <a:prstGeom prst="rect">
                <a:avLst/>
              </a:prstGeom>
            </p:spPr>
          </p:pic>
          <p:pic>
            <p:nvPicPr>
              <p:cNvPr id="20" name="Content Placeholder 6" descr="Man">
                <a:extLst>
                  <a:ext uri="{FF2B5EF4-FFF2-40B4-BE49-F238E27FC236}">
                    <a16:creationId xmlns:a16="http://schemas.microsoft.com/office/drawing/2014/main" id="{F41E9CCD-BC8A-4939-B455-C1F022B74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686635" y="4698251"/>
                <a:ext cx="290634" cy="290635"/>
              </a:xfrm>
              <a:prstGeom prst="rect">
                <a:avLst/>
              </a:prstGeom>
            </p:spPr>
          </p:pic>
          <p:pic>
            <p:nvPicPr>
              <p:cNvPr id="21" name="Content Placeholder 6" descr="Man">
                <a:extLst>
                  <a:ext uri="{FF2B5EF4-FFF2-40B4-BE49-F238E27FC236}">
                    <a16:creationId xmlns:a16="http://schemas.microsoft.com/office/drawing/2014/main" id="{452AD226-B981-4410-BB59-A07080D5A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77269" y="4698250"/>
                <a:ext cx="290634" cy="290635"/>
              </a:xfrm>
              <a:prstGeom prst="rect">
                <a:avLst/>
              </a:prstGeom>
            </p:spPr>
          </p:pic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2C4669-CA09-43DF-83C2-99ED25F34A1C}"/>
                </a:ext>
              </a:extLst>
            </p:cNvPr>
            <p:cNvCxnSpPr/>
            <p:nvPr/>
          </p:nvCxnSpPr>
          <p:spPr>
            <a:xfrm>
              <a:off x="4116988" y="4326993"/>
              <a:ext cx="0" cy="2143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535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0F31FC-B049-442F-B6D2-8B695675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Drift+Selection</a:t>
            </a:r>
            <a:r>
              <a:rPr lang="en-GB" dirty="0"/>
              <a:t>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DCB95-4434-4C23-B7F6-579C051C1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Establishment</a:t>
            </a:r>
          </a:p>
          <a:p>
            <a:r>
              <a:rPr lang="en-GB" dirty="0" err="1"/>
              <a:t>DriftSelectionDemo</a:t>
            </a:r>
            <a:r>
              <a:rPr lang="en-GB" dirty="0"/>
              <a:t>(100,2/100,0.1,0,0.01)</a:t>
            </a:r>
          </a:p>
          <a:p>
            <a:r>
              <a:rPr lang="en-GB" dirty="0" err="1"/>
              <a:t>DriftSelectionDemo</a:t>
            </a:r>
            <a:r>
              <a:rPr lang="en-GB" dirty="0"/>
              <a:t>(100,10/100,0.1,0,0.01)</a:t>
            </a:r>
          </a:p>
          <a:p>
            <a:r>
              <a:rPr lang="en-GB" dirty="0" err="1"/>
              <a:t>DriftSelectionDemo</a:t>
            </a:r>
            <a:r>
              <a:rPr lang="en-GB" dirty="0"/>
              <a:t>(100,50/100,0.1,0,0.01)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93993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7A9E-8692-4788-A0B4-F83FF6C3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Stochastic growth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22F8D-724B-41E4-8989-981629999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No selection, no mutation</a:t>
            </a:r>
          </a:p>
        </p:txBody>
      </p:sp>
      <p:pic>
        <p:nvPicPr>
          <p:cNvPr id="27" name="Picture 2" descr="http://post.queensu.ca/~forsdyke/images/fisher01.gif">
            <a:extLst>
              <a:ext uri="{FF2B5EF4-FFF2-40B4-BE49-F238E27FC236}">
                <a16:creationId xmlns:a16="http://schemas.microsoft.com/office/drawing/2014/main" id="{58914D72-CA2A-43CC-B96A-EDED9512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21" y="563670"/>
            <a:ext cx="963752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3.gstatic.com/images?q=tbn:ANd9GcR902_K57oQAFhXgLwkmR0Dh1F3yTyKKhrdaJbowFn4U5wRAkYWxg">
            <a:extLst>
              <a:ext uri="{FF2B5EF4-FFF2-40B4-BE49-F238E27FC236}">
                <a16:creationId xmlns:a16="http://schemas.microsoft.com/office/drawing/2014/main" id="{EB11E4C6-9C7D-4547-9480-7BF8AEB4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21" y="563567"/>
            <a:ext cx="1004205" cy="12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25EE104-DE09-4DF7-BF47-99B91772F31B}"/>
              </a:ext>
            </a:extLst>
          </p:cNvPr>
          <p:cNvSpPr txBox="1"/>
          <p:nvPr/>
        </p:nvSpPr>
        <p:spPr>
          <a:xfrm>
            <a:off x="6253700" y="1861781"/>
            <a:ext cx="12057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Sewall Wright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C9CBC2-8655-43DB-8775-B5347C6AE025}"/>
              </a:ext>
            </a:extLst>
          </p:cNvPr>
          <p:cNvSpPr txBox="1"/>
          <p:nvPr/>
        </p:nvSpPr>
        <p:spPr>
          <a:xfrm>
            <a:off x="7442540" y="1828440"/>
            <a:ext cx="11929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Ronald Fisher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6EF93B-9487-42A0-BBA4-62DF4C940BA9}"/>
              </a:ext>
            </a:extLst>
          </p:cNvPr>
          <p:cNvGrpSpPr/>
          <p:nvPr/>
        </p:nvGrpSpPr>
        <p:grpSpPr>
          <a:xfrm>
            <a:off x="4669372" y="2824145"/>
            <a:ext cx="4236148" cy="4026833"/>
            <a:chOff x="4669372" y="2824145"/>
            <a:chExt cx="4236148" cy="402683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693DBB1-D314-455B-9367-B4C051B19E1D}"/>
                </a:ext>
              </a:extLst>
            </p:cNvPr>
            <p:cNvGrpSpPr/>
            <p:nvPr/>
          </p:nvGrpSpPr>
          <p:grpSpPr>
            <a:xfrm>
              <a:off x="4669372" y="2824145"/>
              <a:ext cx="4236148" cy="4026833"/>
              <a:chOff x="4669372" y="2824145"/>
              <a:chExt cx="4236148" cy="402683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4E628F1-FD5E-44D1-87A8-CA3C15A029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4790" y="2985574"/>
                <a:ext cx="4180730" cy="363243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08ECB74-54F7-4EB0-8816-A9E14ABCD5E4}"/>
                      </a:ext>
                    </a:extLst>
                  </p:cNvPr>
                  <p:cNvSpPr txBox="1"/>
                  <p:nvPr/>
                </p:nvSpPr>
                <p:spPr>
                  <a:xfrm>
                    <a:off x="6406040" y="2824145"/>
                    <a:ext cx="96776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=12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08ECB74-54F7-4EB0-8816-A9E14ABCD5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06040" y="2824145"/>
                    <a:ext cx="96776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DF3B0E97-5744-4105-9087-57745F9AEAA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206841" y="4593306"/>
                    <a:ext cx="12943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DF3B0E97-5744-4105-9087-57745F9AEA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206841" y="4593306"/>
                    <a:ext cx="129439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E15F7464-EE73-44AE-9CFC-F146F8982AF2}"/>
                      </a:ext>
                    </a:extLst>
                  </p:cNvPr>
                  <p:cNvSpPr/>
                  <p:nvPr/>
                </p:nvSpPr>
                <p:spPr>
                  <a:xfrm>
                    <a:off x="5984527" y="6481646"/>
                    <a:ext cx="88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=4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E15F7464-EE73-44AE-9CFC-F146F8982AF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4527" y="6481646"/>
                    <a:ext cx="88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986B8ED1-F0EF-4FEE-BF92-1D192667631B}"/>
                      </a:ext>
                    </a:extLst>
                  </p:cNvPr>
                  <p:cNvSpPr/>
                  <p:nvPr/>
                </p:nvSpPr>
                <p:spPr>
                  <a:xfrm>
                    <a:off x="7928031" y="6294330"/>
                    <a:ext cx="67640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986B8ED1-F0EF-4FEE-BF92-1D192667631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8031" y="6294330"/>
                    <a:ext cx="67640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F25886C-D0AD-483F-BC44-4693BFC4DA96}"/>
                </a:ext>
              </a:extLst>
            </p:cNvPr>
            <p:cNvCxnSpPr/>
            <p:nvPr/>
          </p:nvCxnSpPr>
          <p:spPr>
            <a:xfrm flipV="1">
              <a:off x="6435446" y="6367346"/>
              <a:ext cx="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9CA3F45-8DA8-4FD4-BDB5-B8A3567841E7}"/>
                  </a:ext>
                </a:extLst>
              </p:cNvPr>
              <p:cNvSpPr txBox="1"/>
              <p:nvPr/>
            </p:nvSpPr>
            <p:spPr>
              <a:xfrm>
                <a:off x="6771918" y="4259009"/>
                <a:ext cx="17099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=6|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=4)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9CA3F45-8DA8-4FD4-BDB5-B8A356784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918" y="4259009"/>
                <a:ext cx="1709955" cy="307777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7DA4E32-85E7-494F-BBD9-E1B09D1140A7}"/>
              </a:ext>
            </a:extLst>
          </p:cNvPr>
          <p:cNvCxnSpPr/>
          <p:nvPr/>
        </p:nvCxnSpPr>
        <p:spPr>
          <a:xfrm flipH="1">
            <a:off x="6938963" y="4622725"/>
            <a:ext cx="453063" cy="23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C6832B-E04C-49CA-9DBF-6C26BD55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388207" y="2520645"/>
            <a:ext cx="2098976" cy="929857"/>
            <a:chOff x="2212298" y="2512300"/>
            <a:chExt cx="4719404" cy="209071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60D213E-625A-4F09-9ACD-BFB7A6FA48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12298" y="2512300"/>
              <a:ext cx="4719404" cy="2090719"/>
              <a:chOff x="1858696" y="2445621"/>
              <a:chExt cx="5686029" cy="2518939"/>
            </a:xfrm>
          </p:grpSpPr>
          <p:sp>
            <p:nvSpPr>
              <p:cNvPr id="67" name="Freeform 3">
                <a:extLst>
                  <a:ext uri="{FF2B5EF4-FFF2-40B4-BE49-F238E27FC236}">
                    <a16:creationId xmlns:a16="http://schemas.microsoft.com/office/drawing/2014/main" id="{53A755F0-C22B-41A4-B6A6-3FD80A88EEFA}"/>
                  </a:ext>
                </a:extLst>
              </p:cNvPr>
              <p:cNvSpPr/>
              <p:nvPr/>
            </p:nvSpPr>
            <p:spPr bwMode="auto">
              <a:xfrm>
                <a:off x="1858696" y="2471958"/>
                <a:ext cx="1939529" cy="2492602"/>
              </a:xfrm>
              <a:custGeom>
                <a:avLst/>
                <a:gdLst>
                  <a:gd name="connsiteX0" fmla="*/ 127266 w 1939529"/>
                  <a:gd name="connsiteY0" fmla="*/ 180755 h 2492602"/>
                  <a:gd name="connsiteX1" fmla="*/ 324116 w 1939529"/>
                  <a:gd name="connsiteY1" fmla="*/ 47405 h 2492602"/>
                  <a:gd name="connsiteX2" fmla="*/ 559066 w 1939529"/>
                  <a:gd name="connsiteY2" fmla="*/ 123605 h 2492602"/>
                  <a:gd name="connsiteX3" fmla="*/ 578116 w 1939529"/>
                  <a:gd name="connsiteY3" fmla="*/ 625255 h 2492602"/>
                  <a:gd name="connsiteX4" fmla="*/ 203466 w 1939529"/>
                  <a:gd name="connsiteY4" fmla="*/ 1057055 h 2492602"/>
                  <a:gd name="connsiteX5" fmla="*/ 266 w 1939529"/>
                  <a:gd name="connsiteY5" fmla="*/ 1704755 h 2492602"/>
                  <a:gd name="connsiteX6" fmla="*/ 171716 w 1939529"/>
                  <a:gd name="connsiteY6" fmla="*/ 2181005 h 2492602"/>
                  <a:gd name="connsiteX7" fmla="*/ 616216 w 1939529"/>
                  <a:gd name="connsiteY7" fmla="*/ 2435005 h 2492602"/>
                  <a:gd name="connsiteX8" fmla="*/ 1124216 w 1939529"/>
                  <a:gd name="connsiteY8" fmla="*/ 2485805 h 2492602"/>
                  <a:gd name="connsiteX9" fmla="*/ 1524266 w 1939529"/>
                  <a:gd name="connsiteY9" fmla="*/ 2327055 h 2492602"/>
                  <a:gd name="connsiteX10" fmla="*/ 1854466 w 1939529"/>
                  <a:gd name="connsiteY10" fmla="*/ 1996855 h 2492602"/>
                  <a:gd name="connsiteX11" fmla="*/ 1930666 w 1939529"/>
                  <a:gd name="connsiteY11" fmla="*/ 1425355 h 2492602"/>
                  <a:gd name="connsiteX12" fmla="*/ 1695716 w 1939529"/>
                  <a:gd name="connsiteY12" fmla="*/ 917355 h 2492602"/>
                  <a:gd name="connsiteX13" fmla="*/ 1352816 w 1939529"/>
                  <a:gd name="connsiteY13" fmla="*/ 676055 h 2492602"/>
                  <a:gd name="connsiteX14" fmla="*/ 1149616 w 1939529"/>
                  <a:gd name="connsiteY14" fmla="*/ 574455 h 2492602"/>
                  <a:gd name="connsiteX15" fmla="*/ 1092466 w 1939529"/>
                  <a:gd name="connsiteY15" fmla="*/ 250605 h 2492602"/>
                  <a:gd name="connsiteX16" fmla="*/ 1194066 w 1939529"/>
                  <a:gd name="connsiteY16" fmla="*/ 9305 h 2492602"/>
                  <a:gd name="connsiteX17" fmla="*/ 1352816 w 1939529"/>
                  <a:gd name="connsiteY17" fmla="*/ 72805 h 249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9529" h="2492602">
                    <a:moveTo>
                      <a:pt x="127266" y="180755"/>
                    </a:moveTo>
                    <a:cubicBezTo>
                      <a:pt x="189707" y="118842"/>
                      <a:pt x="252149" y="56930"/>
                      <a:pt x="324116" y="47405"/>
                    </a:cubicBezTo>
                    <a:cubicBezTo>
                      <a:pt x="396083" y="37880"/>
                      <a:pt x="516733" y="27297"/>
                      <a:pt x="559066" y="123605"/>
                    </a:cubicBezTo>
                    <a:cubicBezTo>
                      <a:pt x="601399" y="219913"/>
                      <a:pt x="637383" y="469680"/>
                      <a:pt x="578116" y="625255"/>
                    </a:cubicBezTo>
                    <a:cubicBezTo>
                      <a:pt x="518849" y="780830"/>
                      <a:pt x="299774" y="877138"/>
                      <a:pt x="203466" y="1057055"/>
                    </a:cubicBezTo>
                    <a:cubicBezTo>
                      <a:pt x="107158" y="1236972"/>
                      <a:pt x="5558" y="1517430"/>
                      <a:pt x="266" y="1704755"/>
                    </a:cubicBezTo>
                    <a:cubicBezTo>
                      <a:pt x="-5026" y="1892080"/>
                      <a:pt x="69058" y="2059297"/>
                      <a:pt x="171716" y="2181005"/>
                    </a:cubicBezTo>
                    <a:cubicBezTo>
                      <a:pt x="274374" y="2302713"/>
                      <a:pt x="457466" y="2384205"/>
                      <a:pt x="616216" y="2435005"/>
                    </a:cubicBezTo>
                    <a:cubicBezTo>
                      <a:pt x="774966" y="2485805"/>
                      <a:pt x="972874" y="2503797"/>
                      <a:pt x="1124216" y="2485805"/>
                    </a:cubicBezTo>
                    <a:cubicBezTo>
                      <a:pt x="1275558" y="2467813"/>
                      <a:pt x="1402558" y="2408547"/>
                      <a:pt x="1524266" y="2327055"/>
                    </a:cubicBezTo>
                    <a:cubicBezTo>
                      <a:pt x="1645974" y="2245563"/>
                      <a:pt x="1786733" y="2147138"/>
                      <a:pt x="1854466" y="1996855"/>
                    </a:cubicBezTo>
                    <a:cubicBezTo>
                      <a:pt x="1922199" y="1846572"/>
                      <a:pt x="1957124" y="1605272"/>
                      <a:pt x="1930666" y="1425355"/>
                    </a:cubicBezTo>
                    <a:cubicBezTo>
                      <a:pt x="1904208" y="1245438"/>
                      <a:pt x="1792024" y="1042238"/>
                      <a:pt x="1695716" y="917355"/>
                    </a:cubicBezTo>
                    <a:cubicBezTo>
                      <a:pt x="1599408" y="792472"/>
                      <a:pt x="1443833" y="733205"/>
                      <a:pt x="1352816" y="676055"/>
                    </a:cubicBezTo>
                    <a:cubicBezTo>
                      <a:pt x="1261799" y="618905"/>
                      <a:pt x="1193008" y="645363"/>
                      <a:pt x="1149616" y="574455"/>
                    </a:cubicBezTo>
                    <a:cubicBezTo>
                      <a:pt x="1106224" y="503547"/>
                      <a:pt x="1085058" y="344797"/>
                      <a:pt x="1092466" y="250605"/>
                    </a:cubicBezTo>
                    <a:cubicBezTo>
                      <a:pt x="1099874" y="156413"/>
                      <a:pt x="1150674" y="38938"/>
                      <a:pt x="1194066" y="9305"/>
                    </a:cubicBezTo>
                    <a:cubicBezTo>
                      <a:pt x="1237458" y="-20328"/>
                      <a:pt x="1295137" y="26238"/>
                      <a:pt x="1352816" y="72805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Gill Sans MT" pitchFamily="34" charset="0"/>
                  <a:cs typeface="Arial" pitchFamily="34" charset="0"/>
                </a:endParaRPr>
              </a:p>
            </p:txBody>
          </p:sp>
          <p:sp>
            <p:nvSpPr>
              <p:cNvPr id="68" name="Freeform 44">
                <a:extLst>
                  <a:ext uri="{FF2B5EF4-FFF2-40B4-BE49-F238E27FC236}">
                    <a16:creationId xmlns:a16="http://schemas.microsoft.com/office/drawing/2014/main" id="{D5D85E65-6208-4A08-9330-8DDCA31F3163}"/>
                  </a:ext>
                </a:extLst>
              </p:cNvPr>
              <p:cNvSpPr/>
              <p:nvPr/>
            </p:nvSpPr>
            <p:spPr bwMode="auto">
              <a:xfrm>
                <a:off x="5605196" y="2445621"/>
                <a:ext cx="1939529" cy="2492602"/>
              </a:xfrm>
              <a:custGeom>
                <a:avLst/>
                <a:gdLst>
                  <a:gd name="connsiteX0" fmla="*/ 127266 w 1939529"/>
                  <a:gd name="connsiteY0" fmla="*/ 180755 h 2492602"/>
                  <a:gd name="connsiteX1" fmla="*/ 324116 w 1939529"/>
                  <a:gd name="connsiteY1" fmla="*/ 47405 h 2492602"/>
                  <a:gd name="connsiteX2" fmla="*/ 559066 w 1939529"/>
                  <a:gd name="connsiteY2" fmla="*/ 123605 h 2492602"/>
                  <a:gd name="connsiteX3" fmla="*/ 578116 w 1939529"/>
                  <a:gd name="connsiteY3" fmla="*/ 625255 h 2492602"/>
                  <a:gd name="connsiteX4" fmla="*/ 203466 w 1939529"/>
                  <a:gd name="connsiteY4" fmla="*/ 1057055 h 2492602"/>
                  <a:gd name="connsiteX5" fmla="*/ 266 w 1939529"/>
                  <a:gd name="connsiteY5" fmla="*/ 1704755 h 2492602"/>
                  <a:gd name="connsiteX6" fmla="*/ 171716 w 1939529"/>
                  <a:gd name="connsiteY6" fmla="*/ 2181005 h 2492602"/>
                  <a:gd name="connsiteX7" fmla="*/ 616216 w 1939529"/>
                  <a:gd name="connsiteY7" fmla="*/ 2435005 h 2492602"/>
                  <a:gd name="connsiteX8" fmla="*/ 1124216 w 1939529"/>
                  <a:gd name="connsiteY8" fmla="*/ 2485805 h 2492602"/>
                  <a:gd name="connsiteX9" fmla="*/ 1524266 w 1939529"/>
                  <a:gd name="connsiteY9" fmla="*/ 2327055 h 2492602"/>
                  <a:gd name="connsiteX10" fmla="*/ 1854466 w 1939529"/>
                  <a:gd name="connsiteY10" fmla="*/ 1996855 h 2492602"/>
                  <a:gd name="connsiteX11" fmla="*/ 1930666 w 1939529"/>
                  <a:gd name="connsiteY11" fmla="*/ 1425355 h 2492602"/>
                  <a:gd name="connsiteX12" fmla="*/ 1695716 w 1939529"/>
                  <a:gd name="connsiteY12" fmla="*/ 917355 h 2492602"/>
                  <a:gd name="connsiteX13" fmla="*/ 1352816 w 1939529"/>
                  <a:gd name="connsiteY13" fmla="*/ 676055 h 2492602"/>
                  <a:gd name="connsiteX14" fmla="*/ 1149616 w 1939529"/>
                  <a:gd name="connsiteY14" fmla="*/ 574455 h 2492602"/>
                  <a:gd name="connsiteX15" fmla="*/ 1092466 w 1939529"/>
                  <a:gd name="connsiteY15" fmla="*/ 250605 h 2492602"/>
                  <a:gd name="connsiteX16" fmla="*/ 1194066 w 1939529"/>
                  <a:gd name="connsiteY16" fmla="*/ 9305 h 2492602"/>
                  <a:gd name="connsiteX17" fmla="*/ 1352816 w 1939529"/>
                  <a:gd name="connsiteY17" fmla="*/ 72805 h 249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9529" h="2492602">
                    <a:moveTo>
                      <a:pt x="127266" y="180755"/>
                    </a:moveTo>
                    <a:cubicBezTo>
                      <a:pt x="189707" y="118842"/>
                      <a:pt x="252149" y="56930"/>
                      <a:pt x="324116" y="47405"/>
                    </a:cubicBezTo>
                    <a:cubicBezTo>
                      <a:pt x="396083" y="37880"/>
                      <a:pt x="516733" y="27297"/>
                      <a:pt x="559066" y="123605"/>
                    </a:cubicBezTo>
                    <a:cubicBezTo>
                      <a:pt x="601399" y="219913"/>
                      <a:pt x="637383" y="469680"/>
                      <a:pt x="578116" y="625255"/>
                    </a:cubicBezTo>
                    <a:cubicBezTo>
                      <a:pt x="518849" y="780830"/>
                      <a:pt x="299774" y="877138"/>
                      <a:pt x="203466" y="1057055"/>
                    </a:cubicBezTo>
                    <a:cubicBezTo>
                      <a:pt x="107158" y="1236972"/>
                      <a:pt x="5558" y="1517430"/>
                      <a:pt x="266" y="1704755"/>
                    </a:cubicBezTo>
                    <a:cubicBezTo>
                      <a:pt x="-5026" y="1892080"/>
                      <a:pt x="69058" y="2059297"/>
                      <a:pt x="171716" y="2181005"/>
                    </a:cubicBezTo>
                    <a:cubicBezTo>
                      <a:pt x="274374" y="2302713"/>
                      <a:pt x="457466" y="2384205"/>
                      <a:pt x="616216" y="2435005"/>
                    </a:cubicBezTo>
                    <a:cubicBezTo>
                      <a:pt x="774966" y="2485805"/>
                      <a:pt x="972874" y="2503797"/>
                      <a:pt x="1124216" y="2485805"/>
                    </a:cubicBezTo>
                    <a:cubicBezTo>
                      <a:pt x="1275558" y="2467813"/>
                      <a:pt x="1402558" y="2408547"/>
                      <a:pt x="1524266" y="2327055"/>
                    </a:cubicBezTo>
                    <a:cubicBezTo>
                      <a:pt x="1645974" y="2245563"/>
                      <a:pt x="1786733" y="2147138"/>
                      <a:pt x="1854466" y="1996855"/>
                    </a:cubicBezTo>
                    <a:cubicBezTo>
                      <a:pt x="1922199" y="1846572"/>
                      <a:pt x="1957124" y="1605272"/>
                      <a:pt x="1930666" y="1425355"/>
                    </a:cubicBezTo>
                    <a:cubicBezTo>
                      <a:pt x="1904208" y="1245438"/>
                      <a:pt x="1792024" y="1042238"/>
                      <a:pt x="1695716" y="917355"/>
                    </a:cubicBezTo>
                    <a:cubicBezTo>
                      <a:pt x="1599408" y="792472"/>
                      <a:pt x="1443833" y="733205"/>
                      <a:pt x="1352816" y="676055"/>
                    </a:cubicBezTo>
                    <a:cubicBezTo>
                      <a:pt x="1261799" y="618905"/>
                      <a:pt x="1193008" y="645363"/>
                      <a:pt x="1149616" y="574455"/>
                    </a:cubicBezTo>
                    <a:cubicBezTo>
                      <a:pt x="1106224" y="503547"/>
                      <a:pt x="1085058" y="344797"/>
                      <a:pt x="1092466" y="250605"/>
                    </a:cubicBezTo>
                    <a:cubicBezTo>
                      <a:pt x="1099874" y="156413"/>
                      <a:pt x="1150674" y="38938"/>
                      <a:pt x="1194066" y="9305"/>
                    </a:cubicBezTo>
                    <a:cubicBezTo>
                      <a:pt x="1237458" y="-20328"/>
                      <a:pt x="1295137" y="26238"/>
                      <a:pt x="1352816" y="72805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Gill Sans MT" pitchFamily="34" charset="0"/>
                  <a:cs typeface="Arial" pitchFamily="34" charset="0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E36BF50E-9384-41F6-B48E-E3EB28014AC3}"/>
                  </a:ext>
                </a:extLst>
              </p:cNvPr>
              <p:cNvCxnSpPr/>
              <p:nvPr/>
            </p:nvCxnSpPr>
            <p:spPr bwMode="auto">
              <a:xfrm>
                <a:off x="4068762" y="3719513"/>
                <a:ext cx="122555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pic>
            <p:nvPicPr>
              <p:cNvPr id="70" name="Content Placeholder 6" descr="Man">
                <a:extLst>
                  <a:ext uri="{FF2B5EF4-FFF2-40B4-BE49-F238E27FC236}">
                    <a16:creationId xmlns:a16="http://schemas.microsoft.com/office/drawing/2014/main" id="{27269D09-FDE9-4067-BD31-A46CAAC7A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2626828">
                <a:off x="2807912" y="4045078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1" name="Content Placeholder 6" descr="Man">
                <a:extLst>
                  <a:ext uri="{FF2B5EF4-FFF2-40B4-BE49-F238E27FC236}">
                    <a16:creationId xmlns:a16="http://schemas.microsoft.com/office/drawing/2014/main" id="{213E7DC4-3348-43C3-9D37-6B3934584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5320404">
                <a:off x="2608957" y="3695600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2" name="Content Placeholder 6" descr="Man">
                <a:extLst>
                  <a:ext uri="{FF2B5EF4-FFF2-40B4-BE49-F238E27FC236}">
                    <a16:creationId xmlns:a16="http://schemas.microsoft.com/office/drawing/2014/main" id="{68639C31-8E72-43BF-96D6-CBA34367A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8594672">
                <a:off x="1879818" y="4026558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3" name="Content Placeholder 6" descr="Man">
                <a:extLst>
                  <a:ext uri="{FF2B5EF4-FFF2-40B4-BE49-F238E27FC236}">
                    <a16:creationId xmlns:a16="http://schemas.microsoft.com/office/drawing/2014/main" id="{5CE4B3D1-F9FD-43A5-B005-C59C44D03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4685977">
                <a:off x="2688606" y="3338513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4" name="Content Placeholder 6" descr="Man">
                <a:extLst>
                  <a:ext uri="{FF2B5EF4-FFF2-40B4-BE49-F238E27FC236}">
                    <a16:creationId xmlns:a16="http://schemas.microsoft.com/office/drawing/2014/main" id="{A01574BD-C23E-41C1-BC77-CF2C306DF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2022034">
                <a:off x="2386858" y="4113723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5" name="Content Placeholder 6" descr="Man">
                <a:extLst>
                  <a:ext uri="{FF2B5EF4-FFF2-40B4-BE49-F238E27FC236}">
                    <a16:creationId xmlns:a16="http://schemas.microsoft.com/office/drawing/2014/main" id="{4129E674-1D88-4F31-B354-A8BA278FC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1901476">
                <a:off x="2223664" y="311881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6" name="Content Placeholder 6" descr="Man">
                <a:extLst>
                  <a:ext uri="{FF2B5EF4-FFF2-40B4-BE49-F238E27FC236}">
                    <a16:creationId xmlns:a16="http://schemas.microsoft.com/office/drawing/2014/main" id="{CDB11F51-793D-4C5A-BEB0-0CE2E5D3A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9418768">
                <a:off x="2649324" y="301128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7" name="Content Placeholder 6" descr="Man">
                <a:extLst>
                  <a:ext uri="{FF2B5EF4-FFF2-40B4-BE49-F238E27FC236}">
                    <a16:creationId xmlns:a16="http://schemas.microsoft.com/office/drawing/2014/main" id="{CB4D03B2-7E23-4DCC-87C2-0893206A4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8129241">
                <a:off x="1972605" y="363755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8" name="Content Placeholder 6" descr="Man">
                <a:extLst>
                  <a:ext uri="{FF2B5EF4-FFF2-40B4-BE49-F238E27FC236}">
                    <a16:creationId xmlns:a16="http://schemas.microsoft.com/office/drawing/2014/main" id="{B2B34502-03D6-419C-8BA1-88045E2ED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2626828">
                <a:off x="6616359" y="400004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9" name="Content Placeholder 6" descr="Man">
                <a:extLst>
                  <a:ext uri="{FF2B5EF4-FFF2-40B4-BE49-F238E27FC236}">
                    <a16:creationId xmlns:a16="http://schemas.microsoft.com/office/drawing/2014/main" id="{E5FAFBD1-B100-4456-888A-C925DE29C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5320404">
                <a:off x="6417404" y="365056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0" name="Content Placeholder 6" descr="Man">
                <a:extLst>
                  <a:ext uri="{FF2B5EF4-FFF2-40B4-BE49-F238E27FC236}">
                    <a16:creationId xmlns:a16="http://schemas.microsoft.com/office/drawing/2014/main" id="{9ACA8B7B-505D-4170-80BD-86ED71B7F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8594672">
                <a:off x="5688265" y="398152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1" name="Content Placeholder 6" descr="Man">
                <a:extLst>
                  <a:ext uri="{FF2B5EF4-FFF2-40B4-BE49-F238E27FC236}">
                    <a16:creationId xmlns:a16="http://schemas.microsoft.com/office/drawing/2014/main" id="{A90814B7-2C34-4C3B-84B4-B3E118B97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4685977">
                <a:off x="6497053" y="3293477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2" name="Content Placeholder 6" descr="Man">
                <a:extLst>
                  <a:ext uri="{FF2B5EF4-FFF2-40B4-BE49-F238E27FC236}">
                    <a16:creationId xmlns:a16="http://schemas.microsoft.com/office/drawing/2014/main" id="{02610821-C4F8-4358-8794-71A36DB54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2022034">
                <a:off x="6195305" y="4068687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3" name="Content Placeholder 6" descr="Man">
                <a:extLst>
                  <a:ext uri="{FF2B5EF4-FFF2-40B4-BE49-F238E27FC236}">
                    <a16:creationId xmlns:a16="http://schemas.microsoft.com/office/drawing/2014/main" id="{E7E565EB-F2AD-4445-AC11-87BB92D96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1901476">
                <a:off x="6032111" y="3073776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4" name="Content Placeholder 6" descr="Man">
                <a:extLst>
                  <a:ext uri="{FF2B5EF4-FFF2-40B4-BE49-F238E27FC236}">
                    <a16:creationId xmlns:a16="http://schemas.microsoft.com/office/drawing/2014/main" id="{875B9E8B-611E-4E35-97C5-E1C14AE69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8129241">
                <a:off x="5781052" y="3592518"/>
                <a:ext cx="765753" cy="76575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850C80B-4BB8-4588-802B-0168C8987DCB}"/>
                    </a:ext>
                  </a:extLst>
                </p:cNvPr>
                <p:cNvSpPr txBox="1"/>
                <p:nvPr/>
              </p:nvSpPr>
              <p:spPr>
                <a:xfrm>
                  <a:off x="4146673" y="2725919"/>
                  <a:ext cx="362294" cy="692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850C80B-4BB8-4588-802B-0168C8987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6673" y="2725919"/>
                  <a:ext cx="362294" cy="692015"/>
                </a:xfrm>
                <a:prstGeom prst="rect">
                  <a:avLst/>
                </a:prstGeom>
                <a:blipFill>
                  <a:blip r:embed="rId14"/>
                  <a:stretch>
                    <a:fillRect r="-6923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039567-55A4-4E8D-9AB8-370E077388D0}"/>
                  </a:ext>
                </a:extLst>
              </p:cNvPr>
              <p:cNvSpPr txBox="1"/>
              <p:nvPr/>
            </p:nvSpPr>
            <p:spPr>
              <a:xfrm>
                <a:off x="346613" y="3962970"/>
                <a:ext cx="4225387" cy="694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039567-55A4-4E8D-9AB8-370E07738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13" y="3962970"/>
                <a:ext cx="4225387" cy="6942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72423B-B9A6-4D0C-8038-DD9D36F7E391}"/>
                  </a:ext>
                </a:extLst>
              </p:cNvPr>
              <p:cNvSpPr txBox="1"/>
              <p:nvPr/>
            </p:nvSpPr>
            <p:spPr>
              <a:xfrm>
                <a:off x="1807158" y="4957827"/>
                <a:ext cx="12327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⟩=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72423B-B9A6-4D0C-8038-DD9D36F7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158" y="4957827"/>
                <a:ext cx="1232710" cy="338554"/>
              </a:xfrm>
              <a:prstGeom prst="rect">
                <a:avLst/>
              </a:prstGeom>
              <a:blipFill>
                <a:blip r:embed="rId1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3612A69-227A-45D9-BD6A-CBFAE38D66D6}"/>
              </a:ext>
            </a:extLst>
          </p:cNvPr>
          <p:cNvGrpSpPr/>
          <p:nvPr/>
        </p:nvGrpSpPr>
        <p:grpSpPr>
          <a:xfrm>
            <a:off x="1173571" y="5554857"/>
            <a:ext cx="2723433" cy="645561"/>
            <a:chOff x="1658965" y="5283292"/>
            <a:chExt cx="2723433" cy="6455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14C9DBF-6453-458F-AD66-DB7EE1C86BCF}"/>
                    </a:ext>
                  </a:extLst>
                </p:cNvPr>
                <p:cNvSpPr txBox="1"/>
                <p:nvPr/>
              </p:nvSpPr>
              <p:spPr>
                <a:xfrm>
                  <a:off x="1658965" y="5434710"/>
                  <a:ext cx="916982" cy="3427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⟨⟨</m:t>
                        </m:r>
                        <m:sSubSup>
                          <m:sSubSupPr>
                            <m:ctrlPr>
                              <a:rPr lang="en-GB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GB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⟩⟩</m:t>
                        </m:r>
                      </m:oMath>
                    </m:oMathPara>
                  </a14:m>
                  <a:endParaRPr lang="en-GB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14C9DBF-6453-458F-AD66-DB7EE1C86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65" y="5434710"/>
                  <a:ext cx="916982" cy="342723"/>
                </a:xfrm>
                <a:prstGeom prst="rect">
                  <a:avLst/>
                </a:prstGeom>
                <a:blipFill>
                  <a:blip r:embed="rId1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C9B2E06-C064-4560-A701-0C9BEC45FE9A}"/>
                    </a:ext>
                  </a:extLst>
                </p:cNvPr>
                <p:cNvSpPr txBox="1"/>
                <p:nvPr/>
              </p:nvSpPr>
              <p:spPr>
                <a:xfrm>
                  <a:off x="2486751" y="5283292"/>
                  <a:ext cx="1895647" cy="645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GB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GB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GB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C9B2E06-C064-4560-A701-0C9BEC45F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751" y="5283292"/>
                  <a:ext cx="1895647" cy="64556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117D918-D3BF-4C3D-ADA8-8BD3E3032E10}"/>
              </a:ext>
            </a:extLst>
          </p:cNvPr>
          <p:cNvSpPr txBox="1"/>
          <p:nvPr/>
        </p:nvSpPr>
        <p:spPr>
          <a:xfrm>
            <a:off x="1545051" y="634512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Binomial distribution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FE7AC42-973E-4128-94E3-F03A344376D6}"/>
              </a:ext>
            </a:extLst>
          </p:cNvPr>
          <p:cNvCxnSpPr/>
          <p:nvPr/>
        </p:nvCxnSpPr>
        <p:spPr>
          <a:xfrm>
            <a:off x="5943600" y="5210175"/>
            <a:ext cx="995363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CD8457B-570A-4FE6-91CA-9373EE354EE7}"/>
              </a:ext>
            </a:extLst>
          </p:cNvPr>
          <p:cNvSpPr/>
          <p:nvPr/>
        </p:nvSpPr>
        <p:spPr>
          <a:xfrm>
            <a:off x="4014788" y="5281613"/>
            <a:ext cx="2470293" cy="887521"/>
          </a:xfrm>
          <a:custGeom>
            <a:avLst/>
            <a:gdLst>
              <a:gd name="connsiteX0" fmla="*/ 0 w 2470293"/>
              <a:gd name="connsiteY0" fmla="*/ 642937 h 887521"/>
              <a:gd name="connsiteX1" fmla="*/ 2100262 w 2470293"/>
              <a:gd name="connsiteY1" fmla="*/ 852487 h 887521"/>
              <a:gd name="connsiteX2" fmla="*/ 2457450 w 2470293"/>
              <a:gd name="connsiteY2" fmla="*/ 0 h 88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0293" h="887521">
                <a:moveTo>
                  <a:pt x="0" y="642937"/>
                </a:moveTo>
                <a:cubicBezTo>
                  <a:pt x="845343" y="801290"/>
                  <a:pt x="1690687" y="959643"/>
                  <a:pt x="2100262" y="852487"/>
                </a:cubicBezTo>
                <a:cubicBezTo>
                  <a:pt x="2509837" y="745331"/>
                  <a:pt x="2483643" y="372665"/>
                  <a:pt x="2457450" y="0"/>
                </a:cubicBezTo>
              </a:path>
            </a:pathLst>
          </a:custGeom>
          <a:noFill/>
          <a:ln w="28575">
            <a:solidFill>
              <a:schemeClr val="bg2">
                <a:lumMod val="1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888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33BE-A572-4328-B99F-507164D0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growth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C8553C-3757-48BF-A362-1481739179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Variance in number of mutants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Over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 generations 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b="0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C8553C-3757-48BF-A362-1481739179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915EB00-0816-4A4A-86DD-3C098663F798}"/>
              </a:ext>
            </a:extLst>
          </p:cNvPr>
          <p:cNvGrpSpPr/>
          <p:nvPr/>
        </p:nvGrpSpPr>
        <p:grpSpPr>
          <a:xfrm>
            <a:off x="2708287" y="2372524"/>
            <a:ext cx="3727426" cy="783869"/>
            <a:chOff x="1658965" y="5283292"/>
            <a:chExt cx="3727426" cy="783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CBB6FEF-CFA6-43C5-84B8-64EC9E465217}"/>
                    </a:ext>
                  </a:extLst>
                </p:cNvPr>
                <p:cNvSpPr txBox="1"/>
                <p:nvPr/>
              </p:nvSpPr>
              <p:spPr>
                <a:xfrm>
                  <a:off x="1658965" y="5434710"/>
                  <a:ext cx="1104405" cy="4052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⟨⟨</m:t>
                        </m:r>
                        <m:sSubSup>
                          <m:sSub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⟩⟩</m:t>
                        </m:r>
                      </m:oMath>
                    </m:oMathPara>
                  </a14:m>
                  <a:endParaRPr lang="en-GB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CBB6FEF-CFA6-43C5-84B8-64EC9E4652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65" y="5434710"/>
                  <a:ext cx="1104405" cy="405239"/>
                </a:xfrm>
                <a:prstGeom prst="rect">
                  <a:avLst/>
                </a:prstGeom>
                <a:blipFill>
                  <a:blip r:embed="rId3"/>
                  <a:stretch>
                    <a:fillRect b="-1492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DFAE00A-D9CE-415C-917B-026C6AC613C4}"/>
                    </a:ext>
                  </a:extLst>
                </p:cNvPr>
                <p:cNvSpPr txBox="1"/>
                <p:nvPr/>
              </p:nvSpPr>
              <p:spPr>
                <a:xfrm>
                  <a:off x="2486751" y="5283292"/>
                  <a:ext cx="2899640" cy="7838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DFAE00A-D9CE-415C-917B-026C6AC61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751" y="5283292"/>
                  <a:ext cx="2899640" cy="78386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396018-D06C-4DA5-9F94-9572B0DE3EE5}"/>
                  </a:ext>
                </a:extLst>
              </p:cNvPr>
              <p:cNvSpPr txBox="1"/>
              <p:nvPr/>
            </p:nvSpPr>
            <p:spPr>
              <a:xfrm>
                <a:off x="7215117" y="2558192"/>
                <a:ext cx="10892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396018-D06C-4DA5-9F94-9572B0DE3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117" y="2558192"/>
                <a:ext cx="1089209" cy="369332"/>
              </a:xfrm>
              <a:prstGeom prst="rect">
                <a:avLst/>
              </a:prstGeom>
              <a:blipFill>
                <a:blip r:embed="rId5"/>
                <a:stretch>
                  <a:fillRect l="-5056"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0A530D-25AD-4CE3-80B2-0E759EB3A5AE}"/>
                  </a:ext>
                </a:extLst>
              </p:cNvPr>
              <p:cNvSpPr txBox="1"/>
              <p:nvPr/>
            </p:nvSpPr>
            <p:spPr>
              <a:xfrm>
                <a:off x="1496704" y="4001294"/>
                <a:ext cx="6032311" cy="43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⟩ ∼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0A530D-25AD-4CE3-80B2-0E759EB3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04" y="4001294"/>
                <a:ext cx="6032311" cy="436851"/>
              </a:xfrm>
              <a:prstGeom prst="rect">
                <a:avLst/>
              </a:prstGeom>
              <a:blipFill>
                <a:blip r:embed="rId6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34D6B3-7AE8-4FBD-AD09-A28C40275292}"/>
                  </a:ext>
                </a:extLst>
              </p:cNvPr>
              <p:cNvSpPr txBox="1"/>
              <p:nvPr/>
            </p:nvSpPr>
            <p:spPr>
              <a:xfrm>
                <a:off x="1496704" y="4666342"/>
                <a:ext cx="6032311" cy="439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000" dirty="0"/>
                  <a:t>In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/>
                  <a:t> generations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34D6B3-7AE8-4FBD-AD09-A28C40275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04" y="4666342"/>
                <a:ext cx="6032311" cy="439287"/>
              </a:xfrm>
              <a:prstGeom prst="rect">
                <a:avLst/>
              </a:prstGeom>
              <a:blipFill>
                <a:blip r:embed="rId7"/>
                <a:stretch>
                  <a:fillRect t="-4110" b="-164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597ACF-69D3-470D-8A7A-6AD4D1836EC9}"/>
                  </a:ext>
                </a:extLst>
              </p:cNvPr>
              <p:cNvSpPr txBox="1"/>
              <p:nvPr/>
            </p:nvSpPr>
            <p:spPr>
              <a:xfrm>
                <a:off x="1496704" y="5331390"/>
                <a:ext cx="6032311" cy="718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ad>
                        <m:radPr>
                          <m:degHide m:val="o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597ACF-69D3-470D-8A7A-6AD4D1836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04" y="5331390"/>
                <a:ext cx="6032311" cy="7186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6192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02A7AC5-FB47-4243-8C0C-E1D0BC7B342C}"/>
              </a:ext>
            </a:extLst>
          </p:cNvPr>
          <p:cNvGrpSpPr>
            <a:grpSpLocks noChangeAspect="1"/>
          </p:cNvGrpSpPr>
          <p:nvPr/>
        </p:nvGrpSpPr>
        <p:grpSpPr>
          <a:xfrm>
            <a:off x="475432" y="1054104"/>
            <a:ext cx="7962921" cy="5894380"/>
            <a:chOff x="1562668" y="1758927"/>
            <a:chExt cx="6078565" cy="44995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B8CF567-8431-4B6C-9FE4-42E758C930E5}"/>
                    </a:ext>
                  </a:extLst>
                </p:cNvPr>
                <p:cNvSpPr txBox="1"/>
                <p:nvPr/>
              </p:nvSpPr>
              <p:spPr>
                <a:xfrm>
                  <a:off x="2331044" y="5595902"/>
                  <a:ext cx="12435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≫1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B8CF567-8431-4B6C-9FE4-42E758C93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1044" y="5595902"/>
                  <a:ext cx="1243546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90C43A-9722-4F25-A88F-58FF16A97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2668" y="1758927"/>
              <a:ext cx="6018663" cy="43645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B60394-88B7-457E-8E44-111013737F6A}"/>
                    </a:ext>
                  </a:extLst>
                </p:cNvPr>
                <p:cNvSpPr txBox="1"/>
                <p:nvPr/>
              </p:nvSpPr>
              <p:spPr>
                <a:xfrm>
                  <a:off x="1782983" y="4643707"/>
                  <a:ext cx="487607" cy="3994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B60394-88B7-457E-8E44-111013737F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983" y="4643707"/>
                  <a:ext cx="487607" cy="3994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299BDAB-AB45-4AD2-BF2A-157C57782351}"/>
                    </a:ext>
                  </a:extLst>
                </p:cNvPr>
                <p:cNvSpPr txBox="1"/>
                <p:nvPr/>
              </p:nvSpPr>
              <p:spPr>
                <a:xfrm>
                  <a:off x="5964071" y="5735233"/>
                  <a:ext cx="487607" cy="3994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299BDAB-AB45-4AD2-BF2A-157C577823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4071" y="5735233"/>
                  <a:ext cx="487607" cy="3994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8A31035-55F3-429E-B689-4A86B6E8EF33}"/>
                    </a:ext>
                  </a:extLst>
                </p:cNvPr>
                <p:cNvSpPr txBox="1"/>
                <p:nvPr/>
              </p:nvSpPr>
              <p:spPr>
                <a:xfrm>
                  <a:off x="4469641" y="5735233"/>
                  <a:ext cx="41466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8A31035-55F3-429E-B689-4A86B6E8E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9641" y="5735233"/>
                  <a:ext cx="414665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3988D3A-E00A-47A0-9881-AFA45AA96B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2950" y="2160895"/>
              <a:ext cx="0" cy="3480179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9A4ED36-DB36-4CCB-88DF-C3D260ED2978}"/>
                </a:ext>
              </a:extLst>
            </p:cNvPr>
            <p:cNvCxnSpPr>
              <a:cxnSpLocks/>
            </p:cNvCxnSpPr>
            <p:nvPr/>
          </p:nvCxnSpPr>
          <p:spPr>
            <a:xfrm>
              <a:off x="6441830" y="4296770"/>
              <a:ext cx="0" cy="1087271"/>
            </a:xfrm>
            <a:prstGeom prst="straightConnector1">
              <a:avLst/>
            </a:prstGeom>
            <a:ln w="28575">
              <a:solidFill>
                <a:schemeClr val="bg2">
                  <a:lumMod val="1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4A93C-E691-4DDE-AFDB-8F1F395CEE9C}"/>
                    </a:ext>
                  </a:extLst>
                </p:cNvPr>
                <p:cNvSpPr txBox="1"/>
                <p:nvPr/>
              </p:nvSpPr>
              <p:spPr>
                <a:xfrm>
                  <a:off x="6508461" y="4578793"/>
                  <a:ext cx="1132772" cy="32652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ra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4A93C-E691-4DDE-AFDB-8F1F395CEE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8461" y="4578793"/>
                  <a:ext cx="1132772" cy="32652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A0B1BC6-25D1-4C56-97B3-9011635CFF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1044" y="4840406"/>
              <a:ext cx="3974624" cy="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7615D0-CC6C-4B7D-94F8-E689BFEE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growth dynamics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0D3FF6C-D614-45A1-8A87-F8CABD95FC17}"/>
              </a:ext>
            </a:extLst>
          </p:cNvPr>
          <p:cNvSpPr/>
          <p:nvPr/>
        </p:nvSpPr>
        <p:spPr>
          <a:xfrm>
            <a:off x="1504481" y="1472950"/>
            <a:ext cx="5890514" cy="3608051"/>
          </a:xfrm>
          <a:custGeom>
            <a:avLst/>
            <a:gdLst>
              <a:gd name="connsiteX0" fmla="*/ 0 w 5890514"/>
              <a:gd name="connsiteY0" fmla="*/ 3608051 h 3608051"/>
              <a:gd name="connsiteX1" fmla="*/ 1644118 w 5890514"/>
              <a:gd name="connsiteY1" fmla="*/ 3328776 h 3608051"/>
              <a:gd name="connsiteX2" fmla="*/ 3693635 w 5890514"/>
              <a:gd name="connsiteY2" fmla="*/ 2436898 h 3608051"/>
              <a:gd name="connsiteX3" fmla="*/ 5562975 w 5890514"/>
              <a:gd name="connsiteY3" fmla="*/ 468461 h 3608051"/>
              <a:gd name="connsiteX4" fmla="*/ 5878286 w 5890514"/>
              <a:gd name="connsiteY4" fmla="*/ 0 h 360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514" h="3608051">
                <a:moveTo>
                  <a:pt x="0" y="3608051"/>
                </a:moveTo>
                <a:cubicBezTo>
                  <a:pt x="514256" y="3566009"/>
                  <a:pt x="1028512" y="3523968"/>
                  <a:pt x="1644118" y="3328776"/>
                </a:cubicBezTo>
                <a:cubicBezTo>
                  <a:pt x="2259724" y="3133584"/>
                  <a:pt x="3040492" y="2913617"/>
                  <a:pt x="3693635" y="2436898"/>
                </a:cubicBezTo>
                <a:cubicBezTo>
                  <a:pt x="4346778" y="1960179"/>
                  <a:pt x="5198867" y="874611"/>
                  <a:pt x="5562975" y="468461"/>
                </a:cubicBezTo>
                <a:cubicBezTo>
                  <a:pt x="5927083" y="62311"/>
                  <a:pt x="5902684" y="31155"/>
                  <a:pt x="5878286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BA58D8-6AE6-407C-8CAF-7415C8C16442}"/>
                  </a:ext>
                </a:extLst>
              </p:cNvPr>
              <p:cNvSpPr txBox="1"/>
              <p:nvPr/>
            </p:nvSpPr>
            <p:spPr>
              <a:xfrm>
                <a:off x="7561103" y="1528552"/>
                <a:ext cx="777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BA58D8-6AE6-407C-8CAF-7415C8C16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103" y="1528552"/>
                <a:ext cx="777392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FD1094-A86F-43B0-94A4-683AC750AD3B}"/>
                  </a:ext>
                </a:extLst>
              </p:cNvPr>
              <p:cNvSpPr txBox="1"/>
              <p:nvPr/>
            </p:nvSpPr>
            <p:spPr>
              <a:xfrm>
                <a:off x="7737625" y="2010335"/>
                <a:ext cx="1201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FD1094-A86F-43B0-94A4-683AC750A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625" y="2010335"/>
                <a:ext cx="1201739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17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evolutionary </a:t>
            </a:r>
            <a:r>
              <a:rPr lang="en-GB" i="1" dirty="0"/>
              <a:t>force</a:t>
            </a:r>
            <a:r>
              <a:rPr lang="en-GB" dirty="0"/>
              <a:t>: Mutation</a:t>
            </a:r>
            <a:endParaRPr lang="en-GB" i="1" dirty="0"/>
          </a:p>
        </p:txBody>
      </p:sp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6C145BBA-0C21-4FFD-BB0F-FB141A749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7020" y="4797447"/>
            <a:ext cx="765753" cy="765753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8B17BB60-2642-4D98-96CB-0DAD6350E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9100" y="2626319"/>
            <a:ext cx="765753" cy="765753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E13B748A-C010-4722-A873-A07840A60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3941" y="5248583"/>
            <a:ext cx="765753" cy="765753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3BA6B841-1B3C-402D-AF5F-7916ACB48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2904" y="2265008"/>
            <a:ext cx="765753" cy="765753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84ACC56B-E9CF-4D47-8C51-DA6DE5703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6505" y="3898778"/>
            <a:ext cx="765753" cy="765753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58389F7A-CB27-4D45-BCEB-F826B34C5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7889" y="3285232"/>
            <a:ext cx="765753" cy="765753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EDF55216-28EE-451A-BE9B-1F2D1AA5A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4221" y="2617246"/>
            <a:ext cx="765753" cy="765753"/>
          </a:xfrm>
          <a:prstGeom prst="rect">
            <a:avLst/>
          </a:prstGeom>
        </p:spPr>
      </p:pic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62E931C2-C0A8-45D6-84DF-5BD8E0AD8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193" y="3647633"/>
            <a:ext cx="765753" cy="765753"/>
          </a:xfrm>
          <a:prstGeom prst="rect">
            <a:avLst/>
          </a:prstGeom>
        </p:spPr>
      </p:pic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96720DD1-F96D-4887-88DF-2259D4E24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0752" y="5062465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515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15D0-CC6C-4B7D-94F8-E689BFEE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growth dynamics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08C440-7D63-49EF-A3EF-2357D439EE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41243"/>
                <a:ext cx="7886700" cy="5550828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/>
                  <a:t>Mutant starts with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400" dirty="0"/>
                  <a:t> </a:t>
                </a:r>
                <a:r>
                  <a:rPr lang="en-GB" sz="2400" b="0" i="0" dirty="0">
                    <a:latin typeface="+mj-lt"/>
                  </a:rPr>
                  <a:t>individuals</a:t>
                </a:r>
                <a:endParaRPr lang="en-GB" sz="2400" b="0" dirty="0"/>
              </a:p>
              <a:p>
                <a:pPr lvl="1"/>
                <a:r>
                  <a:rPr lang="en-GB" sz="2000" b="1" dirty="0"/>
                  <a:t>Drift</a:t>
                </a:r>
                <a:r>
                  <a:rPr lang="en-GB" sz="2000" b="0" dirty="0"/>
                  <a:t> will take of order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b="0" dirty="0"/>
                  <a:t> generations to change number of mutants of order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GB" sz="2000" b="0" dirty="0"/>
                  <a:t>change in frequency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|≈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sz="2000" b="0" dirty="0"/>
              </a:p>
              <a:p>
                <a:pPr lvl="1"/>
                <a:endParaRPr lang="en-GB" sz="2000" b="0" dirty="0"/>
              </a:p>
              <a:p>
                <a:pPr lvl="1"/>
                <a:endParaRPr lang="en-GB" sz="2000" b="0" dirty="0"/>
              </a:p>
              <a:p>
                <a:pPr lvl="1"/>
                <a:r>
                  <a:rPr lang="en-GB" sz="2000" b="0" dirty="0"/>
                  <a:t>Per generation </a:t>
                </a:r>
                <a:r>
                  <a:rPr lang="en-GB" sz="2000" b="1" dirty="0"/>
                  <a:t>selection</a:t>
                </a:r>
                <a:r>
                  <a:rPr lang="en-GB" sz="2000" b="0" dirty="0"/>
                  <a:t> will give a change in </a:t>
                </a:r>
                <a:r>
                  <a:rPr lang="en-GB" sz="2000" dirty="0" err="1"/>
                  <a:t>freq</a:t>
                </a:r>
                <a:r>
                  <a:rPr lang="en-GB" sz="20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𝑠𝑥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b="0" dirty="0"/>
                  <a:t>, which for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endParaRPr lang="en-GB" sz="2000" b="0" dirty="0"/>
              </a:p>
              <a:p>
                <a:pPr lvl="1"/>
                <a:endParaRPr lang="en-GB" sz="2000" b="0" dirty="0"/>
              </a:p>
              <a:p>
                <a:pPr lvl="1"/>
                <a:endParaRPr lang="en-GB" sz="2000" b="0" dirty="0"/>
              </a:p>
              <a:p>
                <a:pPr lvl="1"/>
                <a:r>
                  <a:rPr lang="en-GB" sz="2000" dirty="0"/>
                  <a:t>Selection dominates drift 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≫</m:t>
                    </m:r>
                    <m:d>
                      <m:dPr>
                        <m:begChr m:val="|"/>
                        <m:endChr m:val="|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</m:oMath>
                </a14:m>
                <a:endParaRPr lang="en-GB" sz="2000" b="0" dirty="0"/>
              </a:p>
              <a:p>
                <a:pPr lvl="1"/>
                <a:endParaRPr lang="en-GB" sz="2000" dirty="0"/>
              </a:p>
              <a:p>
                <a:pPr lvl="1"/>
                <a:endParaRPr lang="en-GB" sz="2000" b="0" dirty="0"/>
              </a:p>
              <a:p>
                <a:pPr lvl="1"/>
                <a:r>
                  <a:rPr lang="en-GB" sz="2000" b="0" dirty="0"/>
                  <a:t>Establishment frequency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𝑁𝑠</m:t>
                        </m:r>
                      </m:den>
                    </m:f>
                  </m:oMath>
                </a14:m>
                <a:endParaRPr lang="en-GB" sz="2000" b="0" dirty="0"/>
              </a:p>
              <a:p>
                <a:pPr lvl="1"/>
                <a:r>
                  <a:rPr lang="en-GB" sz="2000" b="0" dirty="0"/>
                  <a:t>More exact calculation 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𝑁𝑠</m:t>
                        </m:r>
                      </m:den>
                    </m:f>
                  </m:oMath>
                </a14:m>
                <a:r>
                  <a:rPr lang="en-GB" sz="2000" b="0" dirty="0"/>
                  <a:t> is the establishment frequency</a:t>
                </a:r>
              </a:p>
              <a:p>
                <a:endParaRPr lang="en-GB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08C440-7D63-49EF-A3EF-2357D439EE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41243"/>
                <a:ext cx="7886700" cy="5550828"/>
              </a:xfrm>
              <a:blipFill>
                <a:blip r:embed="rId3"/>
                <a:stretch>
                  <a:fillRect l="-1005" t="-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8CF567-8431-4B6C-9FE4-42E758C930E5}"/>
                  </a:ext>
                </a:extLst>
              </p:cNvPr>
              <p:cNvSpPr txBox="1"/>
              <p:nvPr/>
            </p:nvSpPr>
            <p:spPr>
              <a:xfrm>
                <a:off x="4506446" y="5126174"/>
                <a:ext cx="1069524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≫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𝑁𝑠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8CF567-8431-4B6C-9FE4-42E758C93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446" y="5126174"/>
                <a:ext cx="1069524" cy="6706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5F66D5-1212-491C-8FAB-5B561FFC4FEF}"/>
                  </a:ext>
                </a:extLst>
              </p:cNvPr>
              <p:cNvSpPr txBox="1"/>
              <p:nvPr/>
            </p:nvSpPr>
            <p:spPr>
              <a:xfrm>
                <a:off x="4062242" y="2563821"/>
                <a:ext cx="1587358" cy="1084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000" b="0" dirty="0"/>
              </a:p>
              <a:p>
                <a:endParaRPr lang="en-GB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5F66D5-1212-491C-8FAB-5B561FFC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242" y="2563821"/>
                <a:ext cx="1587358" cy="10849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F7AA1A2-EAF5-4FFF-BF9D-A94107AD5B12}"/>
                  </a:ext>
                </a:extLst>
              </p:cNvPr>
              <p:cNvSpPr/>
              <p:nvPr/>
            </p:nvSpPr>
            <p:spPr>
              <a:xfrm>
                <a:off x="4274564" y="3824881"/>
                <a:ext cx="1224118" cy="6774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𝑠𝑥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F7AA1A2-EAF5-4FFF-BF9D-A94107AD5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564" y="3824881"/>
                <a:ext cx="1224118" cy="6774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8169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904E-7EC6-4DA1-BD52-CDB86287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Establishment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53759A-ED3D-45DB-B5DB-D287EAE598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Mutant with selective advantage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(2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≫1)</m:t>
                    </m:r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53759A-ED3D-45DB-B5DB-D287EAE598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914AF2F-9420-4A49-9997-D680F96EC789}"/>
              </a:ext>
            </a:extLst>
          </p:cNvPr>
          <p:cNvGrpSpPr>
            <a:grpSpLocks noChangeAspect="1"/>
          </p:cNvGrpSpPr>
          <p:nvPr/>
        </p:nvGrpSpPr>
        <p:grpSpPr>
          <a:xfrm>
            <a:off x="98419" y="2730477"/>
            <a:ext cx="9545086" cy="3913925"/>
            <a:chOff x="1736253" y="2684989"/>
            <a:chExt cx="6670463" cy="273519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382C52-53E4-4603-8496-FA47A40A1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6253" y="2684989"/>
              <a:ext cx="5671495" cy="26616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FE2B72-BCAF-4919-8777-714738FAF24F}"/>
                    </a:ext>
                  </a:extLst>
                </p:cNvPr>
                <p:cNvSpPr txBox="1"/>
                <p:nvPr/>
              </p:nvSpPr>
              <p:spPr>
                <a:xfrm rot="16200000">
                  <a:off x="1469176" y="3729168"/>
                  <a:ext cx="1109126" cy="2581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Frequency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FE2B72-BCAF-4919-8777-714738FAF2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469176" y="3729168"/>
                  <a:ext cx="1109126" cy="258103"/>
                </a:xfrm>
                <a:prstGeom prst="rect">
                  <a:avLst/>
                </a:prstGeom>
                <a:blipFill>
                  <a:blip r:embed="rId4"/>
                  <a:stretch>
                    <a:fillRect l="-6557" t="-385" r="-26230" b="-346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D447281-134B-48DD-9070-874B48217DB0}"/>
                    </a:ext>
                  </a:extLst>
                </p:cNvPr>
                <p:cNvSpPr txBox="1"/>
                <p:nvPr/>
              </p:nvSpPr>
              <p:spPr>
                <a:xfrm>
                  <a:off x="4368690" y="5162083"/>
                  <a:ext cx="987737" cy="2581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Generations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D447281-134B-48DD-9070-874B48217D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690" y="5162083"/>
                  <a:ext cx="987737" cy="258103"/>
                </a:xfrm>
                <a:prstGeom prst="rect">
                  <a:avLst/>
                </a:prstGeom>
                <a:blipFill>
                  <a:blip r:embed="rId5"/>
                  <a:stretch>
                    <a:fillRect l="-3448" t="-6557" b="-2623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4CB0C7A-30FB-4F11-9082-FD67468302C3}"/>
                    </a:ext>
                  </a:extLst>
                </p:cNvPr>
                <p:cNvSpPr txBox="1"/>
                <p:nvPr/>
              </p:nvSpPr>
              <p:spPr>
                <a:xfrm>
                  <a:off x="1755057" y="4622360"/>
                  <a:ext cx="505452" cy="5181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050" dirty="0"/>
                    <a:t>Initial </a:t>
                  </a:r>
                </a:p>
                <a:p>
                  <a:r>
                    <a:rPr lang="en-GB" sz="1050" dirty="0"/>
                    <a:t>Frequency</a:t>
                  </a:r>
                </a:p>
                <a:p>
                  <a:r>
                    <a:rPr lang="en-GB" sz="105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5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a14:m>
                  <a:endParaRPr lang="en-GB" sz="135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4CB0C7A-30FB-4F11-9082-FD6746830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5057" y="4622360"/>
                  <a:ext cx="505452" cy="5181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123AEFD-1C27-4FEB-89F5-B9AB44C211A0}"/>
                </a:ext>
              </a:extLst>
            </p:cNvPr>
            <p:cNvCxnSpPr>
              <a:cxnSpLocks/>
            </p:cNvCxnSpPr>
            <p:nvPr/>
          </p:nvCxnSpPr>
          <p:spPr>
            <a:xfrm>
              <a:off x="2236034" y="4896784"/>
              <a:ext cx="180423" cy="1041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379023-9B36-4587-A154-CCCEF7A4D3EA}"/>
                </a:ext>
              </a:extLst>
            </p:cNvPr>
            <p:cNvCxnSpPr/>
            <p:nvPr/>
          </p:nvCxnSpPr>
          <p:spPr>
            <a:xfrm flipH="1">
              <a:off x="2509285" y="4648310"/>
              <a:ext cx="4311503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A5081EA-EAC6-480E-8E2D-206C95636250}"/>
                    </a:ext>
                  </a:extLst>
                </p:cNvPr>
                <p:cNvSpPr txBox="1"/>
                <p:nvPr/>
              </p:nvSpPr>
              <p:spPr>
                <a:xfrm>
                  <a:off x="5577267" y="4192912"/>
                  <a:ext cx="1357423" cy="3868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050" dirty="0"/>
                    <a:t>Critical frequency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3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350" i="1">
                              <a:latin typeface="Cambria Math" panose="02040503050406030204" pitchFamily="18" charset="0"/>
                            </a:rPr>
                            <m:t>𝑁𝑠</m:t>
                          </m:r>
                        </m:den>
                      </m:f>
                    </m:oMath>
                  </a14:m>
                  <a:endParaRPr lang="en-GB" sz="135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A5081EA-EAC6-480E-8E2D-206C956362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7267" y="4192912"/>
                  <a:ext cx="1357423" cy="38683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ADBCA4C-96C0-4F1A-A5E9-B854294B228F}"/>
                </a:ext>
              </a:extLst>
            </p:cNvPr>
            <p:cNvCxnSpPr/>
            <p:nvPr/>
          </p:nvCxnSpPr>
          <p:spPr>
            <a:xfrm>
              <a:off x="6523075" y="4367910"/>
              <a:ext cx="148856" cy="280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F43836-8A5C-4497-A451-8DB1506AADD8}"/>
                </a:ext>
              </a:extLst>
            </p:cNvPr>
            <p:cNvSpPr txBox="1"/>
            <p:nvPr/>
          </p:nvSpPr>
          <p:spPr>
            <a:xfrm>
              <a:off x="7229791" y="3581221"/>
              <a:ext cx="117692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~Deterministic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88E856-9380-4E87-9155-1F97A43D5956}"/>
                </a:ext>
              </a:extLst>
            </p:cNvPr>
            <p:cNvSpPr txBox="1"/>
            <p:nvPr/>
          </p:nvSpPr>
          <p:spPr>
            <a:xfrm>
              <a:off x="7303595" y="4700893"/>
              <a:ext cx="89479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Stochastic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2D6A9173-58C4-4255-A6EB-9BE8BB09118C}"/>
                </a:ext>
              </a:extLst>
            </p:cNvPr>
            <p:cNvSpPr/>
            <p:nvPr/>
          </p:nvSpPr>
          <p:spPr>
            <a:xfrm>
              <a:off x="6992861" y="2919967"/>
              <a:ext cx="221330" cy="165978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A25C47E0-BA36-409A-B341-605920BFD0FF}"/>
                </a:ext>
              </a:extLst>
            </p:cNvPr>
            <p:cNvSpPr/>
            <p:nvPr/>
          </p:nvSpPr>
          <p:spPr>
            <a:xfrm>
              <a:off x="6992861" y="4654651"/>
              <a:ext cx="221330" cy="36948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</p:spTree>
    <p:extLst>
      <p:ext uri="{BB962C8B-B14F-4D97-AF65-F5344CB8AC3E}">
        <p14:creationId xmlns:p14="http://schemas.microsoft.com/office/powerpoint/2010/main" val="15562039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081392E-553D-4602-9335-BA033EECE3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Establishment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081392E-553D-4602-9335-BA033EECE3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5577C4-689D-4FD8-A750-E89301B3EA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4498359" cy="4351338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Time for mutant to rise </a:t>
                </a:r>
                <a:r>
                  <a:rPr lang="en-GB" sz="2000" i="1" dirty="0"/>
                  <a:t>by drift </a:t>
                </a:r>
                <a:r>
                  <a:rPr lang="en-GB" sz="2000" dirty="0"/>
                  <a:t>to frequency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𝑁𝑠</m:t>
                        </m:r>
                      </m:den>
                    </m:f>
                  </m:oMath>
                </a14:m>
                <a:endParaRPr lang="en-GB" sz="2000" dirty="0"/>
              </a:p>
              <a:p>
                <a:pPr lvl="1"/>
                <a:r>
                  <a:rPr lang="en-GB" sz="1800" dirty="0"/>
                  <a:t>This corresponds to a mutant population of size</a:t>
                </a:r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lvl="1"/>
                <a:r>
                  <a:rPr lang="en-GB" sz="1800" dirty="0"/>
                  <a:t>which takes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5577C4-689D-4FD8-A750-E89301B3E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498359" cy="4351338"/>
              </a:xfrm>
              <a:blipFill>
                <a:blip r:embed="rId4"/>
                <a:stretch>
                  <a:fillRect l="-1220" t="-1261" r="-1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E8EC6E-C575-4121-8341-30F2F2DE688E}"/>
                  </a:ext>
                </a:extLst>
              </p:cNvPr>
              <p:cNvSpPr/>
              <p:nvPr/>
            </p:nvSpPr>
            <p:spPr>
              <a:xfrm>
                <a:off x="2161178" y="3035815"/>
                <a:ext cx="1875385" cy="670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E8EC6E-C575-4121-8341-30F2F2DE6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178" y="3035815"/>
                <a:ext cx="1875385" cy="670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A6454D-F994-4D68-A573-5F109902E53B}"/>
                  </a:ext>
                </a:extLst>
              </p:cNvPr>
              <p:cNvSpPr/>
              <p:nvPr/>
            </p:nvSpPr>
            <p:spPr>
              <a:xfrm>
                <a:off x="2109065" y="4639189"/>
                <a:ext cx="1828000" cy="670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GB" sz="2000" i="1" dirty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GB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A6454D-F994-4D68-A573-5F109902E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065" y="4639189"/>
                <a:ext cx="1828000" cy="670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A01541E-4E94-473A-97CB-623AB20738A4}"/>
              </a:ext>
            </a:extLst>
          </p:cNvPr>
          <p:cNvGrpSpPr/>
          <p:nvPr/>
        </p:nvGrpSpPr>
        <p:grpSpPr>
          <a:xfrm>
            <a:off x="5417480" y="1925259"/>
            <a:ext cx="3820136" cy="3966132"/>
            <a:chOff x="5417480" y="1925259"/>
            <a:chExt cx="3820136" cy="39661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CB2C6D-714A-4366-BDBD-B43BD3084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36609" y="1925259"/>
              <a:ext cx="3087025" cy="3808666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04BC8FE-6490-4496-8485-13FDBED511CC}"/>
                </a:ext>
              </a:extLst>
            </p:cNvPr>
            <p:cNvCxnSpPr/>
            <p:nvPr/>
          </p:nvCxnSpPr>
          <p:spPr>
            <a:xfrm>
              <a:off x="6141493" y="4790364"/>
              <a:ext cx="2411104" cy="0"/>
            </a:xfrm>
            <a:prstGeom prst="line">
              <a:avLst/>
            </a:prstGeom>
            <a:ln w="12700">
              <a:solidFill>
                <a:schemeClr val="tx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7B2409C-464F-47D2-9F07-4A5B1282952F}"/>
                    </a:ext>
                  </a:extLst>
                </p:cNvPr>
                <p:cNvSpPr txBox="1"/>
                <p:nvPr/>
              </p:nvSpPr>
              <p:spPr>
                <a:xfrm>
                  <a:off x="8409652" y="4477413"/>
                  <a:ext cx="827964" cy="4971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𝑁𝑠</m:t>
                            </m:r>
                          </m:den>
                        </m:f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7B2409C-464F-47D2-9F07-4A5B128295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9652" y="4477413"/>
                  <a:ext cx="827964" cy="497124"/>
                </a:xfrm>
                <a:prstGeom prst="rect">
                  <a:avLst/>
                </a:prstGeom>
                <a:blipFill>
                  <a:blip r:embed="rId8"/>
                  <a:stretch>
                    <a:fillRect b="-122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5BD2492-5254-48BA-B3C1-290103C55E44}"/>
                    </a:ext>
                  </a:extLst>
                </p:cNvPr>
                <p:cNvSpPr txBox="1"/>
                <p:nvPr/>
              </p:nvSpPr>
              <p:spPr>
                <a:xfrm>
                  <a:off x="5417480" y="5024935"/>
                  <a:ext cx="827964" cy="4971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5BD2492-5254-48BA-B3C1-290103C55E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7480" y="5024935"/>
                  <a:ext cx="827964" cy="497124"/>
                </a:xfrm>
                <a:prstGeom prst="rect">
                  <a:avLst/>
                </a:prstGeom>
                <a:blipFill>
                  <a:blip r:embed="rId9"/>
                  <a:stretch>
                    <a:fillRect b="-122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E4F3053-78EF-4C02-BCEC-50BF94322224}"/>
                    </a:ext>
                  </a:extLst>
                </p:cNvPr>
                <p:cNvSpPr txBox="1"/>
                <p:nvPr/>
              </p:nvSpPr>
              <p:spPr>
                <a:xfrm rot="16200000">
                  <a:off x="4878681" y="3508294"/>
                  <a:ext cx="15871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Frequency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E4F3053-78EF-4C02-BCEC-50BF943222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878681" y="3508294"/>
                  <a:ext cx="1587102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557" t="-385" r="-26230" b="-30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19B074B-FC7D-4D82-A7C0-4E2CAD7B0BBD}"/>
                    </a:ext>
                  </a:extLst>
                </p:cNvPr>
                <p:cNvSpPr txBox="1"/>
                <p:nvPr/>
              </p:nvSpPr>
              <p:spPr>
                <a:xfrm>
                  <a:off x="6640345" y="5522059"/>
                  <a:ext cx="14134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Generations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19B074B-FC7D-4D82-A7C0-4E2CAD7B0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0345" y="5522059"/>
                  <a:ext cx="14134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3448" t="-8333" b="-2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2513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902065-DD3B-4B0D-B7A8-242509A63B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3600" dirty="0"/>
                  <a:t>Probability of fixation of neutral mutant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≪1)</m:t>
                    </m:r>
                  </m:oMath>
                </a14:m>
                <a:endParaRPr lang="en-GB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902065-DD3B-4B0D-B7A8-242509A63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8" t="-1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0F8887-353C-437A-9AD4-A61B62F55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Given an initial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GB" dirty="0"/>
                  <a:t> what is </a:t>
                </a:r>
                <a:r>
                  <a:rPr lang="en-GB" i="1" dirty="0"/>
                  <a:t>ultimate </a:t>
                </a:r>
                <a:r>
                  <a:rPr lang="en-GB" dirty="0"/>
                  <a:t>probability of fixation</a:t>
                </a:r>
              </a:p>
              <a:p>
                <a:r>
                  <a:rPr lang="en-GB" dirty="0"/>
                  <a:t>Neutral case:</a:t>
                </a:r>
              </a:p>
              <a:p>
                <a:pPr lvl="1"/>
                <a:r>
                  <a:rPr lang="en-GB" dirty="0"/>
                  <a:t>Everyone identical except labelling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0F8887-353C-437A-9AD4-A61B62F55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91" t="-4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6" descr="Man">
            <a:extLst>
              <a:ext uri="{FF2B5EF4-FFF2-40B4-BE49-F238E27FC236}">
                <a16:creationId xmlns:a16="http://schemas.microsoft.com/office/drawing/2014/main" id="{EF5D3CD8-8510-45A0-9998-9D3E4244D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1929" y="5560020"/>
            <a:ext cx="765753" cy="765753"/>
          </a:xfrm>
          <a:prstGeom prst="rect">
            <a:avLst/>
          </a:prstGeom>
        </p:spPr>
      </p:pic>
      <p:pic>
        <p:nvPicPr>
          <p:cNvPr id="5" name="Content Placeholder 6" descr="Man">
            <a:extLst>
              <a:ext uri="{FF2B5EF4-FFF2-40B4-BE49-F238E27FC236}">
                <a16:creationId xmlns:a16="http://schemas.microsoft.com/office/drawing/2014/main" id="{F97267ED-AF64-4467-89B9-7EC211BBA1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0664" y="5333681"/>
            <a:ext cx="765753" cy="765753"/>
          </a:xfrm>
          <a:prstGeom prst="rect">
            <a:avLst/>
          </a:prstGeom>
        </p:spPr>
      </p:pic>
      <p:pic>
        <p:nvPicPr>
          <p:cNvPr id="6" name="Content Placeholder 6" descr="Man">
            <a:extLst>
              <a:ext uri="{FF2B5EF4-FFF2-40B4-BE49-F238E27FC236}">
                <a16:creationId xmlns:a16="http://schemas.microsoft.com/office/drawing/2014/main" id="{41E00F27-C772-40B0-AA46-778831885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8495" y="5177144"/>
            <a:ext cx="765753" cy="765753"/>
          </a:xfrm>
          <a:prstGeom prst="rect">
            <a:avLst/>
          </a:prstGeom>
        </p:spPr>
      </p:pic>
      <p:pic>
        <p:nvPicPr>
          <p:cNvPr id="7" name="Content Placeholder 6" descr="Man">
            <a:extLst>
              <a:ext uri="{FF2B5EF4-FFF2-40B4-BE49-F238E27FC236}">
                <a16:creationId xmlns:a16="http://schemas.microsoft.com/office/drawing/2014/main" id="{13FB3D94-1BDE-4F65-98AC-07A8C1D2C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7367" y="4363248"/>
            <a:ext cx="765753" cy="765753"/>
          </a:xfrm>
          <a:prstGeom prst="rect">
            <a:avLst/>
          </a:prstGeom>
        </p:spPr>
      </p:pic>
      <p:pic>
        <p:nvPicPr>
          <p:cNvPr id="8" name="Content Placeholder 6" descr="Man">
            <a:extLst>
              <a:ext uri="{FF2B5EF4-FFF2-40B4-BE49-F238E27FC236}">
                <a16:creationId xmlns:a16="http://schemas.microsoft.com/office/drawing/2014/main" id="{01C18F7A-6335-40CF-B664-1B0AA01E5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7991" y="4337187"/>
            <a:ext cx="765753" cy="765753"/>
          </a:xfrm>
          <a:prstGeom prst="rect">
            <a:avLst/>
          </a:prstGeom>
        </p:spPr>
      </p:pic>
      <p:pic>
        <p:nvPicPr>
          <p:cNvPr id="9" name="Content Placeholder 6" descr="Man">
            <a:extLst>
              <a:ext uri="{FF2B5EF4-FFF2-40B4-BE49-F238E27FC236}">
                <a16:creationId xmlns:a16="http://schemas.microsoft.com/office/drawing/2014/main" id="{8F1CCF1E-984C-41F9-94E5-B84EAAF6E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0014" y="5497070"/>
            <a:ext cx="765753" cy="765753"/>
          </a:xfrm>
          <a:prstGeom prst="rect">
            <a:avLst/>
          </a:prstGeom>
        </p:spPr>
      </p:pic>
      <p:pic>
        <p:nvPicPr>
          <p:cNvPr id="10" name="Content Placeholder 6" descr="Man">
            <a:extLst>
              <a:ext uri="{FF2B5EF4-FFF2-40B4-BE49-F238E27FC236}">
                <a16:creationId xmlns:a16="http://schemas.microsoft.com/office/drawing/2014/main" id="{D8CE751A-19E3-4A75-A4C8-ED4390108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18615" y="4658886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237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902065-DD3B-4B0D-B7A8-242509A63B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3200" dirty="0"/>
                  <a:t>Probability of fixation of advantageous mutant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≪1)</m:t>
                    </m:r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902065-DD3B-4B0D-B7A8-242509A63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0F8887-353C-437A-9AD4-A61B62F55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000" dirty="0"/>
                  <a:t>Given an initial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GB" sz="2000" dirty="0"/>
                  <a:t> what is </a:t>
                </a:r>
                <a:r>
                  <a:rPr lang="en-GB" sz="2000" i="1" dirty="0"/>
                  <a:t>ultimate </a:t>
                </a:r>
                <a:r>
                  <a:rPr lang="en-GB" sz="2000" dirty="0"/>
                  <a:t>probability of fixation</a:t>
                </a:r>
              </a:p>
              <a:p>
                <a:r>
                  <a:rPr lang="en-GB" sz="2000" dirty="0"/>
                  <a:t>Selection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000" dirty="0"/>
                  <a:t>: if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≫1</m:t>
                    </m:r>
                  </m:oMath>
                </a14:m>
                <a:r>
                  <a:rPr lang="en-GB" sz="2000" dirty="0"/>
                  <a:t>, then once mutant has </a:t>
                </a:r>
                <a:r>
                  <a:rPr lang="en-GB" sz="2000" i="1" dirty="0"/>
                  <a:t>established</a:t>
                </a:r>
                <a:r>
                  <a:rPr lang="en-GB" sz="2000" dirty="0"/>
                  <a:t>, it will fix with probability close to 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𝑒𝑠𝑡</m:t>
                        </m:r>
                      </m:sub>
                    </m:sSub>
                  </m:oMath>
                </a14:m>
                <a:endParaRPr lang="en-GB" sz="1800" b="0" dirty="0"/>
              </a:p>
              <a:p>
                <a:pPr lvl="1"/>
                <a:r>
                  <a:rPr lang="en-GB" sz="1800" dirty="0"/>
                  <a:t>For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𝑁𝑠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 allele </a:t>
                </a:r>
                <a:r>
                  <a:rPr lang="en-GB" sz="1800" dirty="0" err="1"/>
                  <a:t>freq</a:t>
                </a:r>
                <a:r>
                  <a:rPr lang="en-GB" sz="1800" dirty="0"/>
                  <a:t> changes dominated by drift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𝑒𝑠𝑡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𝑚𝑢𝑡𝑎𝑛𝑡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𝑟𝑒𝑎𝑐h𝑒𝑠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𝑠𝑖𝑧𝑒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sSup>
                              <m:sSup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1800" b="0" dirty="0"/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0F8887-353C-437A-9AD4-A61B62F55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A9746E0-EEB9-4EDF-99DD-B7F0785632AD}"/>
                  </a:ext>
                </a:extLst>
              </p:cNvPr>
              <p:cNvSpPr/>
              <p:nvPr/>
            </p:nvSpPr>
            <p:spPr>
              <a:xfrm>
                <a:off x="4888911" y="4768493"/>
                <a:ext cx="4433867" cy="1322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dirty="0"/>
                  <a:t>mutant is just one out of neutral sub-population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𝑓𝑖𝑥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𝑒𝑠𝑡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A9746E0-EEB9-4EDF-99DD-B7F078563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911" y="4768493"/>
                <a:ext cx="4433867" cy="1322798"/>
              </a:xfrm>
              <a:prstGeom prst="rect">
                <a:avLst/>
              </a:prstGeom>
              <a:blipFill>
                <a:blip r:embed="rId5"/>
                <a:stretch>
                  <a:fillRect t="-1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6" descr="Man">
            <a:extLst>
              <a:ext uri="{FF2B5EF4-FFF2-40B4-BE49-F238E27FC236}">
                <a16:creationId xmlns:a16="http://schemas.microsoft.com/office/drawing/2014/main" id="{74B8EE71-237A-421A-A653-1BA2FD782E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6128" y="5783157"/>
            <a:ext cx="438912" cy="438912"/>
          </a:xfrm>
          <a:prstGeom prst="rect">
            <a:avLst/>
          </a:prstGeom>
        </p:spPr>
      </p:pic>
      <p:pic>
        <p:nvPicPr>
          <p:cNvPr id="6" name="Content Placeholder 6" descr="Man">
            <a:extLst>
              <a:ext uri="{FF2B5EF4-FFF2-40B4-BE49-F238E27FC236}">
                <a16:creationId xmlns:a16="http://schemas.microsoft.com/office/drawing/2014/main" id="{E13E6E30-677F-4550-8BE9-B7B245F224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94343" y="5429892"/>
            <a:ext cx="438912" cy="438912"/>
          </a:xfrm>
          <a:prstGeom prst="rect">
            <a:avLst/>
          </a:prstGeom>
        </p:spPr>
      </p:pic>
      <p:pic>
        <p:nvPicPr>
          <p:cNvPr id="7" name="Content Placeholder 6" descr="Man">
            <a:extLst>
              <a:ext uri="{FF2B5EF4-FFF2-40B4-BE49-F238E27FC236}">
                <a16:creationId xmlns:a16="http://schemas.microsoft.com/office/drawing/2014/main" id="{A805DFF2-8987-4598-9DE2-8FB246BD08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4110" y="4922797"/>
            <a:ext cx="438912" cy="438912"/>
          </a:xfrm>
          <a:prstGeom prst="rect">
            <a:avLst/>
          </a:prstGeom>
        </p:spPr>
      </p:pic>
      <p:pic>
        <p:nvPicPr>
          <p:cNvPr id="8" name="Content Placeholder 6" descr="Man">
            <a:extLst>
              <a:ext uri="{FF2B5EF4-FFF2-40B4-BE49-F238E27FC236}">
                <a16:creationId xmlns:a16="http://schemas.microsoft.com/office/drawing/2014/main" id="{3BA344AB-2324-4AEB-A1A3-4A8C5B2894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1069" y="4530349"/>
            <a:ext cx="438912" cy="438912"/>
          </a:xfrm>
          <a:prstGeom prst="rect">
            <a:avLst/>
          </a:prstGeom>
        </p:spPr>
      </p:pic>
      <p:pic>
        <p:nvPicPr>
          <p:cNvPr id="9" name="Content Placeholder 6" descr="Man">
            <a:extLst>
              <a:ext uri="{FF2B5EF4-FFF2-40B4-BE49-F238E27FC236}">
                <a16:creationId xmlns:a16="http://schemas.microsoft.com/office/drawing/2014/main" id="{C2E64877-E775-4A4E-AC39-5A21F9B6EC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1693" y="4504288"/>
            <a:ext cx="438912" cy="438912"/>
          </a:xfrm>
          <a:prstGeom prst="rect">
            <a:avLst/>
          </a:prstGeom>
        </p:spPr>
      </p:pic>
      <p:pic>
        <p:nvPicPr>
          <p:cNvPr id="10" name="Content Placeholder 6" descr="Man">
            <a:extLst>
              <a:ext uri="{FF2B5EF4-FFF2-40B4-BE49-F238E27FC236}">
                <a16:creationId xmlns:a16="http://schemas.microsoft.com/office/drawing/2014/main" id="{839CCD0C-AFDD-483A-850A-1745CD19D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861" y="5703957"/>
            <a:ext cx="438912" cy="438912"/>
          </a:xfrm>
          <a:prstGeom prst="rect">
            <a:avLst/>
          </a:prstGeom>
        </p:spPr>
      </p:pic>
      <p:pic>
        <p:nvPicPr>
          <p:cNvPr id="11" name="Content Placeholder 6" descr="Man">
            <a:extLst>
              <a:ext uri="{FF2B5EF4-FFF2-40B4-BE49-F238E27FC236}">
                <a16:creationId xmlns:a16="http://schemas.microsoft.com/office/drawing/2014/main" id="{127A115D-43B3-4452-909E-7BB74813A2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317" y="4825987"/>
            <a:ext cx="438912" cy="438912"/>
          </a:xfrm>
          <a:prstGeom prst="rect">
            <a:avLst/>
          </a:prstGeom>
        </p:spPr>
      </p:pic>
      <p:pic>
        <p:nvPicPr>
          <p:cNvPr id="12" name="Content Placeholder 6" descr="Man">
            <a:extLst>
              <a:ext uri="{FF2B5EF4-FFF2-40B4-BE49-F238E27FC236}">
                <a16:creationId xmlns:a16="http://schemas.microsoft.com/office/drawing/2014/main" id="{DEC6B65E-08F7-4C4B-9837-4102B9B1E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5301" y="6218343"/>
            <a:ext cx="438912" cy="438912"/>
          </a:xfrm>
          <a:prstGeom prst="rect">
            <a:avLst/>
          </a:prstGeom>
        </p:spPr>
      </p:pic>
      <p:pic>
        <p:nvPicPr>
          <p:cNvPr id="13" name="Content Placeholder 6" descr="Man">
            <a:extLst>
              <a:ext uri="{FF2B5EF4-FFF2-40B4-BE49-F238E27FC236}">
                <a16:creationId xmlns:a16="http://schemas.microsoft.com/office/drawing/2014/main" id="{AD4A260B-AADE-4EB2-9442-0A54C9E0C2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4597" y="5496645"/>
            <a:ext cx="438912" cy="438912"/>
          </a:xfrm>
          <a:prstGeom prst="rect">
            <a:avLst/>
          </a:prstGeom>
        </p:spPr>
      </p:pic>
      <p:pic>
        <p:nvPicPr>
          <p:cNvPr id="14" name="Content Placeholder 6" descr="Man">
            <a:extLst>
              <a:ext uri="{FF2B5EF4-FFF2-40B4-BE49-F238E27FC236}">
                <a16:creationId xmlns:a16="http://schemas.microsoft.com/office/drawing/2014/main" id="{897D0BA4-8243-474D-8912-74CB7BB909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2030" y="5104197"/>
            <a:ext cx="438912" cy="438912"/>
          </a:xfrm>
          <a:prstGeom prst="rect">
            <a:avLst/>
          </a:prstGeom>
        </p:spPr>
      </p:pic>
      <p:pic>
        <p:nvPicPr>
          <p:cNvPr id="15" name="Content Placeholder 6" descr="Man">
            <a:extLst>
              <a:ext uri="{FF2B5EF4-FFF2-40B4-BE49-F238E27FC236}">
                <a16:creationId xmlns:a16="http://schemas.microsoft.com/office/drawing/2014/main" id="{07025529-62CC-4CBF-8F23-E84A26AF74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26085" y="5032485"/>
            <a:ext cx="438912" cy="438912"/>
          </a:xfrm>
          <a:prstGeom prst="rect">
            <a:avLst/>
          </a:prstGeom>
        </p:spPr>
      </p:pic>
      <p:pic>
        <p:nvPicPr>
          <p:cNvPr id="16" name="Content Placeholder 6" descr="Man">
            <a:extLst>
              <a:ext uri="{FF2B5EF4-FFF2-40B4-BE49-F238E27FC236}">
                <a16:creationId xmlns:a16="http://schemas.microsoft.com/office/drawing/2014/main" id="{3E91277B-BBE6-4CE8-AA86-33F1C5AA3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6113" y="6098977"/>
            <a:ext cx="438912" cy="438912"/>
          </a:xfrm>
          <a:prstGeom prst="rect">
            <a:avLst/>
          </a:prstGeom>
        </p:spPr>
      </p:pic>
      <p:pic>
        <p:nvPicPr>
          <p:cNvPr id="17" name="Content Placeholder 6" descr="Man">
            <a:extLst>
              <a:ext uri="{FF2B5EF4-FFF2-40B4-BE49-F238E27FC236}">
                <a16:creationId xmlns:a16="http://schemas.microsoft.com/office/drawing/2014/main" id="{D280BAEA-7FC7-4C88-85BA-BAB6DA7324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8819" y="5122720"/>
            <a:ext cx="438912" cy="438912"/>
          </a:xfrm>
          <a:prstGeom prst="rect">
            <a:avLst/>
          </a:prstGeom>
        </p:spPr>
      </p:pic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08A2BF8E-086F-44EB-AAEC-4C8A558D9C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42925" y="5496645"/>
            <a:ext cx="438912" cy="438912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FF1A7EF3-0847-4343-A86F-17995406A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1903" y="4499818"/>
            <a:ext cx="438912" cy="438912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393C8E97-E767-4DBF-A96D-962ADB822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88363" y="4299873"/>
            <a:ext cx="438912" cy="438912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7549AB9D-C999-430F-99F8-247C12EE4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88987" y="4273812"/>
            <a:ext cx="438912" cy="438912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135215F3-94DA-44C5-B0C8-A22389605B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31010" y="5433695"/>
            <a:ext cx="438912" cy="438912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F57E93C2-9862-4592-B101-EA11D0A7BF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716" y="4316639"/>
            <a:ext cx="438912" cy="438912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30E11193-D35B-42DD-83D7-F1B5EC154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8171" y="6157908"/>
            <a:ext cx="438912" cy="438912"/>
          </a:xfrm>
          <a:prstGeom prst="rect">
            <a:avLst/>
          </a:prstGeom>
        </p:spPr>
      </p:pic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29E35FAA-1378-4B67-AD3C-B5CA608DC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4168" y="5969546"/>
            <a:ext cx="438912" cy="4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331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902065-DD3B-4B0D-B7A8-242509A63B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Probability of fixation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≪1)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902065-DD3B-4B0D-B7A8-242509A63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0F8887-353C-437A-9AD4-A61B62F55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What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𝑁𝑠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GB" dirty="0"/>
                  <a:t> ?</a:t>
                </a:r>
              </a:p>
              <a:p>
                <a:pPr lvl="1"/>
                <a:r>
                  <a:rPr lang="en-GB" dirty="0"/>
                  <a:t>Selection is weak and mutant is ~neutral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: 0≤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dirty="0"/>
                  <a:t> mutants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GB" dirty="0"/>
                  <a:t> are </a:t>
                </a:r>
                <a:r>
                  <a:rPr lang="en-GB" i="1" dirty="0"/>
                  <a:t>selectively </a:t>
                </a:r>
                <a:r>
                  <a:rPr lang="en-GB" dirty="0"/>
                  <a:t>neutral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GB" dirty="0"/>
                  <a:t> is a </a:t>
                </a:r>
                <a:r>
                  <a:rPr lang="en-GB" i="1" dirty="0"/>
                  <a:t>natural scale </a:t>
                </a:r>
                <a:r>
                  <a:rPr lang="en-GB" dirty="0"/>
                  <a:t>for fitness differences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0F8887-353C-437A-9AD4-A61B62F55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4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627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F950-CF59-45F1-A314-729A8A893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Summary of </a:t>
            </a:r>
            <a:r>
              <a:rPr lang="en-GB" sz="3600" i="1" dirty="0"/>
              <a:t>heuristic</a:t>
            </a:r>
            <a:r>
              <a:rPr lang="en-GB" sz="3600" dirty="0"/>
              <a:t> analysis of establishment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AE59D24-4326-4626-A790-7CDA76AE84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7666983"/>
                  </p:ext>
                </p:extLst>
              </p:nvPr>
            </p:nvGraphicFramePr>
            <p:xfrm>
              <a:off x="554181" y="2767725"/>
              <a:ext cx="8134805" cy="1847043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401497">
                      <a:extLst>
                        <a:ext uri="{9D8B030D-6E8A-4147-A177-3AD203B41FA5}">
                          <a16:colId xmlns:a16="http://schemas.microsoft.com/office/drawing/2014/main" val="3623649192"/>
                        </a:ext>
                      </a:extLst>
                    </a:gridCol>
                    <a:gridCol w="1360663">
                      <a:extLst>
                        <a:ext uri="{9D8B030D-6E8A-4147-A177-3AD203B41FA5}">
                          <a16:colId xmlns:a16="http://schemas.microsoft.com/office/drawing/2014/main" val="3860059365"/>
                        </a:ext>
                      </a:extLst>
                    </a:gridCol>
                    <a:gridCol w="2038805">
                      <a:extLst>
                        <a:ext uri="{9D8B030D-6E8A-4147-A177-3AD203B41FA5}">
                          <a16:colId xmlns:a16="http://schemas.microsoft.com/office/drawing/2014/main" val="347442958"/>
                        </a:ext>
                      </a:extLst>
                    </a:gridCol>
                    <a:gridCol w="1465665">
                      <a:extLst>
                        <a:ext uri="{9D8B030D-6E8A-4147-A177-3AD203B41FA5}">
                          <a16:colId xmlns:a16="http://schemas.microsoft.com/office/drawing/2014/main" val="1194092219"/>
                        </a:ext>
                      </a:extLst>
                    </a:gridCol>
                    <a:gridCol w="1868175">
                      <a:extLst>
                        <a:ext uri="{9D8B030D-6E8A-4147-A177-3AD203B41FA5}">
                          <a16:colId xmlns:a16="http://schemas.microsoft.com/office/drawing/2014/main" val="985532267"/>
                        </a:ext>
                      </a:extLst>
                    </a:gridCol>
                  </a:tblGrid>
                  <a:tr h="520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/>
                            <a:t>Critical frequency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/>
                            <a:t>Critical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/>
                            <a:t>Probability of establishment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/>
                            <a:t>Time to establishment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/>
                            <a:t>Rate of establishment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9806819"/>
                      </a:ext>
                    </a:extLst>
                  </a:tr>
                  <a:tr h="12069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𝑒𝑠𝑡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≈2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≈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𝑓𝑖𝑥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𝑒𝑠𝑡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≈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𝑒𝑠𝑡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𝑒𝑠𝑡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≈2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647326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AE59D24-4326-4626-A790-7CDA76AE84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7666983"/>
                  </p:ext>
                </p:extLst>
              </p:nvPr>
            </p:nvGraphicFramePr>
            <p:xfrm>
              <a:off x="554181" y="2767725"/>
              <a:ext cx="8134805" cy="1847043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401497">
                      <a:extLst>
                        <a:ext uri="{9D8B030D-6E8A-4147-A177-3AD203B41FA5}">
                          <a16:colId xmlns:a16="http://schemas.microsoft.com/office/drawing/2014/main" val="3623649192"/>
                        </a:ext>
                      </a:extLst>
                    </a:gridCol>
                    <a:gridCol w="1360663">
                      <a:extLst>
                        <a:ext uri="{9D8B030D-6E8A-4147-A177-3AD203B41FA5}">
                          <a16:colId xmlns:a16="http://schemas.microsoft.com/office/drawing/2014/main" val="3860059365"/>
                        </a:ext>
                      </a:extLst>
                    </a:gridCol>
                    <a:gridCol w="2038805">
                      <a:extLst>
                        <a:ext uri="{9D8B030D-6E8A-4147-A177-3AD203B41FA5}">
                          <a16:colId xmlns:a16="http://schemas.microsoft.com/office/drawing/2014/main" val="347442958"/>
                        </a:ext>
                      </a:extLst>
                    </a:gridCol>
                    <a:gridCol w="1465665">
                      <a:extLst>
                        <a:ext uri="{9D8B030D-6E8A-4147-A177-3AD203B41FA5}">
                          <a16:colId xmlns:a16="http://schemas.microsoft.com/office/drawing/2014/main" val="1194092219"/>
                        </a:ext>
                      </a:extLst>
                    </a:gridCol>
                    <a:gridCol w="1868175">
                      <a:extLst>
                        <a:ext uri="{9D8B030D-6E8A-4147-A177-3AD203B41FA5}">
                          <a16:colId xmlns:a16="http://schemas.microsoft.com/office/drawing/2014/main" val="98553226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/>
                            <a:t>Critical frequency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/>
                            <a:t>Critical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/>
                            <a:t>Probability of establishment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/>
                            <a:t>Time to establishment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/>
                            <a:t>Rate of establishment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9806819"/>
                      </a:ext>
                    </a:extLst>
                  </a:tr>
                  <a:tr h="12069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5" t="-54774" r="-482174" b="-10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125" t="-54774" r="-395089" b="-10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6228" t="-54774" r="-164970" b="-10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27386" t="-54774" r="-128631" b="-10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5505" t="-54774" r="-977" b="-10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47326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521455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902065-DD3B-4B0D-B7A8-242509A63B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Probability of fixation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≪1)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902065-DD3B-4B0D-B7A8-242509A63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0F8887-353C-437A-9AD4-A61B62F55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Kimura formula for general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(Kimura, Genetics, 1962)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0F8887-353C-437A-9AD4-A61B62F55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91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B91011-4BDF-4FB5-B256-690178780D87}"/>
                  </a:ext>
                </a:extLst>
              </p:cNvPr>
              <p:cNvSpPr txBox="1"/>
              <p:nvPr/>
            </p:nvSpPr>
            <p:spPr>
              <a:xfrm>
                <a:off x="3007057" y="2472135"/>
                <a:ext cx="2856231" cy="956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𝑓𝑖𝑥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𝑁𝑠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B91011-4BDF-4FB5-B256-690178780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057" y="2472135"/>
                <a:ext cx="2856231" cy="9568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49AFE51-E3C2-4276-A73B-B8496A4C17D7}"/>
              </a:ext>
            </a:extLst>
          </p:cNvPr>
          <p:cNvGrpSpPr/>
          <p:nvPr/>
        </p:nvGrpSpPr>
        <p:grpSpPr>
          <a:xfrm>
            <a:off x="988262" y="3570982"/>
            <a:ext cx="6741147" cy="3252491"/>
            <a:chOff x="902510" y="1089187"/>
            <a:chExt cx="6741147" cy="3252491"/>
          </a:xfrm>
          <a:solidFill>
            <a:schemeClr val="bg1"/>
          </a:solidFill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0517B1A-B6ED-4B6F-ADC5-FEA1670AB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2433" y="1089187"/>
              <a:ext cx="6361224" cy="2985329"/>
            </a:xfrm>
            <a:prstGeom prst="rect">
              <a:avLst/>
            </a:prstGeom>
            <a:grp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BA7586C-134B-443A-B3E3-B2714B9F732A}"/>
                    </a:ext>
                  </a:extLst>
                </p:cNvPr>
                <p:cNvSpPr txBox="1"/>
                <p:nvPr/>
              </p:nvSpPr>
              <p:spPr>
                <a:xfrm>
                  <a:off x="4309236" y="3972346"/>
                  <a:ext cx="348108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BA7586C-134B-443A-B3E3-B2714B9F7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9236" y="3972346"/>
                  <a:ext cx="34810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CD4B43E-2721-4F04-980C-CD950D144065}"/>
                    </a:ext>
                  </a:extLst>
                </p:cNvPr>
                <p:cNvSpPr txBox="1"/>
                <p:nvPr/>
              </p:nvSpPr>
              <p:spPr>
                <a:xfrm>
                  <a:off x="902510" y="2322752"/>
                  <a:ext cx="628890" cy="39158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𝑓𝑖𝑥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CD4B43E-2721-4F04-980C-CD950D1440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510" y="2322752"/>
                  <a:ext cx="628890" cy="391582"/>
                </a:xfrm>
                <a:prstGeom prst="rect">
                  <a:avLst/>
                </a:prstGeom>
                <a:blipFill>
                  <a:blip r:embed="rId8"/>
                  <a:stretch>
                    <a:fillRect b="-109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9E312A2-0FCE-4780-9DD9-DC2CE96969D2}"/>
                </a:ext>
              </a:extLst>
            </p:cNvPr>
            <p:cNvCxnSpPr/>
            <p:nvPr/>
          </p:nvCxnSpPr>
          <p:spPr>
            <a:xfrm flipV="1">
              <a:off x="2932010" y="2122774"/>
              <a:ext cx="0" cy="1735427"/>
            </a:xfrm>
            <a:prstGeom prst="line">
              <a:avLst/>
            </a:prstGeom>
            <a:grpFill/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A1E53B8-4771-4390-9662-E2F9A4471FF8}"/>
                </a:ext>
              </a:extLst>
            </p:cNvPr>
            <p:cNvCxnSpPr/>
            <p:nvPr/>
          </p:nvCxnSpPr>
          <p:spPr>
            <a:xfrm flipH="1">
              <a:off x="2083695" y="2136566"/>
              <a:ext cx="848315" cy="0"/>
            </a:xfrm>
            <a:prstGeom prst="line">
              <a:avLst/>
            </a:prstGeom>
            <a:grpFill/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0375500-B82C-41D3-8402-421E1EE4EA91}"/>
                    </a:ext>
                  </a:extLst>
                </p:cNvPr>
                <p:cNvSpPr txBox="1"/>
                <p:nvPr/>
              </p:nvSpPr>
              <p:spPr>
                <a:xfrm>
                  <a:off x="2146913" y="1441856"/>
                  <a:ext cx="411523" cy="610936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913" y="1441856"/>
                  <a:ext cx="411523" cy="61093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97D5EE5-DC98-482A-A5C2-7DEF991471E6}"/>
                </a:ext>
              </a:extLst>
            </p:cNvPr>
            <p:cNvCxnSpPr/>
            <p:nvPr/>
          </p:nvCxnSpPr>
          <p:spPr>
            <a:xfrm flipH="1">
              <a:off x="2083695" y="1970742"/>
              <a:ext cx="138805" cy="152032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7A1B3AA-BCB5-4ED7-BB85-4C9C3EB81E11}"/>
                    </a:ext>
                  </a:extLst>
                </p:cNvPr>
                <p:cNvSpPr txBox="1"/>
                <p:nvPr/>
              </p:nvSpPr>
              <p:spPr>
                <a:xfrm>
                  <a:off x="3317917" y="2588653"/>
                  <a:ext cx="1142108" cy="3796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7A1B3AA-BCB5-4ED7-BB85-4C9C3EB81E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7917" y="2588653"/>
                  <a:ext cx="1142108" cy="37965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53">
              <a:extLst>
                <a:ext uri="{FF2B5EF4-FFF2-40B4-BE49-F238E27FC236}">
                  <a16:creationId xmlns:a16="http://schemas.microsoft.com/office/drawing/2014/main" id="{92CA0371-8DC6-4937-ADE8-40D2DAEC610D}"/>
                </a:ext>
              </a:extLst>
            </p:cNvPr>
            <p:cNvSpPr/>
            <p:nvPr/>
          </p:nvSpPr>
          <p:spPr>
            <a:xfrm>
              <a:off x="2587688" y="2781300"/>
              <a:ext cx="771462" cy="361950"/>
            </a:xfrm>
            <a:custGeom>
              <a:avLst/>
              <a:gdLst>
                <a:gd name="connsiteX0" fmla="*/ 771462 w 771462"/>
                <a:gd name="connsiteY0" fmla="*/ 0 h 361950"/>
                <a:gd name="connsiteX1" fmla="*/ 41212 w 771462"/>
                <a:gd name="connsiteY1" fmla="*/ 95250 h 361950"/>
                <a:gd name="connsiteX2" fmla="*/ 155512 w 771462"/>
                <a:gd name="connsiteY2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1462" h="361950">
                  <a:moveTo>
                    <a:pt x="771462" y="0"/>
                  </a:moveTo>
                  <a:cubicBezTo>
                    <a:pt x="457666" y="17462"/>
                    <a:pt x="143870" y="34925"/>
                    <a:pt x="41212" y="95250"/>
                  </a:cubicBezTo>
                  <a:cubicBezTo>
                    <a:pt x="-61446" y="155575"/>
                    <a:pt x="47033" y="258762"/>
                    <a:pt x="155512" y="361950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26" name="Picture 2" descr="Image result for motoo kimura">
            <a:extLst>
              <a:ext uri="{FF2B5EF4-FFF2-40B4-BE49-F238E27FC236}">
                <a16:creationId xmlns:a16="http://schemas.microsoft.com/office/drawing/2014/main" id="{26A1B097-7503-448B-8AD8-75DAB02DD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168" y="229972"/>
            <a:ext cx="1069730" cy="152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22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A6ADE-F348-45FD-8232-5E3807E0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Substitution vs mutation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D917-96E6-488F-A84B-910BEDE1D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Mutations whether beneficial, neutral or deleterious, arise at the same rate</a:t>
            </a:r>
          </a:p>
          <a:p>
            <a:r>
              <a:rPr lang="en-GB" sz="2000" dirty="0"/>
              <a:t>Substitution rate </a:t>
            </a:r>
            <a:r>
              <a:rPr lang="en-GB" sz="2000" b="1" dirty="0"/>
              <a:t>does</a:t>
            </a:r>
            <a:r>
              <a:rPr lang="en-GB" sz="2000" dirty="0"/>
              <a:t> depend on whether allele is beneficial, neutral or deleterious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EFC12E-987D-4B03-ABAC-D693CC2BE69C}"/>
                  </a:ext>
                </a:extLst>
              </p:cNvPr>
              <p:cNvSpPr txBox="1"/>
              <p:nvPr/>
            </p:nvSpPr>
            <p:spPr>
              <a:xfrm rot="16200000">
                <a:off x="504968" y="4537525"/>
                <a:ext cx="1297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Frequency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EFC12E-987D-4B03-ABAC-D693CC2B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4968" y="4537525"/>
                <a:ext cx="1297728" cy="369332"/>
              </a:xfrm>
              <a:prstGeom prst="rect">
                <a:avLst/>
              </a:prstGeom>
              <a:blipFill>
                <a:blip r:embed="rId3"/>
                <a:stretch>
                  <a:fillRect l="-8197" r="-26230" b="-4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97B145-F1E7-4FDA-88F1-0098D148BDE6}"/>
                  </a:ext>
                </a:extLst>
              </p:cNvPr>
              <p:cNvSpPr txBox="1"/>
              <p:nvPr/>
            </p:nvSpPr>
            <p:spPr>
              <a:xfrm>
                <a:off x="3620142" y="6165068"/>
                <a:ext cx="783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Time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97B145-F1E7-4FDA-88F1-0098D148B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142" y="6165068"/>
                <a:ext cx="783420" cy="369332"/>
              </a:xfrm>
              <a:prstGeom prst="rect">
                <a:avLst/>
              </a:prstGeom>
              <a:blipFill>
                <a:blip r:embed="rId4"/>
                <a:stretch>
                  <a:fillRect l="-7031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C647B90-F278-48E9-A1FA-418E222F1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54" y="3253006"/>
            <a:ext cx="7128300" cy="34616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C9EDB7-FE5E-40AB-B8FB-F37CF0D554B8}"/>
              </a:ext>
            </a:extLst>
          </p:cNvPr>
          <p:cNvCxnSpPr>
            <a:cxnSpLocks/>
          </p:cNvCxnSpPr>
          <p:nvPr/>
        </p:nvCxnSpPr>
        <p:spPr>
          <a:xfrm>
            <a:off x="1964867" y="4631872"/>
            <a:ext cx="1943099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30B359-13B2-4A49-81EB-525606F92CF4}"/>
              </a:ext>
            </a:extLst>
          </p:cNvPr>
          <p:cNvCxnSpPr>
            <a:cxnSpLocks/>
          </p:cNvCxnSpPr>
          <p:nvPr/>
        </p:nvCxnSpPr>
        <p:spPr>
          <a:xfrm>
            <a:off x="3907974" y="4914900"/>
            <a:ext cx="664022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75ECF7-0606-451F-83CE-3F511EAE254F}"/>
              </a:ext>
            </a:extLst>
          </p:cNvPr>
          <p:cNvCxnSpPr>
            <a:cxnSpLocks/>
          </p:cNvCxnSpPr>
          <p:nvPr/>
        </p:nvCxnSpPr>
        <p:spPr>
          <a:xfrm>
            <a:off x="4517568" y="4212770"/>
            <a:ext cx="1273627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7CE1BA-EB21-422D-9C2A-B956563AFE9E}"/>
              </a:ext>
            </a:extLst>
          </p:cNvPr>
          <p:cNvCxnSpPr>
            <a:cxnSpLocks/>
          </p:cNvCxnSpPr>
          <p:nvPr/>
        </p:nvCxnSpPr>
        <p:spPr>
          <a:xfrm>
            <a:off x="1964867" y="3477986"/>
            <a:ext cx="0" cy="243295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975A29-16C8-4B49-9725-F2168F1FE5A1}"/>
              </a:ext>
            </a:extLst>
          </p:cNvPr>
          <p:cNvCxnSpPr>
            <a:cxnSpLocks/>
          </p:cNvCxnSpPr>
          <p:nvPr/>
        </p:nvCxnSpPr>
        <p:spPr>
          <a:xfrm>
            <a:off x="3918864" y="3477984"/>
            <a:ext cx="0" cy="243295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14309C-87EE-4940-91B3-4388120F4A6C}"/>
              </a:ext>
            </a:extLst>
          </p:cNvPr>
          <p:cNvCxnSpPr>
            <a:cxnSpLocks/>
          </p:cNvCxnSpPr>
          <p:nvPr/>
        </p:nvCxnSpPr>
        <p:spPr>
          <a:xfrm>
            <a:off x="4539353" y="3477982"/>
            <a:ext cx="0" cy="243295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DC4FE2-9F4F-46CD-994D-6C34B7CB9021}"/>
              </a:ext>
            </a:extLst>
          </p:cNvPr>
          <p:cNvCxnSpPr>
            <a:cxnSpLocks/>
          </p:cNvCxnSpPr>
          <p:nvPr/>
        </p:nvCxnSpPr>
        <p:spPr>
          <a:xfrm>
            <a:off x="5785771" y="3477980"/>
            <a:ext cx="0" cy="243295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70061-6FCF-44FF-A304-E7090967A9B5}"/>
                  </a:ext>
                </a:extLst>
              </p:cNvPr>
              <p:cNvSpPr txBox="1"/>
              <p:nvPr/>
            </p:nvSpPr>
            <p:spPr>
              <a:xfrm>
                <a:off x="2630833" y="4262540"/>
                <a:ext cx="451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70061-6FCF-44FF-A304-E7090967A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833" y="4262540"/>
                <a:ext cx="4510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65853C-96DB-470D-A5DE-9F50160C428B}"/>
                  </a:ext>
                </a:extLst>
              </p:cNvPr>
              <p:cNvSpPr txBox="1"/>
              <p:nvPr/>
            </p:nvSpPr>
            <p:spPr>
              <a:xfrm>
                <a:off x="4007074" y="4458834"/>
                <a:ext cx="4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65853C-96DB-470D-A5DE-9F50160C4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074" y="4458834"/>
                <a:ext cx="45634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29BAD2-CBD3-41A3-BE93-657A185D13F5}"/>
                  </a:ext>
                </a:extLst>
              </p:cNvPr>
              <p:cNvSpPr txBox="1"/>
              <p:nvPr/>
            </p:nvSpPr>
            <p:spPr>
              <a:xfrm>
                <a:off x="4926210" y="3807606"/>
                <a:ext cx="4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29BAD2-CBD3-41A3-BE93-657A185D1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210" y="3807606"/>
                <a:ext cx="456342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322D4A-16EC-4211-B053-BB273D2CE710}"/>
                  </a:ext>
                </a:extLst>
              </p:cNvPr>
              <p:cNvSpPr txBox="1"/>
              <p:nvPr/>
            </p:nvSpPr>
            <p:spPr>
              <a:xfrm>
                <a:off x="7189106" y="4323877"/>
                <a:ext cx="1079526" cy="796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322D4A-16EC-4211-B053-BB273D2CE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106" y="4323877"/>
                <a:ext cx="1079526" cy="7966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24436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A6ADE-F348-45FD-8232-5E3807E0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Substitution vs mutation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D917-96E6-488F-A84B-910BEDE1D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Mutations whether beneficial, neutral or deleterious, arise at the same rate</a:t>
            </a:r>
          </a:p>
          <a:p>
            <a:r>
              <a:rPr lang="en-GB" sz="2000" dirty="0"/>
              <a:t>Substitution rate </a:t>
            </a:r>
            <a:r>
              <a:rPr lang="en-GB" sz="2000" b="1" dirty="0"/>
              <a:t>does</a:t>
            </a:r>
            <a:r>
              <a:rPr lang="en-GB" sz="2000" dirty="0"/>
              <a:t> depend on whether allele is beneficial, neutral or deleterious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EFC12E-987D-4B03-ABAC-D693CC2BE69C}"/>
                  </a:ext>
                </a:extLst>
              </p:cNvPr>
              <p:cNvSpPr txBox="1"/>
              <p:nvPr/>
            </p:nvSpPr>
            <p:spPr>
              <a:xfrm rot="16200000">
                <a:off x="504968" y="4537525"/>
                <a:ext cx="1297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Frequency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EFC12E-987D-4B03-ABAC-D693CC2B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4968" y="4537525"/>
                <a:ext cx="1297728" cy="369332"/>
              </a:xfrm>
              <a:prstGeom prst="rect">
                <a:avLst/>
              </a:prstGeom>
              <a:blipFill>
                <a:blip r:embed="rId3"/>
                <a:stretch>
                  <a:fillRect l="-8197" r="-26230" b="-4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97B145-F1E7-4FDA-88F1-0098D148BDE6}"/>
                  </a:ext>
                </a:extLst>
              </p:cNvPr>
              <p:cNvSpPr txBox="1"/>
              <p:nvPr/>
            </p:nvSpPr>
            <p:spPr>
              <a:xfrm>
                <a:off x="3620142" y="6165068"/>
                <a:ext cx="783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Time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97B145-F1E7-4FDA-88F1-0098D148B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142" y="6165068"/>
                <a:ext cx="783420" cy="369332"/>
              </a:xfrm>
              <a:prstGeom prst="rect">
                <a:avLst/>
              </a:prstGeom>
              <a:blipFill>
                <a:blip r:embed="rId4"/>
                <a:stretch>
                  <a:fillRect l="-7031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C647B90-F278-48E9-A1FA-418E222F1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54" y="3253006"/>
            <a:ext cx="7128300" cy="34616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C9EDB7-FE5E-40AB-B8FB-F37CF0D554B8}"/>
              </a:ext>
            </a:extLst>
          </p:cNvPr>
          <p:cNvCxnSpPr>
            <a:cxnSpLocks/>
          </p:cNvCxnSpPr>
          <p:nvPr/>
        </p:nvCxnSpPr>
        <p:spPr>
          <a:xfrm>
            <a:off x="1964867" y="4631872"/>
            <a:ext cx="1943099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30B359-13B2-4A49-81EB-525606F92CF4}"/>
              </a:ext>
            </a:extLst>
          </p:cNvPr>
          <p:cNvCxnSpPr>
            <a:cxnSpLocks/>
          </p:cNvCxnSpPr>
          <p:nvPr/>
        </p:nvCxnSpPr>
        <p:spPr>
          <a:xfrm>
            <a:off x="3907974" y="4914900"/>
            <a:ext cx="664022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75ECF7-0606-451F-83CE-3F511EAE254F}"/>
              </a:ext>
            </a:extLst>
          </p:cNvPr>
          <p:cNvCxnSpPr>
            <a:cxnSpLocks/>
          </p:cNvCxnSpPr>
          <p:nvPr/>
        </p:nvCxnSpPr>
        <p:spPr>
          <a:xfrm>
            <a:off x="4517568" y="4212770"/>
            <a:ext cx="1273627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7CE1BA-EB21-422D-9C2A-B956563AFE9E}"/>
              </a:ext>
            </a:extLst>
          </p:cNvPr>
          <p:cNvCxnSpPr>
            <a:cxnSpLocks/>
          </p:cNvCxnSpPr>
          <p:nvPr/>
        </p:nvCxnSpPr>
        <p:spPr>
          <a:xfrm>
            <a:off x="1964867" y="3477986"/>
            <a:ext cx="0" cy="243295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975A29-16C8-4B49-9725-F2168F1FE5A1}"/>
              </a:ext>
            </a:extLst>
          </p:cNvPr>
          <p:cNvCxnSpPr>
            <a:cxnSpLocks/>
          </p:cNvCxnSpPr>
          <p:nvPr/>
        </p:nvCxnSpPr>
        <p:spPr>
          <a:xfrm>
            <a:off x="3918864" y="3477984"/>
            <a:ext cx="0" cy="243295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14309C-87EE-4940-91B3-4388120F4A6C}"/>
              </a:ext>
            </a:extLst>
          </p:cNvPr>
          <p:cNvCxnSpPr>
            <a:cxnSpLocks/>
          </p:cNvCxnSpPr>
          <p:nvPr/>
        </p:nvCxnSpPr>
        <p:spPr>
          <a:xfrm>
            <a:off x="4539353" y="3477982"/>
            <a:ext cx="0" cy="243295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DC4FE2-9F4F-46CD-994D-6C34B7CB9021}"/>
              </a:ext>
            </a:extLst>
          </p:cNvPr>
          <p:cNvCxnSpPr>
            <a:cxnSpLocks/>
          </p:cNvCxnSpPr>
          <p:nvPr/>
        </p:nvCxnSpPr>
        <p:spPr>
          <a:xfrm>
            <a:off x="5785771" y="3477980"/>
            <a:ext cx="0" cy="243295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70061-6FCF-44FF-A304-E7090967A9B5}"/>
                  </a:ext>
                </a:extLst>
              </p:cNvPr>
              <p:cNvSpPr txBox="1"/>
              <p:nvPr/>
            </p:nvSpPr>
            <p:spPr>
              <a:xfrm>
                <a:off x="2630833" y="4262540"/>
                <a:ext cx="451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70061-6FCF-44FF-A304-E7090967A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833" y="4262540"/>
                <a:ext cx="4510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65853C-96DB-470D-A5DE-9F50160C428B}"/>
                  </a:ext>
                </a:extLst>
              </p:cNvPr>
              <p:cNvSpPr txBox="1"/>
              <p:nvPr/>
            </p:nvSpPr>
            <p:spPr>
              <a:xfrm>
                <a:off x="4007074" y="4458834"/>
                <a:ext cx="4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65853C-96DB-470D-A5DE-9F50160C4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074" y="4458834"/>
                <a:ext cx="45634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29BAD2-CBD3-41A3-BE93-657A185D13F5}"/>
                  </a:ext>
                </a:extLst>
              </p:cNvPr>
              <p:cNvSpPr txBox="1"/>
              <p:nvPr/>
            </p:nvSpPr>
            <p:spPr>
              <a:xfrm>
                <a:off x="4926210" y="3807606"/>
                <a:ext cx="4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29BAD2-CBD3-41A3-BE93-657A185D1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210" y="3807606"/>
                <a:ext cx="456342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322D4A-16EC-4211-B053-BB273D2CE710}"/>
                  </a:ext>
                </a:extLst>
              </p:cNvPr>
              <p:cNvSpPr txBox="1"/>
              <p:nvPr/>
            </p:nvSpPr>
            <p:spPr>
              <a:xfrm>
                <a:off x="7189106" y="4323877"/>
                <a:ext cx="1079526" cy="796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322D4A-16EC-4211-B053-BB273D2CE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106" y="4323877"/>
                <a:ext cx="1079526" cy="7966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5940B08-5F5B-447D-BBE2-B5101F8562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3645" y="3112383"/>
            <a:ext cx="6416701" cy="292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4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evolutionary </a:t>
            </a:r>
            <a:r>
              <a:rPr lang="en-GB" i="1" dirty="0"/>
              <a:t>force</a:t>
            </a:r>
            <a:r>
              <a:rPr lang="en-GB" dirty="0"/>
              <a:t>: Mutation</a:t>
            </a:r>
            <a:endParaRPr lang="en-GB" i="1" dirty="0"/>
          </a:p>
        </p:txBody>
      </p:sp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6C145BBA-0C21-4FFD-BB0F-FB141A749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7020" y="4797447"/>
            <a:ext cx="765753" cy="765753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8B17BB60-2642-4D98-96CB-0DAD6350E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9100" y="2626319"/>
            <a:ext cx="765753" cy="765753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E13B748A-C010-4722-A873-A07840A60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3941" y="5248583"/>
            <a:ext cx="765753" cy="765753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3BA6B841-1B3C-402D-AF5F-7916ACB48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2904" y="2265008"/>
            <a:ext cx="765753" cy="765753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84ACC56B-E9CF-4D47-8C51-DA6DE5703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505" y="3898778"/>
            <a:ext cx="765753" cy="765753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58389F7A-CB27-4D45-BCEB-F826B34C5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7889" y="3285232"/>
            <a:ext cx="765753" cy="765753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EDF55216-28EE-451A-BE9B-1F2D1AA5A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221" y="2617246"/>
            <a:ext cx="765753" cy="765753"/>
          </a:xfrm>
          <a:prstGeom prst="rect">
            <a:avLst/>
          </a:prstGeom>
        </p:spPr>
      </p:pic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62E931C2-C0A8-45D6-84DF-5BD8E0AD8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193" y="3647633"/>
            <a:ext cx="765753" cy="765753"/>
          </a:xfrm>
          <a:prstGeom prst="rect">
            <a:avLst/>
          </a:prstGeom>
        </p:spPr>
      </p:pic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96720DD1-F96D-4887-88DF-2259D4E24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0752" y="5062465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196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B3F7B-4BA3-487F-B74E-FB568995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Substitution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C1759F-FDEB-4DCE-B85E-852CD10425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18423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For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endParaRPr lang="en-GB" sz="2000" b="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r>
                  <a:rPr lang="en-GB" sz="2000" dirty="0"/>
                  <a:t>For neutral mutations (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|≪1</m:t>
                    </m:r>
                  </m:oMath>
                </a14:m>
                <a:r>
                  <a:rPr lang="en-GB" sz="2000" dirty="0"/>
                  <a:t>)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GB" sz="2000" b="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r>
                  <a:rPr lang="en-GB" sz="2000" dirty="0"/>
                  <a:t>For positively selected mutations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&gt;1)</m:t>
                    </m:r>
                  </m:oMath>
                </a14:m>
                <a:r>
                  <a:rPr lang="en-GB" sz="2000" b="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≈ 2</m:t>
                    </m:r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000" b="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r>
                  <a:rPr lang="en-GB" sz="2000" dirty="0"/>
                  <a:t>For negatively selected mutations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&lt;−1)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C1759F-FDEB-4DCE-B85E-852CD10425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18423"/>
                <a:ext cx="7886700" cy="4351338"/>
              </a:xfrm>
              <a:blipFill>
                <a:blip r:embed="rId2"/>
                <a:stretch>
                  <a:fillRect l="-696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D5E3E0-A8B3-46FF-9D3C-DAFCB4583301}"/>
                  </a:ext>
                </a:extLst>
              </p:cNvPr>
              <p:cNvSpPr txBox="1"/>
              <p:nvPr/>
            </p:nvSpPr>
            <p:spPr>
              <a:xfrm>
                <a:off x="2765947" y="1618423"/>
                <a:ext cx="4025717" cy="833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𝑓𝑖𝑥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𝑁𝑠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D5E3E0-A8B3-46FF-9D3C-DAFCB4583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47" y="1618423"/>
                <a:ext cx="4025717" cy="833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F1A650-7CE1-4C45-9A32-91BC1A61A246}"/>
                  </a:ext>
                </a:extLst>
              </p:cNvPr>
              <p:cNvSpPr txBox="1"/>
              <p:nvPr/>
            </p:nvSpPr>
            <p:spPr>
              <a:xfrm>
                <a:off x="2778376" y="3295338"/>
                <a:ext cx="293984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𝑛𝑒𝑢𝑡</m:t>
                          </m:r>
                        </m:sup>
                      </m:sSubSup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F1A650-7CE1-4C45-9A32-91BC1A61A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376" y="3295338"/>
                <a:ext cx="2939844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7EB946-D8BC-446F-A01E-A1C9E417E3A2}"/>
                  </a:ext>
                </a:extLst>
              </p:cNvPr>
              <p:cNvSpPr txBox="1"/>
              <p:nvPr/>
            </p:nvSpPr>
            <p:spPr>
              <a:xfrm>
                <a:off x="2765947" y="4688456"/>
                <a:ext cx="3360985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𝑠𝑒𝑙</m:t>
                          </m:r>
                        </m:sup>
                      </m:sSubSup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×2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7EB946-D8BC-446F-A01E-A1C9E417E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47" y="4688456"/>
                <a:ext cx="3360985" cy="468205"/>
              </a:xfrm>
              <a:prstGeom prst="rect">
                <a:avLst/>
              </a:prstGeom>
              <a:blipFill>
                <a:blip r:embed="rId5"/>
                <a:stretch>
                  <a:fillRect b="-155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5079DC-5FAD-4E9C-B552-732A33FC3E1C}"/>
                  </a:ext>
                </a:extLst>
              </p:cNvPr>
              <p:cNvSpPr txBox="1"/>
              <p:nvPr/>
            </p:nvSpPr>
            <p:spPr>
              <a:xfrm>
                <a:off x="2727279" y="5770392"/>
                <a:ext cx="5569473" cy="798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𝑛𝑠𝑒𝑙</m:t>
                          </m:r>
                        </m:sup>
                      </m:sSubSup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5079DC-5FAD-4E9C-B552-732A33FC3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279" y="5770392"/>
                <a:ext cx="5569473" cy="7983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4302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B18B-CEE0-49AD-940E-059B2F56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Infinite sites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750F7-FC78-4396-A4B2-4BAB4F5DA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000" dirty="0"/>
                  <a:t>If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GB" sz="2000" dirty="0"/>
                  <a:t>, on short time scales mutations at the same site twice are unlikely as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000" dirty="0"/>
              </a:p>
              <a:p>
                <a:r>
                  <a:rPr lang="en-GB" sz="2000" dirty="0"/>
                  <a:t>For any long stretch of DNA, each new mutation gives rise to a new allele/sequence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750F7-FC78-4396-A4B2-4BAB4F5DA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Down 55">
            <a:extLst>
              <a:ext uri="{FF2B5EF4-FFF2-40B4-BE49-F238E27FC236}">
                <a16:creationId xmlns:a16="http://schemas.microsoft.com/office/drawing/2014/main" id="{625EA8CD-1E68-4D2F-ABD2-864F0FD48A7B}"/>
              </a:ext>
            </a:extLst>
          </p:cNvPr>
          <p:cNvSpPr/>
          <p:nvPr/>
        </p:nvSpPr>
        <p:spPr>
          <a:xfrm>
            <a:off x="2786950" y="5025552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B2A318E8-AD11-4559-A495-72FF64AC75C4}"/>
              </a:ext>
            </a:extLst>
          </p:cNvPr>
          <p:cNvSpPr/>
          <p:nvPr/>
        </p:nvSpPr>
        <p:spPr>
          <a:xfrm>
            <a:off x="2786949" y="5659834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F759F0-E494-4D1C-ADA7-5B4B4C9A3BC9}"/>
              </a:ext>
            </a:extLst>
          </p:cNvPr>
          <p:cNvGrpSpPr/>
          <p:nvPr/>
        </p:nvGrpSpPr>
        <p:grpSpPr>
          <a:xfrm rot="16200000">
            <a:off x="2787341" y="1607156"/>
            <a:ext cx="184150" cy="3835400"/>
            <a:chOff x="3009900" y="2222500"/>
            <a:chExt cx="184150" cy="38354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5C3DAFB-6E39-4FF0-AC8A-75D965EBF35C}"/>
                </a:ext>
              </a:extLst>
            </p:cNvPr>
            <p:cNvSpPr/>
            <p:nvPr/>
          </p:nvSpPr>
          <p:spPr>
            <a:xfrm>
              <a:off x="3009900" y="2222500"/>
              <a:ext cx="184150" cy="383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4B2C731-1A69-43AE-BF35-4463FD6A9856}"/>
                </a:ext>
              </a:extLst>
            </p:cNvPr>
            <p:cNvSpPr/>
            <p:nvPr/>
          </p:nvSpPr>
          <p:spPr>
            <a:xfrm>
              <a:off x="3016250" y="5581650"/>
              <a:ext cx="177800" cy="177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EF741D-5645-4F35-AEE8-5171CC09593D}"/>
              </a:ext>
            </a:extLst>
          </p:cNvPr>
          <p:cNvGrpSpPr/>
          <p:nvPr/>
        </p:nvGrpSpPr>
        <p:grpSpPr>
          <a:xfrm rot="16200000">
            <a:off x="2787341" y="2263702"/>
            <a:ext cx="184150" cy="3835400"/>
            <a:chOff x="3009900" y="2222500"/>
            <a:chExt cx="184150" cy="38354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0AF718-FBC4-4E00-8E94-3581238051ED}"/>
                </a:ext>
              </a:extLst>
            </p:cNvPr>
            <p:cNvSpPr/>
            <p:nvPr/>
          </p:nvSpPr>
          <p:spPr>
            <a:xfrm>
              <a:off x="3009900" y="2222500"/>
              <a:ext cx="184150" cy="383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9AAC59-02ED-4F38-AD52-78596B09A290}"/>
                </a:ext>
              </a:extLst>
            </p:cNvPr>
            <p:cNvSpPr/>
            <p:nvPr/>
          </p:nvSpPr>
          <p:spPr>
            <a:xfrm>
              <a:off x="3016250" y="5581650"/>
              <a:ext cx="177800" cy="177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D938AD7-46B5-4FA3-8D69-80B4F92B3D2D}"/>
              </a:ext>
            </a:extLst>
          </p:cNvPr>
          <p:cNvSpPr/>
          <p:nvPr/>
        </p:nvSpPr>
        <p:spPr>
          <a:xfrm rot="16200000">
            <a:off x="3311427" y="4095052"/>
            <a:ext cx="177800" cy="177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DAD8B3-2E81-4049-A1E8-49E70F088AA4}"/>
              </a:ext>
            </a:extLst>
          </p:cNvPr>
          <p:cNvGrpSpPr/>
          <p:nvPr/>
        </p:nvGrpSpPr>
        <p:grpSpPr>
          <a:xfrm>
            <a:off x="961716" y="4675015"/>
            <a:ext cx="3835400" cy="184150"/>
            <a:chOff x="1114116" y="3974031"/>
            <a:chExt cx="3835400" cy="18415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EB9A205-E218-44DF-AE89-51B32800A419}"/>
                </a:ext>
              </a:extLst>
            </p:cNvPr>
            <p:cNvGrpSpPr/>
            <p:nvPr/>
          </p:nvGrpSpPr>
          <p:grpSpPr>
            <a:xfrm rot="16200000">
              <a:off x="2939741" y="2148406"/>
              <a:ext cx="184150" cy="3835400"/>
              <a:chOff x="3009900" y="2222500"/>
              <a:chExt cx="184150" cy="383540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4292308-E6F5-4258-93DD-839345DAFFC0}"/>
                  </a:ext>
                </a:extLst>
              </p:cNvPr>
              <p:cNvSpPr/>
              <p:nvPr/>
            </p:nvSpPr>
            <p:spPr>
              <a:xfrm>
                <a:off x="3009900" y="2222500"/>
                <a:ext cx="184150" cy="3835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A911BE2-8533-45AA-AA95-D9626AE1DD08}"/>
                  </a:ext>
                </a:extLst>
              </p:cNvPr>
              <p:cNvSpPr/>
              <p:nvPr/>
            </p:nvSpPr>
            <p:spPr>
              <a:xfrm>
                <a:off x="3016250" y="5581650"/>
                <a:ext cx="177800" cy="1778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951ECA7-2039-41AA-8178-73822265ECA3}"/>
                </a:ext>
              </a:extLst>
            </p:cNvPr>
            <p:cNvSpPr/>
            <p:nvPr/>
          </p:nvSpPr>
          <p:spPr>
            <a:xfrm rot="16200000">
              <a:off x="3463827" y="3979756"/>
              <a:ext cx="177800" cy="1778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EAF6DE-5442-41D1-A803-D2E3FFD5CD2B}"/>
              </a:ext>
            </a:extLst>
          </p:cNvPr>
          <p:cNvGrpSpPr/>
          <p:nvPr/>
        </p:nvGrpSpPr>
        <p:grpSpPr>
          <a:xfrm>
            <a:off x="961716" y="5331562"/>
            <a:ext cx="3835400" cy="184150"/>
            <a:chOff x="961716" y="5010200"/>
            <a:chExt cx="3835400" cy="18415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464020F-F1F6-4E61-8AAE-754BBCF01B77}"/>
                </a:ext>
              </a:extLst>
            </p:cNvPr>
            <p:cNvGrpSpPr/>
            <p:nvPr/>
          </p:nvGrpSpPr>
          <p:grpSpPr>
            <a:xfrm>
              <a:off x="961716" y="5010200"/>
              <a:ext cx="3835400" cy="184150"/>
              <a:chOff x="1114116" y="3974031"/>
              <a:chExt cx="3835400" cy="18415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E9A9BE7-A943-47AB-9E06-93F08E5C74D5}"/>
                  </a:ext>
                </a:extLst>
              </p:cNvPr>
              <p:cNvGrpSpPr/>
              <p:nvPr/>
            </p:nvGrpSpPr>
            <p:grpSpPr>
              <a:xfrm rot="16200000">
                <a:off x="2939741" y="2148406"/>
                <a:ext cx="184150" cy="3835400"/>
                <a:chOff x="3009900" y="2222500"/>
                <a:chExt cx="184150" cy="3835400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012A797-049A-43B2-9A7A-3B34DF0ECC94}"/>
                    </a:ext>
                  </a:extLst>
                </p:cNvPr>
                <p:cNvSpPr/>
                <p:nvPr/>
              </p:nvSpPr>
              <p:spPr>
                <a:xfrm>
                  <a:off x="3009900" y="2222500"/>
                  <a:ext cx="184150" cy="38354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04F1F2C-DE29-4669-8AB3-A390ADB82222}"/>
                    </a:ext>
                  </a:extLst>
                </p:cNvPr>
                <p:cNvSpPr/>
                <p:nvPr/>
              </p:nvSpPr>
              <p:spPr>
                <a:xfrm>
                  <a:off x="3016250" y="5581650"/>
                  <a:ext cx="177800" cy="177800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7B254A5-69E3-454F-B496-DA6E2EF24EF9}"/>
                  </a:ext>
                </a:extLst>
              </p:cNvPr>
              <p:cNvSpPr/>
              <p:nvPr/>
            </p:nvSpPr>
            <p:spPr>
              <a:xfrm rot="16200000">
                <a:off x="3463827" y="3979756"/>
                <a:ext cx="177800" cy="17780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487B24D-3A4C-4911-A5DB-E471708029B9}"/>
                </a:ext>
              </a:extLst>
            </p:cNvPr>
            <p:cNvSpPr/>
            <p:nvPr/>
          </p:nvSpPr>
          <p:spPr>
            <a:xfrm rot="16200000">
              <a:off x="1604704" y="5010200"/>
              <a:ext cx="177800" cy="177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2AB8BD-16BE-4E8C-B990-1C555E0AE804}"/>
              </a:ext>
            </a:extLst>
          </p:cNvPr>
          <p:cNvGrpSpPr/>
          <p:nvPr/>
        </p:nvGrpSpPr>
        <p:grpSpPr>
          <a:xfrm>
            <a:off x="961716" y="5988109"/>
            <a:ext cx="3835400" cy="184150"/>
            <a:chOff x="961716" y="5670114"/>
            <a:chExt cx="3835400" cy="18415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8CF5555-93E7-4975-AE28-16A17DAFF04D}"/>
                </a:ext>
              </a:extLst>
            </p:cNvPr>
            <p:cNvGrpSpPr/>
            <p:nvPr/>
          </p:nvGrpSpPr>
          <p:grpSpPr>
            <a:xfrm>
              <a:off x="961716" y="5670114"/>
              <a:ext cx="3835400" cy="184150"/>
              <a:chOff x="961716" y="5010200"/>
              <a:chExt cx="3835400" cy="18415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7A4B13D2-79C9-4376-A6B3-63C2BAB02196}"/>
                  </a:ext>
                </a:extLst>
              </p:cNvPr>
              <p:cNvGrpSpPr/>
              <p:nvPr/>
            </p:nvGrpSpPr>
            <p:grpSpPr>
              <a:xfrm>
                <a:off x="961716" y="5010200"/>
                <a:ext cx="3835400" cy="184150"/>
                <a:chOff x="1114116" y="3974031"/>
                <a:chExt cx="3835400" cy="18415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36CDC221-CF3F-4F42-B4A8-80F6CDCBE903}"/>
                    </a:ext>
                  </a:extLst>
                </p:cNvPr>
                <p:cNvGrpSpPr/>
                <p:nvPr/>
              </p:nvGrpSpPr>
              <p:grpSpPr>
                <a:xfrm rot="16200000">
                  <a:off x="2939741" y="2148406"/>
                  <a:ext cx="184150" cy="3835400"/>
                  <a:chOff x="3009900" y="2222500"/>
                  <a:chExt cx="184150" cy="383540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ECC2822E-9D16-4A1E-A21D-09E2DA839D72}"/>
                      </a:ext>
                    </a:extLst>
                  </p:cNvPr>
                  <p:cNvSpPr/>
                  <p:nvPr/>
                </p:nvSpPr>
                <p:spPr>
                  <a:xfrm>
                    <a:off x="3009900" y="2222500"/>
                    <a:ext cx="184150" cy="38354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5E15263-0A17-4D19-BE02-43439956D9DD}"/>
                      </a:ext>
                    </a:extLst>
                  </p:cNvPr>
                  <p:cNvSpPr/>
                  <p:nvPr/>
                </p:nvSpPr>
                <p:spPr>
                  <a:xfrm>
                    <a:off x="3016250" y="5581650"/>
                    <a:ext cx="177800" cy="177800"/>
                  </a:xfrm>
                  <a:prstGeom prst="rect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E400210-AA54-4D91-9A37-2D349FA77691}"/>
                    </a:ext>
                  </a:extLst>
                </p:cNvPr>
                <p:cNvSpPr/>
                <p:nvPr/>
              </p:nvSpPr>
              <p:spPr>
                <a:xfrm rot="16200000">
                  <a:off x="3463827" y="3979756"/>
                  <a:ext cx="177800" cy="17780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269C439-596F-465C-A4B8-F9547C884666}"/>
                  </a:ext>
                </a:extLst>
              </p:cNvPr>
              <p:cNvSpPr/>
              <p:nvPr/>
            </p:nvSpPr>
            <p:spPr>
              <a:xfrm rot="16200000">
                <a:off x="1604704" y="5010200"/>
                <a:ext cx="177800" cy="1778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314EAF5-90E0-4E02-8777-D5086F6E34C8}"/>
                </a:ext>
              </a:extLst>
            </p:cNvPr>
            <p:cNvSpPr/>
            <p:nvPr/>
          </p:nvSpPr>
          <p:spPr>
            <a:xfrm rot="16200000">
              <a:off x="2258648" y="5670114"/>
              <a:ext cx="177800" cy="1778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" name="Arrow: Down 53">
            <a:extLst>
              <a:ext uri="{FF2B5EF4-FFF2-40B4-BE49-F238E27FC236}">
                <a16:creationId xmlns:a16="http://schemas.microsoft.com/office/drawing/2014/main" id="{E0A06B85-09A2-4AC4-B85D-8F8A1EAD7BAF}"/>
              </a:ext>
            </a:extLst>
          </p:cNvPr>
          <p:cNvSpPr/>
          <p:nvPr/>
        </p:nvSpPr>
        <p:spPr>
          <a:xfrm>
            <a:off x="2786951" y="3760864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89CDF32-137B-4E5E-A926-399F3D26E3D5}"/>
              </a:ext>
            </a:extLst>
          </p:cNvPr>
          <p:cNvSpPr/>
          <p:nvPr/>
        </p:nvSpPr>
        <p:spPr>
          <a:xfrm>
            <a:off x="2786951" y="4381552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5435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B18B-CEE0-49AD-940E-059B2F56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Infinite sites model to infinite alleles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750F7-FC78-4396-A4B2-4BAB4F5DA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000" dirty="0"/>
                  <a:t>If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GB" sz="2000" dirty="0"/>
                  <a:t>, on short time scales mutations at the same site twice are unlikely as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000" dirty="0"/>
              </a:p>
              <a:p>
                <a:r>
                  <a:rPr lang="en-GB" sz="2000" dirty="0"/>
                  <a:t>For any long stretch of DNA, each new mutation gives rise to a new allele/sequence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750F7-FC78-4396-A4B2-4BAB4F5DA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Down 55">
            <a:extLst>
              <a:ext uri="{FF2B5EF4-FFF2-40B4-BE49-F238E27FC236}">
                <a16:creationId xmlns:a16="http://schemas.microsoft.com/office/drawing/2014/main" id="{625EA8CD-1E68-4D2F-ABD2-864F0FD48A7B}"/>
              </a:ext>
            </a:extLst>
          </p:cNvPr>
          <p:cNvSpPr/>
          <p:nvPr/>
        </p:nvSpPr>
        <p:spPr>
          <a:xfrm>
            <a:off x="2786950" y="5025552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B2A318E8-AD11-4559-A495-72FF64AC75C4}"/>
              </a:ext>
            </a:extLst>
          </p:cNvPr>
          <p:cNvSpPr/>
          <p:nvPr/>
        </p:nvSpPr>
        <p:spPr>
          <a:xfrm>
            <a:off x="2786949" y="5659834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38EC5C-0C15-4114-8464-0AB10D67E719}"/>
              </a:ext>
            </a:extLst>
          </p:cNvPr>
          <p:cNvGrpSpPr/>
          <p:nvPr/>
        </p:nvGrpSpPr>
        <p:grpSpPr>
          <a:xfrm>
            <a:off x="961716" y="3340189"/>
            <a:ext cx="5935763" cy="369332"/>
            <a:chOff x="961716" y="3060183"/>
            <a:chExt cx="5935763" cy="36933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F759F0-E494-4D1C-ADA7-5B4B4C9A3BC9}"/>
                </a:ext>
              </a:extLst>
            </p:cNvPr>
            <p:cNvGrpSpPr/>
            <p:nvPr/>
          </p:nvGrpSpPr>
          <p:grpSpPr>
            <a:xfrm rot="16200000">
              <a:off x="2787341" y="1327150"/>
              <a:ext cx="184150" cy="3835400"/>
              <a:chOff x="3009900" y="2222500"/>
              <a:chExt cx="184150" cy="38354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5C3DAFB-6E39-4FF0-AC8A-75D965EBF35C}"/>
                  </a:ext>
                </a:extLst>
              </p:cNvPr>
              <p:cNvSpPr/>
              <p:nvPr/>
            </p:nvSpPr>
            <p:spPr>
              <a:xfrm>
                <a:off x="3009900" y="2222500"/>
                <a:ext cx="184150" cy="3835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4B2C731-1A69-43AE-BF35-4463FD6A9856}"/>
                  </a:ext>
                </a:extLst>
              </p:cNvPr>
              <p:cNvSpPr/>
              <p:nvPr/>
            </p:nvSpPr>
            <p:spPr>
              <a:xfrm>
                <a:off x="3016250" y="5581650"/>
                <a:ext cx="177800" cy="1778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7171714-D6B5-4C85-BCDB-A1E4DAF67E34}"/>
                    </a:ext>
                  </a:extLst>
                </p:cNvPr>
                <p:cNvSpPr txBox="1"/>
                <p:nvPr/>
              </p:nvSpPr>
              <p:spPr>
                <a:xfrm>
                  <a:off x="6413629" y="3060183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7171714-D6B5-4C85-BCDB-A1E4DAF67E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3629" y="3060183"/>
                  <a:ext cx="48385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91540A-2410-48C4-9DC2-73DC8A47D88E}"/>
              </a:ext>
            </a:extLst>
          </p:cNvPr>
          <p:cNvGrpSpPr/>
          <p:nvPr/>
        </p:nvGrpSpPr>
        <p:grpSpPr>
          <a:xfrm>
            <a:off x="961716" y="4089327"/>
            <a:ext cx="3835400" cy="184150"/>
            <a:chOff x="961716" y="3821631"/>
            <a:chExt cx="3835400" cy="18415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9EF741D-5645-4F35-AEE8-5171CC09593D}"/>
                </a:ext>
              </a:extLst>
            </p:cNvPr>
            <p:cNvGrpSpPr/>
            <p:nvPr/>
          </p:nvGrpSpPr>
          <p:grpSpPr>
            <a:xfrm rot="16200000">
              <a:off x="2787341" y="1996006"/>
              <a:ext cx="184150" cy="3835400"/>
              <a:chOff x="3009900" y="2222500"/>
              <a:chExt cx="184150" cy="383540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10AF718-FBC4-4E00-8E94-3581238051ED}"/>
                  </a:ext>
                </a:extLst>
              </p:cNvPr>
              <p:cNvSpPr/>
              <p:nvPr/>
            </p:nvSpPr>
            <p:spPr>
              <a:xfrm>
                <a:off x="3009900" y="2222500"/>
                <a:ext cx="184150" cy="3835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C9AAC59-02ED-4F38-AD52-78596B09A290}"/>
                  </a:ext>
                </a:extLst>
              </p:cNvPr>
              <p:cNvSpPr/>
              <p:nvPr/>
            </p:nvSpPr>
            <p:spPr>
              <a:xfrm>
                <a:off x="3016250" y="5581650"/>
                <a:ext cx="177800" cy="1778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D938AD7-46B5-4FA3-8D69-80B4F92B3D2D}"/>
                </a:ext>
              </a:extLst>
            </p:cNvPr>
            <p:cNvSpPr/>
            <p:nvPr/>
          </p:nvSpPr>
          <p:spPr>
            <a:xfrm rot="16200000">
              <a:off x="3311427" y="3827356"/>
              <a:ext cx="177800" cy="1778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D27D7E6-04D1-4099-9A94-7B15C667B003}"/>
                  </a:ext>
                </a:extLst>
              </p:cNvPr>
              <p:cNvSpPr txBox="1"/>
              <p:nvPr/>
            </p:nvSpPr>
            <p:spPr>
              <a:xfrm>
                <a:off x="6413629" y="3996736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D27D7E6-04D1-4099-9A94-7B15C667B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629" y="3996736"/>
                <a:ext cx="489173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89B4694-EA21-4EE2-A332-DF012673CD75}"/>
              </a:ext>
            </a:extLst>
          </p:cNvPr>
          <p:cNvGrpSpPr/>
          <p:nvPr/>
        </p:nvGrpSpPr>
        <p:grpSpPr>
          <a:xfrm>
            <a:off x="961716" y="4582424"/>
            <a:ext cx="5941086" cy="369332"/>
            <a:chOff x="961716" y="4338476"/>
            <a:chExt cx="5941086" cy="36933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EDAD8B3-2E81-4049-A1E8-49E70F088AA4}"/>
                </a:ext>
              </a:extLst>
            </p:cNvPr>
            <p:cNvGrpSpPr/>
            <p:nvPr/>
          </p:nvGrpSpPr>
          <p:grpSpPr>
            <a:xfrm>
              <a:off x="961716" y="4431067"/>
              <a:ext cx="3835400" cy="184150"/>
              <a:chOff x="1114116" y="3974031"/>
              <a:chExt cx="3835400" cy="18415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EB9A205-E218-44DF-AE89-51B32800A419}"/>
                  </a:ext>
                </a:extLst>
              </p:cNvPr>
              <p:cNvGrpSpPr/>
              <p:nvPr/>
            </p:nvGrpSpPr>
            <p:grpSpPr>
              <a:xfrm rot="16200000">
                <a:off x="2939741" y="2148406"/>
                <a:ext cx="184150" cy="3835400"/>
                <a:chOff x="3009900" y="2222500"/>
                <a:chExt cx="184150" cy="383540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4292308-E6F5-4258-93DD-839345DAFFC0}"/>
                    </a:ext>
                  </a:extLst>
                </p:cNvPr>
                <p:cNvSpPr/>
                <p:nvPr/>
              </p:nvSpPr>
              <p:spPr>
                <a:xfrm>
                  <a:off x="3009900" y="2222500"/>
                  <a:ext cx="184150" cy="38354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A911BE2-8533-45AA-AA95-D9626AE1DD08}"/>
                    </a:ext>
                  </a:extLst>
                </p:cNvPr>
                <p:cNvSpPr/>
                <p:nvPr/>
              </p:nvSpPr>
              <p:spPr>
                <a:xfrm>
                  <a:off x="3016250" y="5581650"/>
                  <a:ext cx="177800" cy="177800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951ECA7-2039-41AA-8178-73822265ECA3}"/>
                  </a:ext>
                </a:extLst>
              </p:cNvPr>
              <p:cNvSpPr/>
              <p:nvPr/>
            </p:nvSpPr>
            <p:spPr>
              <a:xfrm rot="16200000">
                <a:off x="3463827" y="3979756"/>
                <a:ext cx="177800" cy="17780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F35B5EB-2EE7-4E89-A2D8-EC89058C4D5C}"/>
                    </a:ext>
                  </a:extLst>
                </p:cNvPr>
                <p:cNvSpPr txBox="1"/>
                <p:nvPr/>
              </p:nvSpPr>
              <p:spPr>
                <a:xfrm>
                  <a:off x="6413629" y="4338476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F35B5EB-2EE7-4E89-A2D8-EC89058C4D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3629" y="4338476"/>
                  <a:ext cx="48917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D412626-82C8-4BE6-9746-C4A7D55A9A77}"/>
              </a:ext>
            </a:extLst>
          </p:cNvPr>
          <p:cNvGrpSpPr/>
          <p:nvPr/>
        </p:nvGrpSpPr>
        <p:grpSpPr>
          <a:xfrm>
            <a:off x="961716" y="5238971"/>
            <a:ext cx="5941086" cy="369332"/>
            <a:chOff x="961716" y="5036869"/>
            <a:chExt cx="5941086" cy="36933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2EAF6DE-5442-41D1-A803-D2E3FFD5CD2B}"/>
                </a:ext>
              </a:extLst>
            </p:cNvPr>
            <p:cNvGrpSpPr/>
            <p:nvPr/>
          </p:nvGrpSpPr>
          <p:grpSpPr>
            <a:xfrm>
              <a:off x="961716" y="5129460"/>
              <a:ext cx="3835400" cy="184150"/>
              <a:chOff x="961716" y="5010200"/>
              <a:chExt cx="3835400" cy="18415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4464020F-F1F6-4E61-8AAE-754BBCF01B77}"/>
                  </a:ext>
                </a:extLst>
              </p:cNvPr>
              <p:cNvGrpSpPr/>
              <p:nvPr/>
            </p:nvGrpSpPr>
            <p:grpSpPr>
              <a:xfrm>
                <a:off x="961716" y="5010200"/>
                <a:ext cx="3835400" cy="184150"/>
                <a:chOff x="1114116" y="3974031"/>
                <a:chExt cx="3835400" cy="18415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EE9A9BE7-A943-47AB-9E06-93F08E5C74D5}"/>
                    </a:ext>
                  </a:extLst>
                </p:cNvPr>
                <p:cNvGrpSpPr/>
                <p:nvPr/>
              </p:nvGrpSpPr>
              <p:grpSpPr>
                <a:xfrm rot="16200000">
                  <a:off x="2939741" y="2148406"/>
                  <a:ext cx="184150" cy="3835400"/>
                  <a:chOff x="3009900" y="2222500"/>
                  <a:chExt cx="184150" cy="3835400"/>
                </a:xfrm>
              </p:grpSpPr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0012A797-049A-43B2-9A7A-3B34DF0ECC94}"/>
                      </a:ext>
                    </a:extLst>
                  </p:cNvPr>
                  <p:cNvSpPr/>
                  <p:nvPr/>
                </p:nvSpPr>
                <p:spPr>
                  <a:xfrm>
                    <a:off x="3009900" y="2222500"/>
                    <a:ext cx="184150" cy="38354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704F1F2C-DE29-4669-8AB3-A390ADB82222}"/>
                      </a:ext>
                    </a:extLst>
                  </p:cNvPr>
                  <p:cNvSpPr/>
                  <p:nvPr/>
                </p:nvSpPr>
                <p:spPr>
                  <a:xfrm>
                    <a:off x="3016250" y="5581650"/>
                    <a:ext cx="177800" cy="177800"/>
                  </a:xfrm>
                  <a:prstGeom prst="rect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27B254A5-69E3-454F-B496-DA6E2EF24EF9}"/>
                    </a:ext>
                  </a:extLst>
                </p:cNvPr>
                <p:cNvSpPr/>
                <p:nvPr/>
              </p:nvSpPr>
              <p:spPr>
                <a:xfrm rot="16200000">
                  <a:off x="3463827" y="3979756"/>
                  <a:ext cx="177800" cy="17780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487B24D-3A4C-4911-A5DB-E471708029B9}"/>
                  </a:ext>
                </a:extLst>
              </p:cNvPr>
              <p:cNvSpPr/>
              <p:nvPr/>
            </p:nvSpPr>
            <p:spPr>
              <a:xfrm rot="16200000">
                <a:off x="1604704" y="5010200"/>
                <a:ext cx="177800" cy="1778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889C4A2-276E-4291-8EC5-2E309C934102}"/>
                    </a:ext>
                  </a:extLst>
                </p:cNvPr>
                <p:cNvSpPr txBox="1"/>
                <p:nvPr/>
              </p:nvSpPr>
              <p:spPr>
                <a:xfrm>
                  <a:off x="6413629" y="5036869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889C4A2-276E-4291-8EC5-2E309C9341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3629" y="5036869"/>
                  <a:ext cx="489173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3EE870-4E1D-40CC-9927-67AE040FD859}"/>
              </a:ext>
            </a:extLst>
          </p:cNvPr>
          <p:cNvGrpSpPr/>
          <p:nvPr/>
        </p:nvGrpSpPr>
        <p:grpSpPr>
          <a:xfrm>
            <a:off x="961716" y="5895518"/>
            <a:ext cx="5941086" cy="369332"/>
            <a:chOff x="961716" y="5615512"/>
            <a:chExt cx="5941086" cy="36933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F2AB8BD-16BE-4E8C-B990-1C555E0AE804}"/>
                </a:ext>
              </a:extLst>
            </p:cNvPr>
            <p:cNvGrpSpPr/>
            <p:nvPr/>
          </p:nvGrpSpPr>
          <p:grpSpPr>
            <a:xfrm>
              <a:off x="961716" y="5708103"/>
              <a:ext cx="3835400" cy="184150"/>
              <a:chOff x="961716" y="5670114"/>
              <a:chExt cx="3835400" cy="18415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8CF5555-93E7-4975-AE28-16A17DAFF04D}"/>
                  </a:ext>
                </a:extLst>
              </p:cNvPr>
              <p:cNvGrpSpPr/>
              <p:nvPr/>
            </p:nvGrpSpPr>
            <p:grpSpPr>
              <a:xfrm>
                <a:off x="961716" y="5670114"/>
                <a:ext cx="3835400" cy="184150"/>
                <a:chOff x="961716" y="5010200"/>
                <a:chExt cx="3835400" cy="184150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7A4B13D2-79C9-4376-A6B3-63C2BAB02196}"/>
                    </a:ext>
                  </a:extLst>
                </p:cNvPr>
                <p:cNvGrpSpPr/>
                <p:nvPr/>
              </p:nvGrpSpPr>
              <p:grpSpPr>
                <a:xfrm>
                  <a:off x="961716" y="5010200"/>
                  <a:ext cx="3835400" cy="184150"/>
                  <a:chOff x="1114116" y="3974031"/>
                  <a:chExt cx="3835400" cy="18415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36CDC221-CF3F-4F42-B4A8-80F6CDCBE903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2939741" y="2148406"/>
                    <a:ext cx="184150" cy="3835400"/>
                    <a:chOff x="3009900" y="2222500"/>
                    <a:chExt cx="184150" cy="3835400"/>
                  </a:xfrm>
                </p:grpSpPr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ECC2822E-9D16-4A1E-A21D-09E2DA839D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9900" y="2222500"/>
                      <a:ext cx="184150" cy="3835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15E15263-0A17-4D19-BE02-43439956D9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6250" y="5581650"/>
                      <a:ext cx="177800" cy="177800"/>
                    </a:xfrm>
                    <a:prstGeom prst="rect">
                      <a:avLst/>
                    </a:prstGeom>
                    <a:solidFill>
                      <a:srgbClr val="00B0F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AE400210-AA54-4D91-9A37-2D349FA7769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63827" y="3979756"/>
                    <a:ext cx="177800" cy="177800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F269C439-596F-465C-A4B8-F9547C884666}"/>
                    </a:ext>
                  </a:extLst>
                </p:cNvPr>
                <p:cNvSpPr/>
                <p:nvPr/>
              </p:nvSpPr>
              <p:spPr>
                <a:xfrm rot="16200000">
                  <a:off x="1604704" y="5010200"/>
                  <a:ext cx="177800" cy="1778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314EAF5-90E0-4E02-8777-D5086F6E34C8}"/>
                  </a:ext>
                </a:extLst>
              </p:cNvPr>
              <p:cNvSpPr/>
              <p:nvPr/>
            </p:nvSpPr>
            <p:spPr>
              <a:xfrm rot="16200000">
                <a:off x="2258648" y="5670114"/>
                <a:ext cx="177800" cy="1778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9DDEFBC-6296-4D80-8835-266CD5DA0A49}"/>
                    </a:ext>
                  </a:extLst>
                </p:cNvPr>
                <p:cNvSpPr txBox="1"/>
                <p:nvPr/>
              </p:nvSpPr>
              <p:spPr>
                <a:xfrm>
                  <a:off x="6413629" y="561551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9DDEFBC-6296-4D80-8835-266CD5DA0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3629" y="5615512"/>
                  <a:ext cx="48917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Arrow: Down 53">
            <a:extLst>
              <a:ext uri="{FF2B5EF4-FFF2-40B4-BE49-F238E27FC236}">
                <a16:creationId xmlns:a16="http://schemas.microsoft.com/office/drawing/2014/main" id="{E0A06B85-09A2-4AC4-B85D-8F8A1EAD7BAF}"/>
              </a:ext>
            </a:extLst>
          </p:cNvPr>
          <p:cNvSpPr/>
          <p:nvPr/>
        </p:nvSpPr>
        <p:spPr>
          <a:xfrm>
            <a:off x="2786951" y="3760864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ED8BFCDA-6B06-41B8-99E7-B9BC7FF2D9BD}"/>
              </a:ext>
            </a:extLst>
          </p:cNvPr>
          <p:cNvSpPr/>
          <p:nvPr/>
        </p:nvSpPr>
        <p:spPr>
          <a:xfrm>
            <a:off x="6498050" y="3760864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89CDF32-137B-4E5E-A926-399F3D26E3D5}"/>
              </a:ext>
            </a:extLst>
          </p:cNvPr>
          <p:cNvSpPr/>
          <p:nvPr/>
        </p:nvSpPr>
        <p:spPr>
          <a:xfrm>
            <a:off x="2786951" y="4381552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866F4085-AF02-4C1E-AFE1-B6FC7CB89453}"/>
              </a:ext>
            </a:extLst>
          </p:cNvPr>
          <p:cNvSpPr/>
          <p:nvPr/>
        </p:nvSpPr>
        <p:spPr>
          <a:xfrm>
            <a:off x="6498048" y="4400894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5E1F5A95-BA81-4624-8C90-6D044B728702}"/>
              </a:ext>
            </a:extLst>
          </p:cNvPr>
          <p:cNvSpPr/>
          <p:nvPr/>
        </p:nvSpPr>
        <p:spPr>
          <a:xfrm>
            <a:off x="6498049" y="5019994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043494EE-3703-43B9-8DFC-9EF7C0ACE9A0}"/>
              </a:ext>
            </a:extLst>
          </p:cNvPr>
          <p:cNvSpPr/>
          <p:nvPr/>
        </p:nvSpPr>
        <p:spPr>
          <a:xfrm>
            <a:off x="6498050" y="5659834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032499-4ECB-4040-B6E6-2DFF3C7BB19D}"/>
                  </a:ext>
                </a:extLst>
              </p:cNvPr>
              <p:cNvSpPr txBox="1"/>
              <p:nvPr/>
            </p:nvSpPr>
            <p:spPr>
              <a:xfrm>
                <a:off x="5958912" y="3638775"/>
                <a:ext cx="21996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032499-4ECB-4040-B6E6-2DFF3C7BB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912" y="3638775"/>
                <a:ext cx="219964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6925B4B-414E-4768-B49E-1EB78639C1B8}"/>
                  </a:ext>
                </a:extLst>
              </p:cNvPr>
              <p:cNvSpPr txBox="1"/>
              <p:nvPr/>
            </p:nvSpPr>
            <p:spPr>
              <a:xfrm>
                <a:off x="5958912" y="4267127"/>
                <a:ext cx="21996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6925B4B-414E-4768-B49E-1EB78639C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912" y="4267127"/>
                <a:ext cx="2199641" cy="369332"/>
              </a:xfrm>
              <a:prstGeom prst="rect">
                <a:avLst/>
              </a:prstGeom>
              <a:blipFill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85B23-44BC-4294-A7D3-56160340F9F0}"/>
                  </a:ext>
                </a:extLst>
              </p:cNvPr>
              <p:cNvSpPr txBox="1"/>
              <p:nvPr/>
            </p:nvSpPr>
            <p:spPr>
              <a:xfrm>
                <a:off x="5958912" y="4895479"/>
                <a:ext cx="21996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85B23-44BC-4294-A7D3-56160340F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912" y="4895479"/>
                <a:ext cx="2199641" cy="369332"/>
              </a:xfrm>
              <a:prstGeom prst="rect">
                <a:avLst/>
              </a:prstGeom>
              <a:blipFill>
                <a:blip r:embed="rId1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C2442A5-E960-4A9F-9802-BA837ACCD7B5}"/>
                  </a:ext>
                </a:extLst>
              </p:cNvPr>
              <p:cNvSpPr txBox="1"/>
              <p:nvPr/>
            </p:nvSpPr>
            <p:spPr>
              <a:xfrm>
                <a:off x="5958912" y="5523831"/>
                <a:ext cx="21996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C2442A5-E960-4A9F-9802-BA837ACCD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912" y="5523831"/>
                <a:ext cx="2199641" cy="369332"/>
              </a:xfrm>
              <a:prstGeom prst="rect">
                <a:avLst/>
              </a:prstGeom>
              <a:blipFill>
                <a:blip r:embed="rId11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292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558A-24ED-47C9-A0D1-68D60822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Tests for selection: “</a:t>
            </a:r>
            <a:r>
              <a:rPr lang="en-GB" dirty="0" err="1"/>
              <a:t>dN</a:t>
            </a:r>
            <a:r>
              <a:rPr lang="en-GB" dirty="0"/>
              <a:t>/</a:t>
            </a:r>
            <a:r>
              <a:rPr lang="en-GB" dirty="0" err="1"/>
              <a:t>dS</a:t>
            </a:r>
            <a:r>
              <a:rPr lang="en-GB" dirty="0"/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41D07A-EFB6-42D4-9F9F-EF9A991471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000" dirty="0"/>
                  <a:t>If the substitution rate depends on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000" dirty="0"/>
                  <a:t> maybe we can determine if selection is occurring in a particular gene making infinite alleles assumption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r>
                  <a:rPr lang="en-GB" sz="2000" dirty="0"/>
                  <a:t>If we knew the mutation rate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2000" dirty="0"/>
                  <a:t> then </a:t>
                </a:r>
              </a:p>
              <a:p>
                <a:pPr lvl="1"/>
                <a:r>
                  <a:rPr lang="en-GB" sz="18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GB" sz="18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800" dirty="0"/>
                  <a:t> negative selection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GB" sz="1800" b="0" i="1" dirty="0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GB" sz="1800" dirty="0"/>
                  <a:t>positive selection</a:t>
                </a:r>
              </a:p>
              <a:p>
                <a:r>
                  <a:rPr lang="en-GB" sz="2200" dirty="0"/>
                  <a:t>Need an empirical “yardstick”!</a:t>
                </a:r>
              </a:p>
              <a:p>
                <a:r>
                  <a:rPr lang="en-GB" sz="2200" dirty="0"/>
                  <a:t>In coding genes, expect synonymous codon changes to be neutral (not always true!)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𝑠𝑦𝑛</m:t>
                        </m:r>
                      </m:sup>
                    </m:sSubSup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41D07A-EFB6-42D4-9F9F-EF9A991471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50" t="-1261" r="-10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5982AB7D-A8C0-4CB2-BFDB-8DA36E1182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4528329"/>
                  </p:ext>
                </p:extLst>
              </p:nvPr>
            </p:nvGraphicFramePr>
            <p:xfrm>
              <a:off x="739395" y="2542173"/>
              <a:ext cx="7932090" cy="153589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44030">
                      <a:extLst>
                        <a:ext uri="{9D8B030D-6E8A-4147-A177-3AD203B41FA5}">
                          <a16:colId xmlns:a16="http://schemas.microsoft.com/office/drawing/2014/main" val="2466246938"/>
                        </a:ext>
                      </a:extLst>
                    </a:gridCol>
                    <a:gridCol w="2644030">
                      <a:extLst>
                        <a:ext uri="{9D8B030D-6E8A-4147-A177-3AD203B41FA5}">
                          <a16:colId xmlns:a16="http://schemas.microsoft.com/office/drawing/2014/main" val="3659986303"/>
                        </a:ext>
                      </a:extLst>
                    </a:gridCol>
                    <a:gridCol w="2644030">
                      <a:extLst>
                        <a:ext uri="{9D8B030D-6E8A-4147-A177-3AD203B41FA5}">
                          <a16:colId xmlns:a16="http://schemas.microsoft.com/office/drawing/2014/main" val="114881045"/>
                        </a:ext>
                      </a:extLst>
                    </a:gridCol>
                  </a:tblGrid>
                  <a:tr h="3759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&lt;−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70775"/>
                      </a:ext>
                    </a:extLst>
                  </a:tr>
                  <a:tr h="6565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𝑛𝑠𝑒𝑙</m:t>
                                    </m:r>
                                  </m:sup>
                                </m:sSubSup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≈2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𝑛𝑒𝑢𝑡</m:t>
                                    </m:r>
                                  </m:sup>
                                </m:sSubSup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𝑠𝑒𝑙</m:t>
                                    </m:r>
                                  </m:sup>
                                </m:sSubSup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23898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5982AB7D-A8C0-4CB2-BFDB-8DA36E1182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4528329"/>
                  </p:ext>
                </p:extLst>
              </p:nvPr>
            </p:nvGraphicFramePr>
            <p:xfrm>
              <a:off x="739395" y="2542173"/>
              <a:ext cx="7932090" cy="153589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44030">
                      <a:extLst>
                        <a:ext uri="{9D8B030D-6E8A-4147-A177-3AD203B41FA5}">
                          <a16:colId xmlns:a16="http://schemas.microsoft.com/office/drawing/2014/main" val="2466246938"/>
                        </a:ext>
                      </a:extLst>
                    </a:gridCol>
                    <a:gridCol w="2644030">
                      <a:extLst>
                        <a:ext uri="{9D8B030D-6E8A-4147-A177-3AD203B41FA5}">
                          <a16:colId xmlns:a16="http://schemas.microsoft.com/office/drawing/2014/main" val="3659986303"/>
                        </a:ext>
                      </a:extLst>
                    </a:gridCol>
                    <a:gridCol w="2644030">
                      <a:extLst>
                        <a:ext uri="{9D8B030D-6E8A-4147-A177-3AD203B41FA5}">
                          <a16:colId xmlns:a16="http://schemas.microsoft.com/office/drawing/2014/main" val="114881045"/>
                        </a:ext>
                      </a:extLst>
                    </a:gridCol>
                  </a:tblGrid>
                  <a:tr h="8793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0" t="-1389" r="-200461" b="-77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30" t="-1389" r="-100461" b="-77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230" t="-1389" r="-461" b="-77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670775"/>
                      </a:ext>
                    </a:extLst>
                  </a:tr>
                  <a:tr h="6565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0" t="-135185" r="-200461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30" t="-135185" r="-100461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230" t="-135185" r="-461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23898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64986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558A-24ED-47C9-A0D1-68D60822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Tests for selection: “</a:t>
            </a:r>
            <a:r>
              <a:rPr lang="en-GB" dirty="0" err="1"/>
              <a:t>dN</a:t>
            </a:r>
            <a:r>
              <a:rPr lang="en-GB" dirty="0"/>
              <a:t>/</a:t>
            </a:r>
            <a:r>
              <a:rPr lang="en-GB" dirty="0" err="1"/>
              <a:t>dS</a:t>
            </a:r>
            <a:r>
              <a:rPr lang="en-GB" dirty="0"/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41D07A-EFB6-42D4-9F9F-EF9A991471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828933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/>
                  <a:t>Measure substitution rates of non-synonymous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𝑛𝑠𝑦𝑛</m:t>
                        </m:r>
                      </m:sup>
                    </m:sSubSup>
                  </m:oMath>
                </a14:m>
                <a:r>
                  <a:rPr lang="en-GB" sz="2400" dirty="0"/>
                  <a:t>mutations </a:t>
                </a:r>
                <a:r>
                  <a:rPr lang="en-GB" sz="2400" dirty="0" err="1"/>
                  <a:t>wrt</a:t>
                </a:r>
                <a:r>
                  <a:rPr lang="en-GB" sz="2400" dirty="0"/>
                  <a:t> synonymous rate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𝑠𝑦𝑛</m:t>
                        </m:r>
                      </m:sup>
                    </m:sSubSup>
                  </m:oMath>
                </a14:m>
                <a:r>
                  <a:rPr lang="en-GB" sz="2400" dirty="0"/>
                  <a:t> in same gene</a:t>
                </a:r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r>
                  <a:rPr lang="en-GB" sz="2400" dirty="0"/>
                  <a:t>Typically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𝑛𝑠𝑦𝑛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≡"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𝑑𝑁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𝑠𝑦𝑛</m:t>
                        </m:r>
                      </m:sup>
                    </m:sSubSup>
                    <m:r>
                      <a:rPr lang="en-GB" sz="2400" i="1">
                        <a:latin typeface="Cambria Math" panose="02040503050406030204" pitchFamily="18" charset="0"/>
                      </a:rPr>
                      <m:t>≡"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endParaRPr lang="en-GB" sz="2400" dirty="0"/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⇒"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𝑑𝑁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GB" sz="2400" dirty="0"/>
                  <a:t> test but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sz="2400" dirty="0"/>
                  <a:t>’s are not differentials!!</a:t>
                </a:r>
              </a:p>
              <a:p>
                <a:r>
                  <a:rPr lang="en-GB" sz="2400" dirty="0"/>
                  <a:t>Also know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41D07A-EFB6-42D4-9F9F-EF9A991471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828933"/>
              </a:xfrm>
              <a:blipFill>
                <a:blip r:embed="rId2"/>
                <a:stretch>
                  <a:fillRect l="-1005" t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5982AB7D-A8C0-4CB2-BFDB-8DA36E1182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1620991"/>
                  </p:ext>
                </p:extLst>
              </p:nvPr>
            </p:nvGraphicFramePr>
            <p:xfrm>
              <a:off x="161877" y="2831292"/>
              <a:ext cx="8903370" cy="185413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67790">
                      <a:extLst>
                        <a:ext uri="{9D8B030D-6E8A-4147-A177-3AD203B41FA5}">
                          <a16:colId xmlns:a16="http://schemas.microsoft.com/office/drawing/2014/main" val="2466246938"/>
                        </a:ext>
                      </a:extLst>
                    </a:gridCol>
                    <a:gridCol w="2967790">
                      <a:extLst>
                        <a:ext uri="{9D8B030D-6E8A-4147-A177-3AD203B41FA5}">
                          <a16:colId xmlns:a16="http://schemas.microsoft.com/office/drawing/2014/main" val="3659986303"/>
                        </a:ext>
                      </a:extLst>
                    </a:gridCol>
                    <a:gridCol w="2967790">
                      <a:extLst>
                        <a:ext uri="{9D8B030D-6E8A-4147-A177-3AD203B41FA5}">
                          <a16:colId xmlns:a16="http://schemas.microsoft.com/office/drawing/2014/main" val="114881045"/>
                        </a:ext>
                      </a:extLst>
                    </a:gridCol>
                  </a:tblGrid>
                  <a:tr h="8625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&lt;−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70775"/>
                      </a:ext>
                    </a:extLst>
                  </a:tr>
                  <a:tr h="9747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𝑛𝑠𝑦𝑛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𝑠𝑦𝑛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≈2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&lt;1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𝑛𝑠𝑦𝑛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𝑠𝑦𝑛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𝑛𝑠𝑦𝑛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𝑠𝑦𝑛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𝑁𝑠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23898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5982AB7D-A8C0-4CB2-BFDB-8DA36E1182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1620991"/>
                  </p:ext>
                </p:extLst>
              </p:nvPr>
            </p:nvGraphicFramePr>
            <p:xfrm>
              <a:off x="161877" y="2831292"/>
              <a:ext cx="8903370" cy="185413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67790">
                      <a:extLst>
                        <a:ext uri="{9D8B030D-6E8A-4147-A177-3AD203B41FA5}">
                          <a16:colId xmlns:a16="http://schemas.microsoft.com/office/drawing/2014/main" val="2466246938"/>
                        </a:ext>
                      </a:extLst>
                    </a:gridCol>
                    <a:gridCol w="2967790">
                      <a:extLst>
                        <a:ext uri="{9D8B030D-6E8A-4147-A177-3AD203B41FA5}">
                          <a16:colId xmlns:a16="http://schemas.microsoft.com/office/drawing/2014/main" val="3659986303"/>
                        </a:ext>
                      </a:extLst>
                    </a:gridCol>
                    <a:gridCol w="2967790">
                      <a:extLst>
                        <a:ext uri="{9D8B030D-6E8A-4147-A177-3AD203B41FA5}">
                          <a16:colId xmlns:a16="http://schemas.microsoft.com/office/drawing/2014/main" val="114881045"/>
                        </a:ext>
                      </a:extLst>
                    </a:gridCol>
                  </a:tblGrid>
                  <a:tr h="8793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5" t="-690" r="-200616" b="-11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90" r="-100205" b="-11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411" t="-690" r="-411" b="-11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670775"/>
                      </a:ext>
                    </a:extLst>
                  </a:tr>
                  <a:tr h="9747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5" t="-91250" r="-200616" b="-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1250" r="-100205" b="-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411" t="-91250" r="-411" b="-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23898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845415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673E3-A251-4462-BFB2-653C4E4D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Issues with </a:t>
            </a:r>
            <a:r>
              <a:rPr lang="en-GB" dirty="0" err="1"/>
              <a:t>dN</a:t>
            </a:r>
            <a:r>
              <a:rPr lang="en-GB" dirty="0"/>
              <a:t>/</a:t>
            </a:r>
            <a:r>
              <a:rPr lang="en-GB" dirty="0" err="1"/>
              <a:t>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2FFC9-A777-4011-953E-029AA0C0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800" dirty="0"/>
              <a:t>Not all synonymous changes are neutral (e.g. some codons can lead to faster replication)</a:t>
            </a:r>
          </a:p>
          <a:p>
            <a:r>
              <a:rPr lang="en-GB" sz="2800" dirty="0"/>
              <a:t>If only a few sites in a gene are under selection can be difficult to detect</a:t>
            </a:r>
          </a:p>
          <a:p>
            <a:r>
              <a:rPr lang="en-GB" dirty="0"/>
              <a:t>Many </a:t>
            </a:r>
            <a:r>
              <a:rPr lang="en-GB" dirty="0" err="1"/>
              <a:t>many</a:t>
            </a:r>
            <a:r>
              <a:rPr lang="en-GB" dirty="0"/>
              <a:t> papers still use </a:t>
            </a:r>
            <a:r>
              <a:rPr lang="en-GB" dirty="0" err="1"/>
              <a:t>dN</a:t>
            </a:r>
            <a:r>
              <a:rPr lang="en-GB" dirty="0"/>
              <a:t>/</a:t>
            </a:r>
            <a:r>
              <a:rPr lang="en-GB" dirty="0" err="1"/>
              <a:t>dS</a:t>
            </a:r>
            <a:r>
              <a:rPr lang="en-GB" dirty="0"/>
              <a:t> on intrapopulation variation!! </a:t>
            </a:r>
          </a:p>
          <a:p>
            <a:pPr lvl="1"/>
            <a:r>
              <a:rPr lang="en-GB" dirty="0"/>
              <a:t>This is not correct!</a:t>
            </a:r>
          </a:p>
          <a:p>
            <a:pPr lvl="1"/>
            <a:r>
              <a:rPr lang="en-GB" dirty="0" err="1"/>
              <a:t>dN</a:t>
            </a:r>
            <a:r>
              <a:rPr lang="en-GB" dirty="0"/>
              <a:t>/</a:t>
            </a:r>
            <a:r>
              <a:rPr lang="en-GB" dirty="0" err="1"/>
              <a:t>dS</a:t>
            </a:r>
            <a:r>
              <a:rPr lang="en-GB" dirty="0"/>
              <a:t> should only be used to compare substitutions between distinct populations or a distant outgroup</a:t>
            </a:r>
          </a:p>
          <a:p>
            <a:pPr lvl="1"/>
            <a:r>
              <a:rPr lang="en-GB" dirty="0"/>
              <a:t>A mutation is not a substitution</a:t>
            </a:r>
          </a:p>
          <a:p>
            <a:pPr lvl="1"/>
            <a:r>
              <a:rPr lang="en-GB" dirty="0"/>
              <a:t>A polymorphism is not a substitution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159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evolutionary </a:t>
            </a:r>
            <a:r>
              <a:rPr lang="en-GB" i="1" dirty="0"/>
              <a:t>force</a:t>
            </a:r>
            <a:r>
              <a:rPr lang="en-GB" dirty="0"/>
              <a:t>: Mutation</a:t>
            </a:r>
            <a:endParaRPr lang="en-GB" i="1" dirty="0"/>
          </a:p>
        </p:txBody>
      </p:sp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6C145BBA-0C21-4FFD-BB0F-FB141A749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7020" y="4797447"/>
            <a:ext cx="765753" cy="765753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8B17BB60-2642-4D98-96CB-0DAD6350E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9100" y="2626319"/>
            <a:ext cx="765753" cy="765753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E13B748A-C010-4722-A873-A07840A60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3941" y="5248583"/>
            <a:ext cx="765753" cy="765753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3BA6B841-1B3C-402D-AF5F-7916ACB48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2904" y="2265008"/>
            <a:ext cx="765753" cy="765753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84ACC56B-E9CF-4D47-8C51-DA6DE5703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505" y="3898778"/>
            <a:ext cx="765753" cy="765753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58389F7A-CB27-4D45-BCEB-F826B34C5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7889" y="3285232"/>
            <a:ext cx="765753" cy="765753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EDF55216-28EE-451A-BE9B-1F2D1AA5A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221" y="2617246"/>
            <a:ext cx="765753" cy="765753"/>
          </a:xfrm>
          <a:prstGeom prst="rect">
            <a:avLst/>
          </a:prstGeom>
        </p:spPr>
      </p:pic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62E931C2-C0A8-45D6-84DF-5BD8E0AD8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193" y="3647633"/>
            <a:ext cx="765753" cy="765753"/>
          </a:xfrm>
          <a:prstGeom prst="rect">
            <a:avLst/>
          </a:prstGeom>
        </p:spPr>
      </p:pic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96720DD1-F96D-4887-88DF-2259D4E24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0752" y="5062465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7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75707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Roboto Condensed Light"/>
        <a:ea typeface=""/>
        <a:cs typeface=""/>
      </a:majorFont>
      <a:minorFont>
        <a:latin typeface="Roboto Condensed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4C0DA90506734C9B5535905604B089" ma:contentTypeVersion="8" ma:contentTypeDescription="Create a new document." ma:contentTypeScope="" ma:versionID="4ef6c00b3fd6d5224ce80adbc037815a">
  <xsd:schema xmlns:xsd="http://www.w3.org/2001/XMLSchema" xmlns:xs="http://www.w3.org/2001/XMLSchema" xmlns:p="http://schemas.microsoft.com/office/2006/metadata/properties" xmlns:ns2="c7352526-f3f7-4cb8-b6ef-e39ba3708bed" targetNamespace="http://schemas.microsoft.com/office/2006/metadata/properties" ma:root="true" ma:fieldsID="71c11e5e81cd4c017c057efe6d44581e" ns2:_="">
    <xsd:import namespace="c7352526-f3f7-4cb8-b6ef-e39ba3708b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352526-f3f7-4cb8-b6ef-e39ba3708b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58BDC9-917A-4378-ACDD-8E48786DB3B0}"/>
</file>

<file path=customXml/itemProps2.xml><?xml version="1.0" encoding="utf-8"?>
<ds:datastoreItem xmlns:ds="http://schemas.openxmlformats.org/officeDocument/2006/customXml" ds:itemID="{F1C61A76-0E72-4846-A8A6-F1ED0F3B5933}"/>
</file>

<file path=customXml/itemProps3.xml><?xml version="1.0" encoding="utf-8"?>
<ds:datastoreItem xmlns:ds="http://schemas.openxmlformats.org/officeDocument/2006/customXml" ds:itemID="{E665C126-37B4-470F-9BCC-E3E2EE5DC707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49413</TotalTime>
  <Words>3808</Words>
  <Application>Microsoft Office PowerPoint</Application>
  <PresentationFormat>On-screen Show (4:3)</PresentationFormat>
  <Paragraphs>782</Paragraphs>
  <Slides>85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Aharoni</vt:lpstr>
      <vt:lpstr>Arial</vt:lpstr>
      <vt:lpstr>Calibri</vt:lpstr>
      <vt:lpstr>Cambria Math</vt:lpstr>
      <vt:lpstr>Gill Sans MT</vt:lpstr>
      <vt:lpstr>Roboto Condensed Light</vt:lpstr>
      <vt:lpstr>Segoe UI Light</vt:lpstr>
      <vt:lpstr>Office Theme</vt:lpstr>
      <vt:lpstr>Evolutionary modelling</vt:lpstr>
      <vt:lpstr>What is Evolution?</vt:lpstr>
      <vt:lpstr>Diversity of life and phenotypic form?</vt:lpstr>
      <vt:lpstr>Population genetics</vt:lpstr>
      <vt:lpstr>How could we model this evolution? </vt:lpstr>
      <vt:lpstr>Basic evolutionary force: selection</vt:lpstr>
      <vt:lpstr>Basic evolutionary force: Mutation</vt:lpstr>
      <vt:lpstr>Basic evolutionary force: Mutation</vt:lpstr>
      <vt:lpstr>Basic evolutionary force: Mutation</vt:lpstr>
      <vt:lpstr>Basic evolutionary force: Mutation</vt:lpstr>
      <vt:lpstr>Basic evolutionary force: Mutation</vt:lpstr>
      <vt:lpstr>Basic evolutionary force: Mutation</vt:lpstr>
      <vt:lpstr>Basic evolutionary force: Mutation</vt:lpstr>
      <vt:lpstr>Basic evolutionary force:  Random genetic drift</vt:lpstr>
      <vt:lpstr>3 basic evolutionary forces</vt:lpstr>
      <vt:lpstr>Selection: two alleles</vt:lpstr>
      <vt:lpstr>Selection: two alleles</vt:lpstr>
      <vt:lpstr>s≪1 &amp; ODE description</vt:lpstr>
      <vt:lpstr>Dynamics of selection</vt:lpstr>
      <vt:lpstr>Dynamics of selection</vt:lpstr>
      <vt:lpstr>Dynamics of mutation (deterministic)</vt:lpstr>
      <vt:lpstr>Dynamics of mutation (deterministic)</vt:lpstr>
      <vt:lpstr>Deterministic to Stochastic evolutionary dynamics</vt:lpstr>
      <vt:lpstr>Deterministic to Stochastic evolutionary dynamics</vt:lpstr>
      <vt:lpstr>Deterministic to Stochastic evolutionary dynamics</vt:lpstr>
      <vt:lpstr>Random Genetic Drift  (Wright-Fisher model)</vt:lpstr>
      <vt:lpstr>Random Genetic Drift  (Wright-Fisher model)</vt:lpstr>
      <vt:lpstr>Random Genetic Drift  (Wright-Fisher model)</vt:lpstr>
      <vt:lpstr>Random Genetic Drift  (Wright-Fisher model)</vt:lpstr>
      <vt:lpstr>Random Genetic Drift  (Wright-Fisher model)</vt:lpstr>
      <vt:lpstr>Drift demo</vt:lpstr>
      <vt:lpstr>Dynamics of drift</vt:lpstr>
      <vt:lpstr>Dynamics of genetic drift</vt:lpstr>
      <vt:lpstr>Time to fixation or extinction t^∗</vt:lpstr>
      <vt:lpstr>Drift demo</vt:lpstr>
      <vt:lpstr>Summary of properties of drift</vt:lpstr>
      <vt:lpstr>Drift + Selection  (Wright-Fisher model)</vt:lpstr>
      <vt:lpstr>Drift + Selection  (Wright-Fisher model)</vt:lpstr>
      <vt:lpstr>Drift + Selection  (Wright-Fisher model)</vt:lpstr>
      <vt:lpstr>Drift+Selection demo</vt:lpstr>
      <vt:lpstr>Drift + Selection + Mutation  (Wright-Fisher model)</vt:lpstr>
      <vt:lpstr>Drift+Mutation demo</vt:lpstr>
      <vt:lpstr>Moran model</vt:lpstr>
      <vt:lpstr>Moran model</vt:lpstr>
      <vt:lpstr>Moran model</vt:lpstr>
      <vt:lpstr>Moran model</vt:lpstr>
      <vt:lpstr>Moran model</vt:lpstr>
      <vt:lpstr>Moran model</vt:lpstr>
      <vt:lpstr>Moran model</vt:lpstr>
      <vt:lpstr>Moran model</vt:lpstr>
      <vt:lpstr>Moran model</vt:lpstr>
      <vt:lpstr>Moran model</vt:lpstr>
      <vt:lpstr>Moran model</vt:lpstr>
      <vt:lpstr>Moran model</vt:lpstr>
      <vt:lpstr>Simulating Moran model</vt:lpstr>
      <vt:lpstr>Moran vs Wright-Fisher</vt:lpstr>
      <vt:lpstr>Pat Moran</vt:lpstr>
      <vt:lpstr>Nμ key parameter for dynamics</vt:lpstr>
      <vt:lpstr>Interplay between selection and drift</vt:lpstr>
      <vt:lpstr>Interplay between selection and drift</vt:lpstr>
      <vt:lpstr>Interplay between selection and drift</vt:lpstr>
      <vt:lpstr>Interplay between selection and drift</vt:lpstr>
      <vt:lpstr>Interplay between selection and drift</vt:lpstr>
      <vt:lpstr>Interplay between selection and drift</vt:lpstr>
      <vt:lpstr>Interplay between selection and drift</vt:lpstr>
      <vt:lpstr>Drift+Selection demo</vt:lpstr>
      <vt:lpstr>Stochastic growth dynamics</vt:lpstr>
      <vt:lpstr>Stochastic growth dynamics</vt:lpstr>
      <vt:lpstr>Stochastic growth dynamics</vt:lpstr>
      <vt:lpstr>Stochastic growth dynamics</vt:lpstr>
      <vt:lpstr>Establishment</vt:lpstr>
      <vt:lpstr>Establishment time τ_e</vt:lpstr>
      <vt:lpstr>Probability of fixation of neutral mutant (Nμ≪1)</vt:lpstr>
      <vt:lpstr>Probability of fixation of advantageous mutant (Nμ≪1)</vt:lpstr>
      <vt:lpstr>Probability of fixation (Nμ≪1)</vt:lpstr>
      <vt:lpstr>Summary of heuristic analysis of establishment</vt:lpstr>
      <vt:lpstr>Probability of fixation (Nμ≪1)</vt:lpstr>
      <vt:lpstr>Substitution vs mutation rate</vt:lpstr>
      <vt:lpstr>Substitution vs mutation rate</vt:lpstr>
      <vt:lpstr>Substitution rate</vt:lpstr>
      <vt:lpstr>Infinite sites model</vt:lpstr>
      <vt:lpstr>Infinite sites model to infinite alleles model</vt:lpstr>
      <vt:lpstr>Tests for selection: “dN/dS”</vt:lpstr>
      <vt:lpstr>Tests for selection: “dN/dS”</vt:lpstr>
      <vt:lpstr>Issues with dN/dS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bkhatri</dc:creator>
  <cp:lastModifiedBy>bkhatri</cp:lastModifiedBy>
  <cp:revision>492</cp:revision>
  <cp:lastPrinted>2020-02-21T14:44:25Z</cp:lastPrinted>
  <dcterms:created xsi:type="dcterms:W3CDTF">2017-10-25T09:56:31Z</dcterms:created>
  <dcterms:modified xsi:type="dcterms:W3CDTF">2021-02-19T14:46:44Z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0x010100184C0DA90506734C9B5535905604B089</vt:lpwstr>
  </property>
</Properties>
</file>